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6"/>
  </p:notesMasterIdLst>
  <p:sldIdLst>
    <p:sldId id="305" r:id="rId2"/>
    <p:sldId id="2570" r:id="rId3"/>
    <p:sldId id="2571" r:id="rId4"/>
    <p:sldId id="275" r:id="rId5"/>
    <p:sldId id="263" r:id="rId6"/>
    <p:sldId id="2489" r:id="rId7"/>
    <p:sldId id="2436" r:id="rId8"/>
    <p:sldId id="310" r:id="rId9"/>
    <p:sldId id="2473" r:id="rId10"/>
    <p:sldId id="2547" r:id="rId11"/>
    <p:sldId id="2474" r:id="rId12"/>
    <p:sldId id="2475" r:id="rId13"/>
    <p:sldId id="2552" r:id="rId14"/>
    <p:sldId id="2562" r:id="rId15"/>
    <p:sldId id="2553" r:id="rId16"/>
    <p:sldId id="2549" r:id="rId17"/>
    <p:sldId id="2550" r:id="rId18"/>
    <p:sldId id="2551" r:id="rId19"/>
    <p:sldId id="2437" r:id="rId20"/>
    <p:sldId id="303" r:id="rId21"/>
    <p:sldId id="2495" r:id="rId22"/>
    <p:sldId id="304" r:id="rId23"/>
    <p:sldId id="308" r:id="rId24"/>
    <p:sldId id="311" r:id="rId25"/>
    <p:sldId id="2564" r:id="rId26"/>
    <p:sldId id="2488" r:id="rId27"/>
    <p:sldId id="2491" r:id="rId28"/>
    <p:sldId id="2556" r:id="rId29"/>
    <p:sldId id="256" r:id="rId30"/>
    <p:sldId id="257" r:id="rId31"/>
    <p:sldId id="260" r:id="rId32"/>
    <p:sldId id="258" r:id="rId33"/>
    <p:sldId id="259" r:id="rId34"/>
    <p:sldId id="2514" r:id="rId35"/>
    <p:sldId id="276" r:id="rId36"/>
    <p:sldId id="306" r:id="rId37"/>
    <p:sldId id="277" r:id="rId38"/>
    <p:sldId id="2487" r:id="rId39"/>
    <p:sldId id="2528" r:id="rId40"/>
    <p:sldId id="2515" r:id="rId41"/>
    <p:sldId id="2516" r:id="rId42"/>
    <p:sldId id="2535" r:id="rId43"/>
    <p:sldId id="2529" r:id="rId44"/>
    <p:sldId id="2519" r:id="rId45"/>
    <p:sldId id="2520" r:id="rId46"/>
    <p:sldId id="2536" r:id="rId47"/>
    <p:sldId id="2523" r:id="rId48"/>
    <p:sldId id="2576" r:id="rId49"/>
    <p:sldId id="2555" r:id="rId50"/>
    <p:sldId id="2525" r:id="rId51"/>
    <p:sldId id="2575" r:id="rId52"/>
    <p:sldId id="307" r:id="rId53"/>
    <p:sldId id="2561" r:id="rId54"/>
    <p:sldId id="312" r:id="rId55"/>
    <p:sldId id="315" r:id="rId56"/>
    <p:sldId id="2544" r:id="rId57"/>
    <p:sldId id="2532" r:id="rId58"/>
    <p:sldId id="317" r:id="rId59"/>
    <p:sldId id="319" r:id="rId60"/>
    <p:sldId id="2492" r:id="rId61"/>
    <p:sldId id="2572" r:id="rId62"/>
    <p:sldId id="2533" r:id="rId63"/>
    <p:sldId id="2545" r:id="rId64"/>
    <p:sldId id="2534" r:id="rId65"/>
    <p:sldId id="2479" r:id="rId66"/>
    <p:sldId id="2494" r:id="rId67"/>
    <p:sldId id="2574" r:id="rId68"/>
    <p:sldId id="2483" r:id="rId69"/>
    <p:sldId id="2560" r:id="rId70"/>
    <p:sldId id="2541" r:id="rId71"/>
    <p:sldId id="2538" r:id="rId72"/>
    <p:sldId id="2485" r:id="rId73"/>
    <p:sldId id="2566" r:id="rId74"/>
    <p:sldId id="286" r:id="rId75"/>
    <p:sldId id="288" r:id="rId76"/>
    <p:sldId id="2568" r:id="rId77"/>
    <p:sldId id="2569" r:id="rId78"/>
    <p:sldId id="2559" r:id="rId79"/>
    <p:sldId id="2557" r:id="rId80"/>
    <p:sldId id="2558" r:id="rId81"/>
    <p:sldId id="2497" r:id="rId82"/>
    <p:sldId id="265" r:id="rId83"/>
    <p:sldId id="264" r:id="rId84"/>
    <p:sldId id="2526" r:id="rId8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2AC3DEE4-8101-45B1-A0CC-763A32DAE17C}">
          <p14:sldIdLst>
            <p14:sldId id="305"/>
            <p14:sldId id="2570"/>
            <p14:sldId id="2571"/>
            <p14:sldId id="275"/>
            <p14:sldId id="263"/>
          </p14:sldIdLst>
        </p14:section>
        <p14:section name="實驗器材介紹" id="{88CD5B50-383D-498B-B124-543D1E01D33A}">
          <p14:sldIdLst>
            <p14:sldId id="2489"/>
            <p14:sldId id="2436"/>
            <p14:sldId id="310"/>
          </p14:sldIdLst>
        </p14:section>
        <p14:section name="GDM-350B" id="{651295EF-9176-47AE-863D-FC8647E98D10}">
          <p14:sldIdLst>
            <p14:sldId id="2473"/>
            <p14:sldId id="2547"/>
            <p14:sldId id="2474"/>
            <p14:sldId id="2475"/>
            <p14:sldId id="2552"/>
            <p14:sldId id="2562"/>
            <p14:sldId id="2553"/>
            <p14:sldId id="2549"/>
            <p14:sldId id="2550"/>
            <p14:sldId id="2551"/>
          </p14:sldIdLst>
        </p14:section>
        <p14:section name="常用連接線" id="{FDB3FE63-93A4-4BF5-ADAC-A118CCEF78DD}">
          <p14:sldIdLst>
            <p14:sldId id="2437"/>
          </p14:sldIdLst>
        </p14:section>
        <p14:section name="認識電阻" id="{9A9E59B5-EEFD-481A-8690-11CF69D1CCFD}">
          <p14:sldIdLst>
            <p14:sldId id="303"/>
            <p14:sldId id="2495"/>
            <p14:sldId id="304"/>
            <p14:sldId id="308"/>
          </p14:sldIdLst>
        </p14:section>
        <p14:section name="麵包板介紹" id="{06332731-6913-4049-BC37-910DE7FDA245}">
          <p14:sldIdLst>
            <p14:sldId id="311"/>
            <p14:sldId id="2564"/>
          </p14:sldIdLst>
        </p14:section>
        <p14:section name="電阻串並聯測試" id="{06458DDA-5363-4464-8661-026775CAF843}">
          <p14:sldIdLst>
            <p14:sldId id="2488"/>
            <p14:sldId id="2491"/>
            <p14:sldId id="2556"/>
          </p14:sldIdLst>
        </p14:section>
        <p14:section name="直流電源供應器" id="{F88BF091-68C4-487A-9239-A81239309A6E}">
          <p14:sldIdLst>
            <p14:sldId id="256"/>
            <p14:sldId id="257"/>
            <p14:sldId id="260"/>
            <p14:sldId id="258"/>
            <p14:sldId id="259"/>
          </p14:sldIdLst>
        </p14:section>
        <p14:section name="實驗原理" id="{8BCD6CF5-BC80-4B95-A2B2-708DFD9268CD}">
          <p14:sldIdLst>
            <p14:sldId id="2514"/>
            <p14:sldId id="276"/>
            <p14:sldId id="306"/>
            <p14:sldId id="277"/>
            <p14:sldId id="2487"/>
            <p14:sldId id="2528"/>
            <p14:sldId id="2515"/>
            <p14:sldId id="2516"/>
            <p14:sldId id="2535"/>
            <p14:sldId id="2529"/>
            <p14:sldId id="2519"/>
            <p14:sldId id="2520"/>
            <p14:sldId id="2536"/>
            <p14:sldId id="2523"/>
            <p14:sldId id="2576"/>
            <p14:sldId id="2555"/>
            <p14:sldId id="2525"/>
          </p14:sldIdLst>
        </p14:section>
        <p14:section name="實驗流程" id="{2BB3A36D-884B-463E-9B98-765AE7F3A2F5}">
          <p14:sldIdLst>
            <p14:sldId id="2575"/>
            <p14:sldId id="307"/>
            <p14:sldId id="2561"/>
            <p14:sldId id="312"/>
            <p14:sldId id="315"/>
            <p14:sldId id="2544"/>
            <p14:sldId id="2532"/>
            <p14:sldId id="317"/>
            <p14:sldId id="319"/>
            <p14:sldId id="2492"/>
            <p14:sldId id="2572"/>
            <p14:sldId id="2533"/>
            <p14:sldId id="2545"/>
            <p14:sldId id="2534"/>
            <p14:sldId id="2479"/>
            <p14:sldId id="2494"/>
            <p14:sldId id="2574"/>
            <p14:sldId id="2483"/>
            <p14:sldId id="2560"/>
            <p14:sldId id="2541"/>
            <p14:sldId id="2538"/>
            <p14:sldId id="2485"/>
            <p14:sldId id="2566"/>
            <p14:sldId id="286"/>
            <p14:sldId id="288"/>
            <p14:sldId id="2568"/>
            <p14:sldId id="2569"/>
            <p14:sldId id="2559"/>
            <p14:sldId id="2557"/>
            <p14:sldId id="2558"/>
          </p14:sldIdLst>
        </p14:section>
        <p14:section name="指針式三用電錶" id="{71883DBC-9CFC-4E16-8443-53B37B21EC3E}">
          <p14:sldIdLst>
            <p14:sldId id="2497"/>
            <p14:sldId id="265"/>
            <p14:sldId id="264"/>
            <p14:sldId id="252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600CC"/>
    <a:srgbClr val="0000FF"/>
    <a:srgbClr val="FFFFDE"/>
    <a:srgbClr val="F8F8F8"/>
    <a:srgbClr val="FFFFFF"/>
    <a:srgbClr val="FF99FF"/>
    <a:srgbClr val="0033CC"/>
    <a:srgbClr val="000099"/>
    <a:srgbClr val="A4C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86455" autoAdjust="0"/>
  </p:normalViewPr>
  <p:slideViewPr>
    <p:cSldViewPr snapToGrid="0">
      <p:cViewPr>
        <p:scale>
          <a:sx n="71" d="100"/>
          <a:sy n="71" d="100"/>
        </p:scale>
        <p:origin x="808" y="84"/>
      </p:cViewPr>
      <p:guideLst>
        <p:guide orient="horz" pos="2160"/>
        <p:guide pos="2880"/>
      </p:guideLst>
    </p:cSldViewPr>
  </p:slideViewPr>
  <p:outlineViewPr>
    <p:cViewPr>
      <p:scale>
        <a:sx n="33" d="100"/>
        <a:sy n="33" d="100"/>
      </p:scale>
      <p:origin x="0" y="-16264"/>
    </p:cViewPr>
  </p:outlineViewPr>
  <p:notesTextViewPr>
    <p:cViewPr>
      <p:scale>
        <a:sx n="100" d="100"/>
        <a:sy n="100" d="100"/>
      </p:scale>
      <p:origin x="0" y="0"/>
    </p:cViewPr>
  </p:notesTextViewPr>
  <p:sorterViewPr>
    <p:cViewPr>
      <p:scale>
        <a:sx n="110" d="100"/>
        <a:sy n="110" d="100"/>
      </p:scale>
      <p:origin x="0" y="-305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2C1A8E-6435-4FFA-9F46-DA39EDAA5D7B}" type="datetimeFigureOut">
              <a:rPr lang="zh-TW" altLang="en-US" smtClean="0"/>
              <a:pPr/>
              <a:t>2024/2/22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D43C98-0A2E-4B3D-8116-56E7A4203FA4}" type="slidenum">
              <a:rPr lang="zh-TW" altLang="en-US" smtClean="0"/>
              <a:pPr/>
              <a:t>‹#›</a:t>
            </a:fld>
            <a:endParaRPr lang="zh-TW" altLang="en-US"/>
          </a:p>
        </p:txBody>
      </p:sp>
    </p:spTree>
    <p:extLst>
      <p:ext uri="{BB962C8B-B14F-4D97-AF65-F5344CB8AC3E}">
        <p14:creationId xmlns:p14="http://schemas.microsoft.com/office/powerpoint/2010/main" val="3605007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7</a:t>
            </a:fld>
            <a:endParaRPr lang="zh-TW" altLang="en-US"/>
          </a:p>
        </p:txBody>
      </p:sp>
    </p:spTree>
    <p:extLst>
      <p:ext uri="{BB962C8B-B14F-4D97-AF65-F5344CB8AC3E}">
        <p14:creationId xmlns:p14="http://schemas.microsoft.com/office/powerpoint/2010/main" val="2900178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device under test</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DUT</a:t>
            </a:r>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47</a:t>
            </a:fld>
            <a:endParaRPr lang="zh-TW" altLang="en-US"/>
          </a:p>
        </p:txBody>
      </p:sp>
    </p:spTree>
    <p:extLst>
      <p:ext uri="{BB962C8B-B14F-4D97-AF65-F5344CB8AC3E}">
        <p14:creationId xmlns:p14="http://schemas.microsoft.com/office/powerpoint/2010/main" val="9355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如何用檢流計接出歐姆計</a:t>
            </a:r>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48</a:t>
            </a:fld>
            <a:endParaRPr lang="zh-TW" altLang="en-US"/>
          </a:p>
        </p:txBody>
      </p:sp>
    </p:spTree>
    <p:extLst>
      <p:ext uri="{BB962C8B-B14F-4D97-AF65-F5344CB8AC3E}">
        <p14:creationId xmlns:p14="http://schemas.microsoft.com/office/powerpoint/2010/main" val="158625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err="1">
                <a:solidFill>
                  <a:schemeClr val="tx1"/>
                </a:solidFill>
                <a:effectLst/>
                <a:latin typeface="+mn-lt"/>
                <a:ea typeface="+mn-ea"/>
                <a:cs typeface="+mn-cs"/>
              </a:rPr>
              <a:t>deviGe</a:t>
            </a:r>
            <a:r>
              <a:rPr lang="en-US" altLang="zh-TW" sz="1200" b="0" i="0" kern="1200" dirty="0">
                <a:solidFill>
                  <a:schemeClr val="tx1"/>
                </a:solidFill>
                <a:effectLst/>
                <a:latin typeface="+mn-lt"/>
                <a:ea typeface="+mn-ea"/>
                <a:cs typeface="+mn-cs"/>
              </a:rPr>
              <a:t> under test</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DUT</a:t>
            </a:r>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49</a:t>
            </a:fld>
            <a:endParaRPr lang="zh-TW" altLang="en-US"/>
          </a:p>
        </p:txBody>
      </p:sp>
    </p:spTree>
    <p:extLst>
      <p:ext uri="{BB962C8B-B14F-4D97-AF65-F5344CB8AC3E}">
        <p14:creationId xmlns:p14="http://schemas.microsoft.com/office/powerpoint/2010/main" val="216686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53</a:t>
            </a:fld>
            <a:endParaRPr lang="zh-TW" altLang="en-US"/>
          </a:p>
        </p:txBody>
      </p:sp>
    </p:spTree>
    <p:extLst>
      <p:ext uri="{BB962C8B-B14F-4D97-AF65-F5344CB8AC3E}">
        <p14:creationId xmlns:p14="http://schemas.microsoft.com/office/powerpoint/2010/main" val="103370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54</a:t>
            </a:fld>
            <a:endParaRPr lang="zh-TW" altLang="en-US"/>
          </a:p>
        </p:txBody>
      </p:sp>
    </p:spTree>
    <p:extLst>
      <p:ext uri="{BB962C8B-B14F-4D97-AF65-F5344CB8AC3E}">
        <p14:creationId xmlns:p14="http://schemas.microsoft.com/office/powerpoint/2010/main" val="269055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55</a:t>
            </a:fld>
            <a:endParaRPr lang="zh-TW" altLang="en-US"/>
          </a:p>
        </p:txBody>
      </p:sp>
    </p:spTree>
    <p:extLst>
      <p:ext uri="{BB962C8B-B14F-4D97-AF65-F5344CB8AC3E}">
        <p14:creationId xmlns:p14="http://schemas.microsoft.com/office/powerpoint/2010/main" val="263975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57</a:t>
            </a:fld>
            <a:endParaRPr lang="zh-TW" altLang="en-US"/>
          </a:p>
        </p:txBody>
      </p:sp>
    </p:spTree>
    <p:extLst>
      <p:ext uri="{BB962C8B-B14F-4D97-AF65-F5344CB8AC3E}">
        <p14:creationId xmlns:p14="http://schemas.microsoft.com/office/powerpoint/2010/main" val="290568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60</a:t>
            </a:fld>
            <a:endParaRPr lang="zh-TW" altLang="en-US"/>
          </a:p>
        </p:txBody>
      </p:sp>
    </p:spTree>
    <p:extLst>
      <p:ext uri="{BB962C8B-B14F-4D97-AF65-F5344CB8AC3E}">
        <p14:creationId xmlns:p14="http://schemas.microsoft.com/office/powerpoint/2010/main" val="3616824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62</a:t>
            </a:fld>
            <a:endParaRPr lang="zh-TW" altLang="en-US"/>
          </a:p>
        </p:txBody>
      </p:sp>
    </p:spTree>
    <p:extLst>
      <p:ext uri="{BB962C8B-B14F-4D97-AF65-F5344CB8AC3E}">
        <p14:creationId xmlns:p14="http://schemas.microsoft.com/office/powerpoint/2010/main" val="44904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63</a:t>
            </a:fld>
            <a:endParaRPr lang="zh-TW" altLang="en-US"/>
          </a:p>
        </p:txBody>
      </p:sp>
    </p:spTree>
    <p:extLst>
      <p:ext uri="{BB962C8B-B14F-4D97-AF65-F5344CB8AC3E}">
        <p14:creationId xmlns:p14="http://schemas.microsoft.com/office/powerpoint/2010/main" val="63603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8</a:t>
            </a:fld>
            <a:endParaRPr lang="zh-TW" altLang="en-US"/>
          </a:p>
        </p:txBody>
      </p:sp>
    </p:spTree>
    <p:extLst>
      <p:ext uri="{BB962C8B-B14F-4D97-AF65-F5344CB8AC3E}">
        <p14:creationId xmlns:p14="http://schemas.microsoft.com/office/powerpoint/2010/main" val="2948542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64</a:t>
            </a:fld>
            <a:endParaRPr lang="zh-TW" altLang="en-US"/>
          </a:p>
        </p:txBody>
      </p:sp>
    </p:spTree>
    <p:extLst>
      <p:ext uri="{BB962C8B-B14F-4D97-AF65-F5344CB8AC3E}">
        <p14:creationId xmlns:p14="http://schemas.microsoft.com/office/powerpoint/2010/main" val="521160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66</a:t>
            </a:fld>
            <a:endParaRPr lang="zh-TW" altLang="en-US"/>
          </a:p>
        </p:txBody>
      </p:sp>
    </p:spTree>
    <p:extLst>
      <p:ext uri="{BB962C8B-B14F-4D97-AF65-F5344CB8AC3E}">
        <p14:creationId xmlns:p14="http://schemas.microsoft.com/office/powerpoint/2010/main" val="920113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如何用檢流計接出歐姆計</a:t>
            </a:r>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68</a:t>
            </a:fld>
            <a:endParaRPr lang="zh-TW" altLang="en-US"/>
          </a:p>
        </p:txBody>
      </p:sp>
    </p:spTree>
    <p:extLst>
      <p:ext uri="{BB962C8B-B14F-4D97-AF65-F5344CB8AC3E}">
        <p14:creationId xmlns:p14="http://schemas.microsoft.com/office/powerpoint/2010/main" val="212881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70</a:t>
            </a:fld>
            <a:endParaRPr lang="zh-TW" altLang="en-US"/>
          </a:p>
        </p:txBody>
      </p:sp>
    </p:spTree>
    <p:extLst>
      <p:ext uri="{BB962C8B-B14F-4D97-AF65-F5344CB8AC3E}">
        <p14:creationId xmlns:p14="http://schemas.microsoft.com/office/powerpoint/2010/main" val="2341662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72</a:t>
            </a:fld>
            <a:endParaRPr lang="zh-TW" altLang="en-US"/>
          </a:p>
        </p:txBody>
      </p:sp>
    </p:spTree>
    <p:extLst>
      <p:ext uri="{BB962C8B-B14F-4D97-AF65-F5344CB8AC3E}">
        <p14:creationId xmlns:p14="http://schemas.microsoft.com/office/powerpoint/2010/main" val="476955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73</a:t>
            </a:fld>
            <a:endParaRPr lang="zh-TW" altLang="en-US"/>
          </a:p>
        </p:txBody>
      </p:sp>
    </p:spTree>
    <p:extLst>
      <p:ext uri="{BB962C8B-B14F-4D97-AF65-F5344CB8AC3E}">
        <p14:creationId xmlns:p14="http://schemas.microsoft.com/office/powerpoint/2010/main" val="738556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14</a:t>
            </a:fld>
            <a:endParaRPr lang="zh-TW" altLang="en-US"/>
          </a:p>
        </p:txBody>
      </p:sp>
    </p:spTree>
    <p:extLst>
      <p:ext uri="{BB962C8B-B14F-4D97-AF65-F5344CB8AC3E}">
        <p14:creationId xmlns:p14="http://schemas.microsoft.com/office/powerpoint/2010/main" val="105960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7CF0507A-1C5B-4FA4-BA3B-353AAA52BB6A}" type="slidenum">
              <a:rPr lang="zh-TW" altLang="en-US" smtClean="0"/>
              <a:pPr/>
              <a:t>20</a:t>
            </a:fld>
            <a:endParaRPr lang="zh-TW" altLang="en-US"/>
          </a:p>
        </p:txBody>
      </p:sp>
    </p:spTree>
    <p:extLst>
      <p:ext uri="{BB962C8B-B14F-4D97-AF65-F5344CB8AC3E}">
        <p14:creationId xmlns:p14="http://schemas.microsoft.com/office/powerpoint/2010/main" val="253117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7CF0507A-1C5B-4FA4-BA3B-353AAA52BB6A}" type="slidenum">
              <a:rPr lang="zh-TW" altLang="en-US" smtClean="0"/>
              <a:pPr/>
              <a:t>22</a:t>
            </a:fld>
            <a:endParaRPr lang="zh-TW" altLang="en-US"/>
          </a:p>
        </p:txBody>
      </p:sp>
    </p:spTree>
    <p:extLst>
      <p:ext uri="{BB962C8B-B14F-4D97-AF65-F5344CB8AC3E}">
        <p14:creationId xmlns:p14="http://schemas.microsoft.com/office/powerpoint/2010/main" val="413488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26</a:t>
            </a:fld>
            <a:endParaRPr lang="zh-TW" altLang="en-US"/>
          </a:p>
        </p:txBody>
      </p:sp>
    </p:spTree>
    <p:extLst>
      <p:ext uri="{BB962C8B-B14F-4D97-AF65-F5344CB8AC3E}">
        <p14:creationId xmlns:p14="http://schemas.microsoft.com/office/powerpoint/2010/main" val="3125229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27</a:t>
            </a:fld>
            <a:endParaRPr lang="zh-TW" altLang="en-US"/>
          </a:p>
        </p:txBody>
      </p:sp>
    </p:spTree>
    <p:extLst>
      <p:ext uri="{BB962C8B-B14F-4D97-AF65-F5344CB8AC3E}">
        <p14:creationId xmlns:p14="http://schemas.microsoft.com/office/powerpoint/2010/main" val="18696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31</a:t>
            </a:fld>
            <a:endParaRPr lang="zh-TW" altLang="en-US"/>
          </a:p>
        </p:txBody>
      </p:sp>
    </p:spTree>
    <p:extLst>
      <p:ext uri="{BB962C8B-B14F-4D97-AF65-F5344CB8AC3E}">
        <p14:creationId xmlns:p14="http://schemas.microsoft.com/office/powerpoint/2010/main" val="908761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D43C98-0A2E-4B3D-8116-56E7A4203FA4}" type="slidenum">
              <a:rPr lang="zh-TW" altLang="en-US" smtClean="0"/>
              <a:pPr/>
              <a:t>39</a:t>
            </a:fld>
            <a:endParaRPr lang="zh-TW" altLang="en-US"/>
          </a:p>
        </p:txBody>
      </p:sp>
    </p:spTree>
    <p:extLst>
      <p:ext uri="{BB962C8B-B14F-4D97-AF65-F5344CB8AC3E}">
        <p14:creationId xmlns:p14="http://schemas.microsoft.com/office/powerpoint/2010/main" val="103722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7" name="Rectangle 8"/>
          <p:cNvSpPr/>
          <p:nvPr/>
        </p:nvSpPr>
        <p:spPr>
          <a:xfrm flipV="1">
            <a:off x="0" y="197440"/>
            <a:ext cx="9144000" cy="7092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r">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DA6AEED-67E5-4132-8A6B-4A3920819AC4}" type="slidenum">
              <a:rPr lang="zh-TW" altLang="en-US" smtClean="0"/>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9744" y="6459786"/>
            <a:ext cx="2478564" cy="300082"/>
          </a:xfrm>
          <a:prstGeom prst="rect">
            <a:avLst/>
          </a:prstGeom>
        </p:spPr>
        <p:txBody>
          <a:bodyPr wrap="none">
            <a:spAutoFit/>
          </a:bodyPr>
          <a:lstStyle/>
          <a:p>
            <a:r>
              <a:rPr lang="zh-TW" altLang="en-US" sz="1350" b="1" dirty="0">
                <a:solidFill>
                  <a:schemeClr val="bg1"/>
                </a:solidFill>
                <a:latin typeface="微軟正黑體" panose="020B0604030504040204" pitchFamily="34" charset="-120"/>
                <a:ea typeface="微軟正黑體" panose="020B0604030504040204" pitchFamily="34" charset="-120"/>
              </a:rPr>
              <a:t>國立清華大學 普通物理實驗室</a:t>
            </a:r>
          </a:p>
        </p:txBody>
      </p:sp>
      <p:grpSp>
        <p:nvGrpSpPr>
          <p:cNvPr id="13" name="群組 12"/>
          <p:cNvGrpSpPr/>
          <p:nvPr/>
        </p:nvGrpSpPr>
        <p:grpSpPr>
          <a:xfrm>
            <a:off x="153201" y="57303"/>
            <a:ext cx="1826512" cy="393708"/>
            <a:chOff x="153201" y="57303"/>
            <a:chExt cx="1826512" cy="393708"/>
          </a:xfrm>
        </p:grpSpPr>
        <p:sp>
          <p:nvSpPr>
            <p:cNvPr id="12" name="矩形 11"/>
            <p:cNvSpPr/>
            <p:nvPr/>
          </p:nvSpPr>
          <p:spPr>
            <a:xfrm>
              <a:off x="153201" y="57303"/>
              <a:ext cx="1826512" cy="3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01" y="85709"/>
              <a:ext cx="1826512" cy="365302"/>
            </a:xfrm>
            <a:prstGeom prst="rect">
              <a:avLst/>
            </a:prstGeom>
            <a:ln>
              <a:noFill/>
            </a:ln>
          </p:spPr>
        </p:pic>
      </p:grpSp>
    </p:spTree>
    <p:extLst>
      <p:ext uri="{BB962C8B-B14F-4D97-AF65-F5344CB8AC3E}">
        <p14:creationId xmlns:p14="http://schemas.microsoft.com/office/powerpoint/2010/main" val="352871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44320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9"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1281586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389553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013714" y="484907"/>
            <a:ext cx="5587925" cy="617901"/>
          </a:xfrm>
        </p:spPr>
        <p:txBody>
          <a:bodyPr/>
          <a:lstStyle>
            <a:lvl1pPr>
              <a:defRPr>
                <a:solidFill>
                  <a:schemeClr val="tx1"/>
                </a:solidFill>
                <a:effectLst/>
              </a:defRPr>
            </a:lvl1p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197434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10"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1">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lgn="r">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DA6AEED-67E5-4132-8A6B-4A3920819AC4}" type="slidenum">
              <a:rPr lang="zh-TW" altLang="en-US" smtClean="0"/>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42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4"/>
            <a:ext cx="370332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8"/>
            <a:ext cx="3703320" cy="40233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146554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82296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DA6AEED-67E5-4132-8A6B-4A3920819AC4}" type="slidenum">
              <a:rPr lang="zh-TW" altLang="en-US" smtClean="0"/>
              <a:pPr/>
              <a:t>‹#›</a:t>
            </a:fld>
            <a:endParaRPr lang="zh-TW" altLang="en-US"/>
          </a:p>
        </p:txBody>
      </p:sp>
      <p:sp>
        <p:nvSpPr>
          <p:cNvPr id="11" name="Title Placeholder 1"/>
          <p:cNvSpPr txBox="1">
            <a:spLocks/>
          </p:cNvSpPr>
          <p:nvPr/>
        </p:nvSpPr>
        <p:spPr>
          <a:xfrm>
            <a:off x="2429133" y="241446"/>
            <a:ext cx="4194293" cy="1013912"/>
          </a:xfrm>
          <a:prstGeom prst="rect">
            <a:avLst/>
          </a:prstGeom>
        </p:spPr>
        <p:txBody>
          <a:bodyPr vert="horz" lIns="68580" tIns="34290" rIns="68580" bIns="34290" rtlCol="0" anchor="ctr" anchorCtr="0">
            <a:normAutofit/>
          </a:bodyPr>
          <a:lstStyle>
            <a:lvl1pPr algn="l" defTabSz="914400" rtl="0" eaLnBrk="1" latinLnBrk="0" hangingPunct="1">
              <a:lnSpc>
                <a:spcPct val="85000"/>
              </a:lnSpc>
              <a:spcBef>
                <a:spcPct val="0"/>
              </a:spcBef>
              <a:buNone/>
              <a:defRPr sz="3600" b="1" kern="1200" spc="-50" baseline="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2700" dirty="0">
                <a:solidFill>
                  <a:sysClr val="windowText" lastClr="000000"/>
                </a:solidFill>
              </a:rPr>
              <a:t>按一下以編輯母片標題樣式</a:t>
            </a:r>
            <a:endParaRPr lang="en-US" sz="2700" dirty="0">
              <a:solidFill>
                <a:sysClr val="windowText" lastClr="000000"/>
              </a:solidFill>
            </a:endParaRPr>
          </a:p>
        </p:txBody>
      </p:sp>
    </p:spTree>
    <p:extLst>
      <p:ext uri="{BB962C8B-B14F-4D97-AF65-F5344CB8AC3E}">
        <p14:creationId xmlns:p14="http://schemas.microsoft.com/office/powerpoint/2010/main" val="218145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2082540" y="108157"/>
            <a:ext cx="5224368" cy="807840"/>
          </a:xfrm>
          <a:solidFill>
            <a:schemeClr val="bg1"/>
          </a:solidFill>
        </p:spPr>
        <p:txBody>
          <a:bodyPr/>
          <a:lstStyle>
            <a:lvl1pPr>
              <a:defRPr sz="4000"/>
            </a:lvl1pPr>
          </a:lstStyle>
          <a:p>
            <a:r>
              <a:rPr lang="zh-TW" altLang="en-US" dirty="0"/>
              <a:t>按一下以編輯母片標題樣式</a:t>
            </a:r>
            <a:endParaRPr lang="en-US" dirty="0"/>
          </a:p>
        </p:txBody>
      </p:sp>
      <p:sp>
        <p:nvSpPr>
          <p:cNvPr id="3" name="Date Placeholder 2"/>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3702088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TW" altLang="en-US"/>
          </a:p>
        </p:txBody>
      </p:sp>
      <p:sp>
        <p:nvSpPr>
          <p:cNvPr id="9" name="Slide Number Placeholder 8"/>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51097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0AA1EB46-D73C-4821-8AE3-4DE397A2661A}" type="datetimeFigureOut">
              <a:rPr lang="zh-TW" altLang="en-US" smtClean="0"/>
              <a:pPr/>
              <a:t>2024/2/22</a:t>
            </a:fld>
            <a:endParaRPr lang="zh-TW" altLang="en-US"/>
          </a:p>
        </p:txBody>
      </p:sp>
      <p:sp>
        <p:nvSpPr>
          <p:cNvPr id="6" name="Footer Placeholder 5"/>
          <p:cNvSpPr>
            <a:spLocks noGrp="1"/>
          </p:cNvSpPr>
          <p:nvPr>
            <p:ph type="ftr" sz="quarter" idx="11"/>
          </p:nvPr>
        </p:nvSpPr>
        <p:spPr>
          <a:xfrm>
            <a:off x="3600450" y="6459788"/>
            <a:ext cx="3486150" cy="365125"/>
          </a:xfrm>
        </p:spPr>
        <p:txBody>
          <a:bodyPr/>
          <a:lstStyle>
            <a:lvl1pPr algn="ctr">
              <a:defRPr>
                <a:solidFill>
                  <a:srgbClr val="7030A0"/>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273903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fld id="{0AA1EB46-D73C-4821-8AE3-4DE397A2661A}" type="datetimeFigureOut">
              <a:rPr lang="zh-TW" altLang="en-US" smtClean="0"/>
              <a:pPr/>
              <a:t>2024/2/22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DA6AEED-67E5-4132-8A6B-4A3920819AC4}" type="slidenum">
              <a:rPr lang="zh-TW" altLang="en-US" smtClean="0"/>
              <a:pPr/>
              <a:t>‹#›</a:t>
            </a:fld>
            <a:endParaRPr lang="zh-TW" altLang="en-US"/>
          </a:p>
        </p:txBody>
      </p:sp>
    </p:spTree>
    <p:extLst>
      <p:ext uri="{BB962C8B-B14F-4D97-AF65-F5344CB8AC3E}">
        <p14:creationId xmlns:p14="http://schemas.microsoft.com/office/powerpoint/2010/main" val="1237647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8"/>
          <p:cNvSpPr/>
          <p:nvPr/>
        </p:nvSpPr>
        <p:spPr>
          <a:xfrm flipV="1">
            <a:off x="0" y="197440"/>
            <a:ext cx="9144000" cy="7092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539551" y="1282389"/>
            <a:ext cx="8208913" cy="4835381"/>
          </a:xfrm>
          <a:prstGeom prst="rect">
            <a:avLst/>
          </a:prstGeom>
        </p:spPr>
        <p:txBody>
          <a:bodyPr vert="horz" lIns="0" tIns="45720" rIns="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0AA1EB46-D73C-4821-8AE3-4DE397A2661A}" type="datetimeFigureOut">
              <a:rPr lang="zh-TW" altLang="en-US" smtClean="0"/>
              <a:pPr/>
              <a:t>2024/2/22</a:t>
            </a:fld>
            <a:endParaRPr lang="zh-TW" altLang="en-US"/>
          </a:p>
        </p:txBody>
      </p:sp>
      <p:sp>
        <p:nvSpPr>
          <p:cNvPr id="2" name="Title Placeholder 1"/>
          <p:cNvSpPr>
            <a:spLocks noGrp="1"/>
          </p:cNvSpPr>
          <p:nvPr>
            <p:ph type="title"/>
          </p:nvPr>
        </p:nvSpPr>
        <p:spPr>
          <a:xfrm>
            <a:off x="2013714" y="484907"/>
            <a:ext cx="5224368" cy="617901"/>
          </a:xfrm>
          <a:prstGeom prst="rect">
            <a:avLst/>
          </a:prstGeom>
        </p:spPr>
        <p:txBody>
          <a:bodyPr vert="horz" lIns="91440" tIns="45720" rIns="91440" bIns="45720" rtlCol="0" anchor="ctr" anchorCtr="0">
            <a:noAutofit/>
          </a:bodyPr>
          <a:lstStyle/>
          <a:p>
            <a:r>
              <a:rPr lang="zh-TW" altLang="en-US" dirty="0"/>
              <a:t>按一下以編輯</a:t>
            </a:r>
            <a:endParaRPr lang="en-US" dirty="0"/>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1350" cap="all" baseline="0">
                <a:solidFill>
                  <a:srgbClr val="FFFFFF"/>
                </a:solidFill>
                <a:latin typeface="微軟正黑體" panose="020B0604030504040204" pitchFamily="34" charset="-120"/>
                <a:ea typeface="微軟正黑體" panose="020B0604030504040204" pitchFamily="34" charset="-120"/>
              </a:defRPr>
            </a:lvl1pPr>
          </a:lstStyle>
          <a:p>
            <a:endParaRPr lang="zh-TW" alt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0DA6AEED-67E5-4132-8A6B-4A3920819AC4}" type="slidenum">
              <a:rPr lang="zh-TW" altLang="en-US" smtClean="0"/>
              <a:pPr/>
              <a:t>‹#›</a:t>
            </a:fld>
            <a:endParaRPr lang="zh-TW" altLang="en-US"/>
          </a:p>
        </p:txBody>
      </p:sp>
      <p:grpSp>
        <p:nvGrpSpPr>
          <p:cNvPr id="14" name="群組 13"/>
          <p:cNvGrpSpPr/>
          <p:nvPr/>
        </p:nvGrpSpPr>
        <p:grpSpPr>
          <a:xfrm>
            <a:off x="153201" y="57303"/>
            <a:ext cx="1826512" cy="393708"/>
            <a:chOff x="153201" y="57303"/>
            <a:chExt cx="1826512" cy="393708"/>
          </a:xfrm>
          <a:effectLst>
            <a:outerShdw blurRad="50800" dist="50800" dir="5400000" algn="ctr" rotWithShape="0">
              <a:schemeClr val="bg1"/>
            </a:outerShdw>
          </a:effectLst>
        </p:grpSpPr>
        <p:sp>
          <p:nvSpPr>
            <p:cNvPr id="15" name="矩形 14"/>
            <p:cNvSpPr/>
            <p:nvPr/>
          </p:nvSpPr>
          <p:spPr>
            <a:xfrm>
              <a:off x="153201" y="57303"/>
              <a:ext cx="1826512" cy="3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ffectLst/>
              </a:endParaRPr>
            </a:p>
          </p:txBody>
        </p:sp>
        <p:pic>
          <p:nvPicPr>
            <p:cNvPr id="16" name="圖片 15"/>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201" y="85709"/>
              <a:ext cx="1826512" cy="365302"/>
            </a:xfrm>
            <a:prstGeom prst="rect">
              <a:avLst/>
            </a:prstGeom>
          </p:spPr>
        </p:pic>
      </p:grpSp>
      <p:sp>
        <p:nvSpPr>
          <p:cNvPr id="17" name="矩形 16"/>
          <p:cNvSpPr/>
          <p:nvPr/>
        </p:nvSpPr>
        <p:spPr>
          <a:xfrm>
            <a:off x="39744" y="6459786"/>
            <a:ext cx="2478564" cy="300082"/>
          </a:xfrm>
          <a:prstGeom prst="rect">
            <a:avLst/>
          </a:prstGeom>
        </p:spPr>
        <p:txBody>
          <a:bodyPr wrap="none">
            <a:spAutoFit/>
          </a:bodyPr>
          <a:lstStyle/>
          <a:p>
            <a:r>
              <a:rPr lang="zh-TW" altLang="en-US" sz="1350" b="1" dirty="0">
                <a:solidFill>
                  <a:schemeClr val="bg1"/>
                </a:solidFill>
                <a:latin typeface="微軟正黑體" panose="020B0604030504040204" pitchFamily="34" charset="-120"/>
                <a:ea typeface="微軟正黑體" panose="020B0604030504040204" pitchFamily="34" charset="-120"/>
              </a:rPr>
              <a:t>國立清華大學 普通物理實驗室</a:t>
            </a:r>
          </a:p>
        </p:txBody>
      </p:sp>
      <p:sp>
        <p:nvSpPr>
          <p:cNvPr id="18" name="文字方塊 17">
            <a:extLst>
              <a:ext uri="{FF2B5EF4-FFF2-40B4-BE49-F238E27FC236}">
                <a16:creationId xmlns:a16="http://schemas.microsoft.com/office/drawing/2014/main" id="{D4DF27C1-B21C-46EA-B7EC-4025931BCA1D}"/>
              </a:ext>
            </a:extLst>
          </p:cNvPr>
          <p:cNvSpPr txBox="1"/>
          <p:nvPr userDrawn="1"/>
        </p:nvSpPr>
        <p:spPr>
          <a:xfrm>
            <a:off x="8040085" y="6411433"/>
            <a:ext cx="1095877" cy="400110"/>
          </a:xfrm>
          <a:prstGeom prst="rect">
            <a:avLst/>
          </a:prstGeom>
          <a:noFill/>
        </p:spPr>
        <p:txBody>
          <a:bodyPr wrap="none" rtlCol="0">
            <a:spAutoFit/>
          </a:bodyPr>
          <a:lstStyle/>
          <a:p>
            <a:r>
              <a:rPr lang="en-US" altLang="zh-TW" sz="2000" dirty="0">
                <a:solidFill>
                  <a:schemeClr val="bg1"/>
                </a:solidFill>
              </a:rPr>
              <a:t>By FYLEE</a:t>
            </a:r>
            <a:endParaRPr lang="zh-TW" altLang="en-US" sz="2000" dirty="0">
              <a:solidFill>
                <a:schemeClr val="bg1"/>
              </a:solidFill>
            </a:endParaRPr>
          </a:p>
        </p:txBody>
      </p:sp>
    </p:spTree>
    <p:extLst>
      <p:ext uri="{BB962C8B-B14F-4D97-AF65-F5344CB8AC3E}">
        <p14:creationId xmlns:p14="http://schemas.microsoft.com/office/powerpoint/2010/main" val="15480622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685800" rtl="0" eaLnBrk="1" latinLnBrk="0" hangingPunct="1">
        <a:lnSpc>
          <a:spcPct val="85000"/>
        </a:lnSpc>
        <a:spcBef>
          <a:spcPct val="0"/>
        </a:spcBef>
        <a:buNone/>
        <a:defRPr sz="4400" b="1" kern="1200" spc="-38" baseline="0">
          <a:solidFill>
            <a:schemeClr val="tx1"/>
          </a:solidFill>
          <a:effectLst/>
          <a:latin typeface="微軟正黑體" panose="020B0604030504040204" pitchFamily="34" charset="-120"/>
          <a:ea typeface="微軟正黑體" panose="020B0604030504040204" pitchFamily="34" charset="-120"/>
          <a:cs typeface="+mj-cs"/>
        </a:defRPr>
      </a:lvl1pPr>
    </p:titleStyle>
    <p:bodyStyle>
      <a:lvl1pPr marL="0" indent="0" algn="l" defTabSz="685800" rtl="0" eaLnBrk="1" latinLnBrk="0" hangingPunct="1">
        <a:lnSpc>
          <a:spcPct val="90000"/>
        </a:lnSpc>
        <a:spcBef>
          <a:spcPts val="900"/>
        </a:spcBef>
        <a:spcAft>
          <a:spcPts val="150"/>
        </a:spcAft>
        <a:buClr>
          <a:srgbClr val="9966FF"/>
        </a:buClr>
        <a:buSzPct val="100000"/>
        <a:buFont typeface="Wingdings" panose="05000000000000000000" pitchFamily="2" charset="2"/>
        <a:buNone/>
        <a:defRPr sz="1800" b="1" kern="1200">
          <a:solidFill>
            <a:schemeClr val="tx1"/>
          </a:solidFill>
          <a:latin typeface="微軟正黑體" panose="020B0604030504040204" pitchFamily="34" charset="-120"/>
          <a:ea typeface="微軟正黑體" panose="020B0604030504040204" pitchFamily="34" charset="-120"/>
          <a:cs typeface="+mn-cs"/>
        </a:defRPr>
      </a:lvl1pPr>
      <a:lvl2pPr marL="150019" indent="0" algn="l" defTabSz="685800" rtl="0" eaLnBrk="1" latinLnBrk="0" hangingPunct="1">
        <a:lnSpc>
          <a:spcPct val="90000"/>
        </a:lnSpc>
        <a:spcBef>
          <a:spcPts val="150"/>
        </a:spcBef>
        <a:spcAft>
          <a:spcPts val="300"/>
        </a:spcAft>
        <a:buClr>
          <a:srgbClr val="9966FF"/>
        </a:buClr>
        <a:buFont typeface="Wingdings" panose="05000000000000000000" pitchFamily="2" charset="2"/>
        <a:buNone/>
        <a:defRPr sz="1650" b="1" kern="1200">
          <a:solidFill>
            <a:schemeClr val="tx1"/>
          </a:solidFill>
          <a:latin typeface="微軟正黑體" panose="020B0604030504040204" pitchFamily="34" charset="-120"/>
          <a:ea typeface="微軟正黑體" panose="020B0604030504040204" pitchFamily="34" charset="-120"/>
          <a:cs typeface="+mn-cs"/>
        </a:defRPr>
      </a:lvl2pPr>
      <a:lvl3pPr marL="288036" indent="0" algn="l" defTabSz="685800" rtl="0" eaLnBrk="1" latinLnBrk="0" hangingPunct="1">
        <a:lnSpc>
          <a:spcPct val="90000"/>
        </a:lnSpc>
        <a:spcBef>
          <a:spcPts val="150"/>
        </a:spcBef>
        <a:spcAft>
          <a:spcPts val="300"/>
        </a:spcAft>
        <a:buClr>
          <a:srgbClr val="9966FF"/>
        </a:buClr>
        <a:buFont typeface="Arial" panose="020B0604020202020204" pitchFamily="34" charset="0"/>
        <a:buNone/>
        <a:defRPr sz="1500" b="1" kern="1200">
          <a:solidFill>
            <a:schemeClr val="tx1"/>
          </a:solidFill>
          <a:latin typeface="微軟正黑體" panose="020B0604030504040204" pitchFamily="34" charset="-120"/>
          <a:ea typeface="微軟正黑體" panose="020B0604030504040204" pitchFamily="34" charset="-120"/>
          <a:cs typeface="+mn-cs"/>
        </a:defRPr>
      </a:lvl3pPr>
      <a:lvl4pPr marL="425196" indent="0" algn="l" defTabSz="685800" rtl="0" eaLnBrk="1" latinLnBrk="0" hangingPunct="1">
        <a:lnSpc>
          <a:spcPct val="90000"/>
        </a:lnSpc>
        <a:spcBef>
          <a:spcPts val="150"/>
        </a:spcBef>
        <a:spcAft>
          <a:spcPts val="300"/>
        </a:spcAft>
        <a:buClr>
          <a:srgbClr val="9966FF"/>
        </a:buClr>
        <a:buFont typeface="Arial" panose="020B0604020202020204" pitchFamily="34" charset="0"/>
        <a:buNone/>
        <a:defRPr sz="1500" b="1" kern="1200">
          <a:solidFill>
            <a:schemeClr val="tx1"/>
          </a:solidFill>
          <a:latin typeface="微軟正黑體" panose="020B0604030504040204" pitchFamily="34" charset="-120"/>
          <a:ea typeface="微軟正黑體" panose="020B0604030504040204" pitchFamily="34" charset="-120"/>
          <a:cs typeface="+mn-cs"/>
        </a:defRPr>
      </a:lvl4pPr>
      <a:lvl5pPr marL="562356" indent="0" algn="l" defTabSz="685800" rtl="0" eaLnBrk="1" latinLnBrk="0" hangingPunct="1">
        <a:lnSpc>
          <a:spcPct val="90000"/>
        </a:lnSpc>
        <a:spcBef>
          <a:spcPts val="150"/>
        </a:spcBef>
        <a:spcAft>
          <a:spcPts val="300"/>
        </a:spcAft>
        <a:buClr>
          <a:srgbClr val="9966FF"/>
        </a:buClr>
        <a:buFont typeface="Arial" panose="020B0604020202020204" pitchFamily="34" charset="0"/>
        <a:buNone/>
        <a:defRPr sz="1500" b="1" kern="1200">
          <a:solidFill>
            <a:schemeClr val="tx1"/>
          </a:solidFill>
          <a:latin typeface="微軟正黑體" panose="020B0604030504040204" pitchFamily="34" charset="-120"/>
          <a:ea typeface="微軟正黑體" panose="020B0604030504040204" pitchFamily="34" charset="-120"/>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phys.nthu.edu.tw/~gplab/exp013.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24.png"/><Relationship Id="rId12" Type="http://schemas.openxmlformats.org/officeDocument/2006/relationships/image" Target="../media/image7.svg"/><Relationship Id="rId2" Type="http://schemas.openxmlformats.org/officeDocument/2006/relationships/image" Target="../media/image21.png"/><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6.png"/><Relationship Id="rId5" Type="http://schemas.openxmlformats.org/officeDocument/2006/relationships/image" Target="../media/image23.png"/><Relationship Id="rId10" Type="http://schemas.openxmlformats.org/officeDocument/2006/relationships/slide" Target="slide2.xml"/><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29.png"/><Relationship Id="rId4" Type="http://schemas.microsoft.com/office/2007/relationships/hdphoto" Target="../media/hdphoto11.wdp"/><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28.png"/><Relationship Id="rId4" Type="http://schemas.microsoft.com/office/2007/relationships/hdphoto" Target="../media/hdphoto13.wdp"/><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11.wdp"/><Relationship Id="rId7"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1.png"/><Relationship Id="rId5" Type="http://schemas.microsoft.com/office/2007/relationships/hdphoto" Target="../media/hdphoto12.wdp"/><Relationship Id="rId10" Type="http://schemas.openxmlformats.org/officeDocument/2006/relationships/image" Target="../media/image7.svg"/><Relationship Id="rId4" Type="http://schemas.openxmlformats.org/officeDocument/2006/relationships/image" Target="../media/image29.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i.com/zh-tw/shop/electronic-test-instrumentation/digital-multimeters/dmm-measurement-fundamentals.html" TargetMode="External"/><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4.jpeg"/><Relationship Id="rId7"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52.xml"/><Relationship Id="rId18" Type="http://schemas.openxmlformats.org/officeDocument/2006/relationships/slide" Target="slide2.xml"/><Relationship Id="rId3" Type="http://schemas.openxmlformats.org/officeDocument/2006/relationships/slide" Target="slide6.xml"/><Relationship Id="rId7" Type="http://schemas.openxmlformats.org/officeDocument/2006/relationships/slide" Target="slide29.xml"/><Relationship Id="rId12" Type="http://schemas.openxmlformats.org/officeDocument/2006/relationships/slide" Target="slide47.xml"/><Relationship Id="rId17" Type="http://schemas.openxmlformats.org/officeDocument/2006/relationships/slide" Target="slide74.xml"/><Relationship Id="rId2" Type="http://schemas.openxmlformats.org/officeDocument/2006/relationships/slide" Target="slide4.xml"/><Relationship Id="rId16" Type="http://schemas.openxmlformats.org/officeDocument/2006/relationships/slide" Target="slide68.xml"/><Relationship Id="rId20" Type="http://schemas.openxmlformats.org/officeDocument/2006/relationships/image" Target="../media/image5.svg"/><Relationship Id="rId1" Type="http://schemas.openxmlformats.org/officeDocument/2006/relationships/slideLayout" Target="../slideLayouts/slideLayout6.xml"/><Relationship Id="rId6" Type="http://schemas.openxmlformats.org/officeDocument/2006/relationships/slide" Target="slide26.xml"/><Relationship Id="rId11" Type="http://schemas.openxmlformats.org/officeDocument/2006/relationships/slide" Target="slide43.xml"/><Relationship Id="rId5" Type="http://schemas.openxmlformats.org/officeDocument/2006/relationships/slide" Target="slide20.xml"/><Relationship Id="rId15" Type="http://schemas.openxmlformats.org/officeDocument/2006/relationships/slide" Target="slide62.xml"/><Relationship Id="rId10" Type="http://schemas.openxmlformats.org/officeDocument/2006/relationships/slide" Target="slide39.xml"/><Relationship Id="rId19" Type="http://schemas.openxmlformats.org/officeDocument/2006/relationships/image" Target="../media/image4.png"/><Relationship Id="rId4" Type="http://schemas.openxmlformats.org/officeDocument/2006/relationships/slide" Target="slide7.xml"/><Relationship Id="rId9" Type="http://schemas.openxmlformats.org/officeDocument/2006/relationships/slide" Target="slide35.xml"/><Relationship Id="rId14" Type="http://schemas.openxmlformats.org/officeDocument/2006/relationships/slide" Target="slide55.xml"/></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zh.wikipedia.org/wiki/"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7.svg"/><Relationship Id="rId4" Type="http://schemas.openxmlformats.org/officeDocument/2006/relationships/image" Target="../media/image41.jpe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hyperlink" Target="http://zh.wikipedia.org/w/index.php?title=EN_60062&amp;action=edit&amp;redlink=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png"/><Relationship Id="rId3" Type="http://schemas.microsoft.com/office/2007/relationships/hdphoto" Target="../media/hdphoto7.wdp"/><Relationship Id="rId7" Type="http://schemas.microsoft.com/office/2007/relationships/hdphoto" Target="../media/hdphoto16.wdp"/><Relationship Id="rId12"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46.png"/><Relationship Id="rId11" Type="http://schemas.microsoft.com/office/2007/relationships/hdphoto" Target="../media/hdphoto18.wdp"/><Relationship Id="rId5" Type="http://schemas.microsoft.com/office/2007/relationships/hdphoto" Target="../media/hdphoto15.wdp"/><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17.wdp"/><Relationship Id="rId14"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9.wdp"/><Relationship Id="rId7" Type="http://schemas.openxmlformats.org/officeDocument/2006/relationships/image" Target="../media/image52.png"/><Relationship Id="rId12" Type="http://schemas.openxmlformats.org/officeDocument/2006/relationships/image" Target="../media/image7.svg"/><Relationship Id="rId2" Type="http://schemas.openxmlformats.org/officeDocument/2006/relationships/image" Target="../media/image49.png"/><Relationship Id="rId1" Type="http://schemas.openxmlformats.org/officeDocument/2006/relationships/slideLayout" Target="../slideLayouts/slideLayout6.xml"/><Relationship Id="rId6" Type="http://schemas.microsoft.com/office/2007/relationships/hdphoto" Target="../media/hdphoto20.wdp"/><Relationship Id="rId11" Type="http://schemas.openxmlformats.org/officeDocument/2006/relationships/image" Target="../media/image6.png"/><Relationship Id="rId5" Type="http://schemas.openxmlformats.org/officeDocument/2006/relationships/image" Target="../media/image51.png"/><Relationship Id="rId10" Type="http://schemas.openxmlformats.org/officeDocument/2006/relationships/slide" Target="slide2.xml"/><Relationship Id="rId4" Type="http://schemas.openxmlformats.org/officeDocument/2006/relationships/image" Target="../media/image50.png"/><Relationship Id="rId9" Type="http://schemas.microsoft.com/office/2007/relationships/hdphoto" Target="../media/hdphoto21.wdp"/></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22.wdp"/><Relationship Id="rId7"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20.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svg"/><Relationship Id="rId3" Type="http://schemas.openxmlformats.org/officeDocument/2006/relationships/image" Target="../media/image20.png"/><Relationship Id="rId7" Type="http://schemas.openxmlformats.org/officeDocument/2006/relationships/image" Target="../media/image47.png"/><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5.wdp"/><Relationship Id="rId11" Type="http://schemas.openxmlformats.org/officeDocument/2006/relationships/slide" Target="slide2.xml"/><Relationship Id="rId5" Type="http://schemas.openxmlformats.org/officeDocument/2006/relationships/image" Target="../media/image45.png"/><Relationship Id="rId10" Type="http://schemas.microsoft.com/office/2007/relationships/hdphoto" Target="../media/hdphoto18.wdp"/><Relationship Id="rId4" Type="http://schemas.microsoft.com/office/2007/relationships/hdphoto" Target="../media/hdphoto7.wdp"/><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microsoft.com/office/2007/relationships/hdphoto" Target="../media/hdphoto24.wdp"/><Relationship Id="rId13" Type="http://schemas.microsoft.com/office/2007/relationships/hdphoto" Target="../media/hdphoto26.wdp"/><Relationship Id="rId18" Type="http://schemas.openxmlformats.org/officeDocument/2006/relationships/slide" Target="slide2.xml"/><Relationship Id="rId3" Type="http://schemas.openxmlformats.org/officeDocument/2006/relationships/image" Target="../media/image49.png"/><Relationship Id="rId7" Type="http://schemas.openxmlformats.org/officeDocument/2006/relationships/image" Target="../media/image56.png"/><Relationship Id="rId12" Type="http://schemas.openxmlformats.org/officeDocument/2006/relationships/image" Target="../media/image58.png"/><Relationship Id="rId17" Type="http://schemas.microsoft.com/office/2007/relationships/hdphoto" Target="../media/hdphoto18.wdp"/><Relationship Id="rId2" Type="http://schemas.openxmlformats.org/officeDocument/2006/relationships/notesSlide" Target="../notesSlides/notesSlide7.xml"/><Relationship Id="rId16" Type="http://schemas.openxmlformats.org/officeDocument/2006/relationships/image" Target="../media/image48.png"/><Relationship Id="rId20" Type="http://schemas.openxmlformats.org/officeDocument/2006/relationships/image" Target="../media/image7.svg"/><Relationship Id="rId1" Type="http://schemas.openxmlformats.org/officeDocument/2006/relationships/slideLayout" Target="../slideLayouts/slideLayout6.xml"/><Relationship Id="rId6" Type="http://schemas.microsoft.com/office/2007/relationships/hdphoto" Target="../media/hdphoto23.wdp"/><Relationship Id="rId11" Type="http://schemas.microsoft.com/office/2007/relationships/hdphoto" Target="../media/hdphoto25.wdp"/><Relationship Id="rId5" Type="http://schemas.openxmlformats.org/officeDocument/2006/relationships/image" Target="../media/image55.png"/><Relationship Id="rId15" Type="http://schemas.microsoft.com/office/2007/relationships/hdphoto" Target="../media/hdphoto17.wdp"/><Relationship Id="rId10" Type="http://schemas.openxmlformats.org/officeDocument/2006/relationships/image" Target="../media/image57.png"/><Relationship Id="rId19" Type="http://schemas.openxmlformats.org/officeDocument/2006/relationships/image" Target="../media/image6.png"/><Relationship Id="rId4" Type="http://schemas.microsoft.com/office/2007/relationships/hdphoto" Target="../media/hdphoto19.wdp"/><Relationship Id="rId9" Type="http://schemas.openxmlformats.org/officeDocument/2006/relationships/image" Target="../media/image550.pn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ni.com/zh-tw/shop/electronic-test-instrumentation/digital-multimeters/dmm-measurement-fundamentals.html" TargetMode="Externa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2.xml"/><Relationship Id="rId4" Type="http://schemas.microsoft.com/office/2007/relationships/hdphoto" Target="../media/hdphoto27.wdp"/></Relationships>
</file>

<file path=ppt/slides/_rels/slide3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 Target="slide43.xml"/><Relationship Id="rId7" Type="http://schemas.openxmlformats.org/officeDocument/2006/relationships/image" Target="../media/image6.png"/><Relationship Id="rId2" Type="http://schemas.openxmlformats.org/officeDocument/2006/relationships/slide" Target="slide39.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slide" Target="slide35.xml"/><Relationship Id="rId4" Type="http://schemas.openxmlformats.org/officeDocument/2006/relationships/slide" Target="slide47.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3.emf"/><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7.sv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7.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7.sv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slide" Target="slide2.xml"/><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0.png"/><Relationship Id="rId9" Type="http://schemas.openxmlformats.org/officeDocument/2006/relationships/image" Target="../media/image7.sv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1.png"/><Relationship Id="rId7"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10.png"/><Relationship Id="rId5" Type="http://schemas.openxmlformats.org/officeDocument/2006/relationships/image" Target="../media/image72.emf"/><Relationship Id="rId4" Type="http://schemas.microsoft.com/office/2007/relationships/hdphoto" Target="../media/hdphoto30.wdp"/><Relationship Id="rId9" Type="http://schemas.openxmlformats.org/officeDocument/2006/relationships/image" Target="../media/image7.svg"/></Relationships>
</file>

<file path=ppt/slides/_rels/slide4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14.png"/><Relationship Id="rId7" Type="http://schemas.openxmlformats.org/officeDocument/2006/relationships/image" Target="../media/image9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10.png"/><Relationship Id="rId5" Type="http://schemas.openxmlformats.org/officeDocument/2006/relationships/image" Target="../media/image116.png"/><Relationship Id="rId10" Type="http://schemas.openxmlformats.org/officeDocument/2006/relationships/image" Target="../media/image7.svg"/><Relationship Id="rId4" Type="http://schemas.openxmlformats.org/officeDocument/2006/relationships/image" Target="../media/image115.png"/><Relationship Id="rId9"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72.emf"/><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79.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2.emf"/><Relationship Id="rId7" Type="http://schemas.openxmlformats.org/officeDocument/2006/relationships/slide" Target="slide2.xml"/><Relationship Id="rId2" Type="http://schemas.openxmlformats.org/officeDocument/2006/relationships/image" Target="../media/image76.png"/><Relationship Id="rId1" Type="http://schemas.openxmlformats.org/officeDocument/2006/relationships/slideLayout" Target="../slideLayouts/slideLayout6.xml"/><Relationship Id="rId6" Type="http://schemas.microsoft.com/office/2007/relationships/hdphoto" Target="../media/hdphoto30.wdp"/><Relationship Id="rId5" Type="http://schemas.openxmlformats.org/officeDocument/2006/relationships/image" Target="../media/image71.png"/><Relationship Id="rId4" Type="http://schemas.openxmlformats.org/officeDocument/2006/relationships/image" Target="../media/image78.png"/><Relationship Id="rId9" Type="http://schemas.openxmlformats.org/officeDocument/2006/relationships/image" Target="../media/image7.svg"/></Relationships>
</file>

<file path=ppt/slides/_rels/slide51.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1.xml"/><Relationship Id="rId1" Type="http://schemas.openxmlformats.org/officeDocument/2006/relationships/slideLayout" Target="../slideLayouts/slideLayout6.xml"/><Relationship Id="rId5" Type="http://schemas.openxmlformats.org/officeDocument/2006/relationships/slide" Target="slide68.xml"/><Relationship Id="rId4" Type="http://schemas.openxmlformats.org/officeDocument/2006/relationships/slide" Target="slide43.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90.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13.jpeg"/><Relationship Id="rId3" Type="http://schemas.openxmlformats.org/officeDocument/2006/relationships/image" Target="../media/image80.png"/><Relationship Id="rId7" Type="http://schemas.openxmlformats.org/officeDocument/2006/relationships/image" Target="../media/image47.png"/><Relationship Id="rId12" Type="http://schemas.microsoft.com/office/2007/relationships/hdphoto" Target="../media/hdphoto33.wdp"/><Relationship Id="rId2" Type="http://schemas.openxmlformats.org/officeDocument/2006/relationships/notesSlide" Target="../notesSlides/notesSlide14.xml"/><Relationship Id="rId16" Type="http://schemas.openxmlformats.org/officeDocument/2006/relationships/image" Target="../media/image7.svg"/><Relationship Id="rId1" Type="http://schemas.openxmlformats.org/officeDocument/2006/relationships/slideLayout" Target="../slideLayouts/slideLayout6.xml"/><Relationship Id="rId6" Type="http://schemas.microsoft.com/office/2007/relationships/hdphoto" Target="../media/hdphoto32.wdp"/><Relationship Id="rId11" Type="http://schemas.openxmlformats.org/officeDocument/2006/relationships/image" Target="../media/image82.png"/><Relationship Id="rId5" Type="http://schemas.openxmlformats.org/officeDocument/2006/relationships/image" Target="../media/image81.png"/><Relationship Id="rId15" Type="http://schemas.openxmlformats.org/officeDocument/2006/relationships/image" Target="../media/image6.png"/><Relationship Id="rId10" Type="http://schemas.microsoft.com/office/2007/relationships/hdphoto" Target="../media/hdphoto18.wdp"/><Relationship Id="rId4" Type="http://schemas.microsoft.com/office/2007/relationships/hdphoto" Target="../media/hdphoto31.wdp"/><Relationship Id="rId9" Type="http://schemas.openxmlformats.org/officeDocument/2006/relationships/image" Target="../media/image48.png"/><Relationship Id="rId14" Type="http://schemas.openxmlformats.org/officeDocument/2006/relationships/slide" Target="slide2.xml"/></Relationships>
</file>

<file path=ppt/slides/_rels/slide5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7.svg"/><Relationship Id="rId4" Type="http://schemas.openxmlformats.org/officeDocument/2006/relationships/image" Target="../media/image86.png"/><Relationship Id="rId9"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41.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30.png"/><Relationship Id="rId7"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60.png"/><Relationship Id="rId5" Type="http://schemas.openxmlformats.org/officeDocument/2006/relationships/image" Target="../media/image83.png"/><Relationship Id="rId4" Type="http://schemas.openxmlformats.org/officeDocument/2006/relationships/image" Target="../media/image820.png"/><Relationship Id="rId9" Type="http://schemas.openxmlformats.org/officeDocument/2006/relationships/image" Target="../media/image7.sv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xml"/><Relationship Id="rId3" Type="http://schemas.openxmlformats.org/officeDocument/2006/relationships/image" Target="../media/image11.jpeg"/><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7.svg"/><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92.png"/><Relationship Id="rId18" Type="http://schemas.microsoft.com/office/2007/relationships/hdphoto" Target="../media/hdphoto31.wdp"/><Relationship Id="rId3" Type="http://schemas.openxmlformats.org/officeDocument/2006/relationships/image" Target="../media/image82.png"/><Relationship Id="rId21" Type="http://schemas.openxmlformats.org/officeDocument/2006/relationships/slide" Target="slide2.xml"/><Relationship Id="rId7" Type="http://schemas.openxmlformats.org/officeDocument/2006/relationships/image" Target="../media/image48.png"/><Relationship Id="rId12" Type="http://schemas.openxmlformats.org/officeDocument/2006/relationships/image" Target="../media/image91.png"/><Relationship Id="rId17" Type="http://schemas.openxmlformats.org/officeDocument/2006/relationships/image" Target="../media/image80.png"/><Relationship Id="rId2" Type="http://schemas.openxmlformats.org/officeDocument/2006/relationships/notesSlide" Target="../notesSlides/notesSlide17.xml"/><Relationship Id="rId16" Type="http://schemas.microsoft.com/office/2007/relationships/hdphoto" Target="../media/hdphoto35.wdp"/><Relationship Id="rId20" Type="http://schemas.microsoft.com/office/2007/relationships/hdphoto" Target="../media/hdphoto32.wdp"/><Relationship Id="rId1" Type="http://schemas.openxmlformats.org/officeDocument/2006/relationships/slideLayout" Target="../slideLayouts/slideLayout6.xml"/><Relationship Id="rId6" Type="http://schemas.microsoft.com/office/2007/relationships/hdphoto" Target="../media/hdphoto17.wdp"/><Relationship Id="rId11" Type="http://schemas.microsoft.com/office/2007/relationships/hdphoto" Target="../media/hdphoto34.wdp"/><Relationship Id="rId5" Type="http://schemas.openxmlformats.org/officeDocument/2006/relationships/image" Target="../media/image47.png"/><Relationship Id="rId15" Type="http://schemas.openxmlformats.org/officeDocument/2006/relationships/image" Target="../media/image95.png"/><Relationship Id="rId23" Type="http://schemas.openxmlformats.org/officeDocument/2006/relationships/image" Target="../media/image7.svg"/><Relationship Id="rId10" Type="http://schemas.openxmlformats.org/officeDocument/2006/relationships/image" Target="../media/image90.png"/><Relationship Id="rId19" Type="http://schemas.openxmlformats.org/officeDocument/2006/relationships/image" Target="../media/image81.png"/><Relationship Id="rId4" Type="http://schemas.microsoft.com/office/2007/relationships/hdphoto" Target="../media/hdphoto33.wdp"/><Relationship Id="rId9" Type="http://schemas.openxmlformats.org/officeDocument/2006/relationships/image" Target="../media/image13.jpeg"/><Relationship Id="rId14" Type="http://schemas.openxmlformats.org/officeDocument/2006/relationships/image" Target="../media/image94.png"/><Relationship Id="rId22"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7.svg"/><Relationship Id="rId4" Type="http://schemas.openxmlformats.org/officeDocument/2006/relationships/image" Target="../media/image103.png"/><Relationship Id="rId9"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790.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911.png"/><Relationship Id="rId4" Type="http://schemas.openxmlformats.org/officeDocument/2006/relationships/image" Target="../media/image800.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95.png"/><Relationship Id="rId18" Type="http://schemas.openxmlformats.org/officeDocument/2006/relationships/slide" Target="slide2.xml"/><Relationship Id="rId3" Type="http://schemas.openxmlformats.org/officeDocument/2006/relationships/image" Target="../media/image82.png"/><Relationship Id="rId21" Type="http://schemas.openxmlformats.org/officeDocument/2006/relationships/image" Target="../media/image80.png"/><Relationship Id="rId7" Type="http://schemas.openxmlformats.org/officeDocument/2006/relationships/image" Target="../media/image48.png"/><Relationship Id="rId12" Type="http://schemas.microsoft.com/office/2007/relationships/hdphoto" Target="../media/hdphoto34.wdp"/><Relationship Id="rId17" Type="http://schemas.openxmlformats.org/officeDocument/2006/relationships/image" Target="../media/image98.png"/><Relationship Id="rId2" Type="http://schemas.openxmlformats.org/officeDocument/2006/relationships/notesSlide" Target="../notesSlides/notesSlide21.xml"/><Relationship Id="rId16" Type="http://schemas.openxmlformats.org/officeDocument/2006/relationships/image" Target="../media/image92.png"/><Relationship Id="rId20" Type="http://schemas.openxmlformats.org/officeDocument/2006/relationships/image" Target="../media/image7.svg"/><Relationship Id="rId1" Type="http://schemas.openxmlformats.org/officeDocument/2006/relationships/slideLayout" Target="../slideLayouts/slideLayout6.xml"/><Relationship Id="rId6" Type="http://schemas.microsoft.com/office/2007/relationships/hdphoto" Target="../media/hdphoto17.wdp"/><Relationship Id="rId11" Type="http://schemas.openxmlformats.org/officeDocument/2006/relationships/image" Target="../media/image90.png"/><Relationship Id="rId24" Type="http://schemas.microsoft.com/office/2007/relationships/hdphoto" Target="../media/hdphoto32.wdp"/><Relationship Id="rId5" Type="http://schemas.openxmlformats.org/officeDocument/2006/relationships/image" Target="../media/image47.png"/><Relationship Id="rId15" Type="http://schemas.openxmlformats.org/officeDocument/2006/relationships/image" Target="../media/image94.png"/><Relationship Id="rId23" Type="http://schemas.openxmlformats.org/officeDocument/2006/relationships/image" Target="../media/image81.png"/><Relationship Id="rId10" Type="http://schemas.microsoft.com/office/2007/relationships/hdphoto" Target="../media/hdphoto36.wdp"/><Relationship Id="rId19" Type="http://schemas.openxmlformats.org/officeDocument/2006/relationships/image" Target="../media/image6.png"/><Relationship Id="rId4" Type="http://schemas.microsoft.com/office/2007/relationships/hdphoto" Target="../media/hdphoto33.wdp"/><Relationship Id="rId9" Type="http://schemas.openxmlformats.org/officeDocument/2006/relationships/image" Target="../media/image97.png"/><Relationship Id="rId14" Type="http://schemas.microsoft.com/office/2007/relationships/hdphoto" Target="../media/hdphoto35.wdp"/><Relationship Id="rId22" Type="http://schemas.microsoft.com/office/2007/relationships/hdphoto" Target="../media/hdphoto31.wdp"/></Relationships>
</file>

<file path=ppt/slides/_rels/slide6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0.png"/><Relationship Id="rId7" Type="http://schemas.openxmlformats.org/officeDocument/2006/relationships/image" Target="../media/image6.png"/><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12.png"/><Relationship Id="rId10" Type="http://schemas.openxmlformats.org/officeDocument/2006/relationships/image" Target="../media/image113.png"/><Relationship Id="rId4" Type="http://schemas.openxmlformats.org/officeDocument/2006/relationships/image" Target="../media/image111.png"/><Relationship Id="rId9" Type="http://schemas.openxmlformats.org/officeDocument/2006/relationships/image" Target="../media/image1030.png"/></Relationships>
</file>

<file path=ppt/slides/_rels/slide6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14.png"/><Relationship Id="rId7" Type="http://schemas.openxmlformats.org/officeDocument/2006/relationships/image" Target="../media/image92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10.png"/><Relationship Id="rId5" Type="http://schemas.openxmlformats.org/officeDocument/2006/relationships/image" Target="../media/image116.png"/><Relationship Id="rId10" Type="http://schemas.openxmlformats.org/officeDocument/2006/relationships/image" Target="../media/image7.svg"/><Relationship Id="rId4" Type="http://schemas.openxmlformats.org/officeDocument/2006/relationships/image" Target="../media/image115.png"/><Relationship Id="rId9" Type="http://schemas.openxmlformats.org/officeDocument/2006/relationships/image" Target="../media/image6.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2.emf"/><Relationship Id="rId7" Type="http://schemas.openxmlformats.org/officeDocument/2006/relationships/slide" Target="slide2.xml"/><Relationship Id="rId2" Type="http://schemas.openxmlformats.org/officeDocument/2006/relationships/image" Target="../media/image107.png"/><Relationship Id="rId1" Type="http://schemas.openxmlformats.org/officeDocument/2006/relationships/slideLayout" Target="../slideLayouts/slideLayout6.xml"/><Relationship Id="rId6" Type="http://schemas.microsoft.com/office/2007/relationships/hdphoto" Target="../media/hdphoto30.wdp"/><Relationship Id="rId11" Type="http://schemas.openxmlformats.org/officeDocument/2006/relationships/image" Target="../media/image920.png"/><Relationship Id="rId5" Type="http://schemas.openxmlformats.org/officeDocument/2006/relationships/image" Target="../media/image71.png"/><Relationship Id="rId10" Type="http://schemas.openxmlformats.org/officeDocument/2006/relationships/image" Target="../media/image910.png"/><Relationship Id="rId4" Type="http://schemas.openxmlformats.org/officeDocument/2006/relationships/image" Target="../media/image78.pn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9.xml"/><Relationship Id="rId5" Type="http://schemas.microsoft.com/office/2007/relationships/hdphoto" Target="../media/hdphoto6.wdp"/><Relationship Id="rId4" Type="http://schemas.openxmlformats.org/officeDocument/2006/relationships/image" Target="../media/image18.png"/><Relationship Id="rId9" Type="http://schemas.openxmlformats.org/officeDocument/2006/relationships/image" Target="../media/image7.svg"/></Relationships>
</file>

<file path=ppt/slides/_rels/slide7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7.png"/><Relationship Id="rId7"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70.png"/><Relationship Id="rId9" Type="http://schemas.openxmlformats.org/officeDocument/2006/relationships/image" Target="../media/image119.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08.png"/><Relationship Id="rId4" Type="http://schemas.openxmlformats.org/officeDocument/2006/relationships/image" Target="../media/image7.svg"/></Relationships>
</file>

<file path=ppt/slides/_rels/slide72.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35.wdp"/><Relationship Id="rId18" Type="http://schemas.openxmlformats.org/officeDocument/2006/relationships/image" Target="../media/image840.png"/><Relationship Id="rId26" Type="http://schemas.microsoft.com/office/2007/relationships/hdphoto" Target="../media/hdphoto12.wdp"/><Relationship Id="rId3" Type="http://schemas.openxmlformats.org/officeDocument/2006/relationships/image" Target="../media/image82.png"/><Relationship Id="rId21" Type="http://schemas.openxmlformats.org/officeDocument/2006/relationships/image" Target="../media/image6.png"/><Relationship Id="rId7" Type="http://schemas.openxmlformats.org/officeDocument/2006/relationships/image" Target="../media/image48.png"/><Relationship Id="rId12" Type="http://schemas.openxmlformats.org/officeDocument/2006/relationships/image" Target="../media/image95.png"/><Relationship Id="rId17" Type="http://schemas.openxmlformats.org/officeDocument/2006/relationships/image" Target="../media/image1050.png"/><Relationship Id="rId25" Type="http://schemas.openxmlformats.org/officeDocument/2006/relationships/image" Target="../media/image29.png"/><Relationship Id="rId2" Type="http://schemas.openxmlformats.org/officeDocument/2006/relationships/notesSlide" Target="../notesSlides/notesSlide24.xml"/><Relationship Id="rId20" Type="http://schemas.openxmlformats.org/officeDocument/2006/relationships/slide" Target="slide2.xml"/><Relationship Id="rId1" Type="http://schemas.openxmlformats.org/officeDocument/2006/relationships/slideLayout" Target="../slideLayouts/slideLayout6.xml"/><Relationship Id="rId6" Type="http://schemas.microsoft.com/office/2007/relationships/hdphoto" Target="../media/hdphoto17.wdp"/><Relationship Id="rId11" Type="http://schemas.microsoft.com/office/2007/relationships/hdphoto" Target="../media/hdphoto37.wdp"/><Relationship Id="rId24" Type="http://schemas.microsoft.com/office/2007/relationships/hdphoto" Target="../media/hdphoto11.wdp"/><Relationship Id="rId5" Type="http://schemas.openxmlformats.org/officeDocument/2006/relationships/image" Target="../media/image47.png"/><Relationship Id="rId15" Type="http://schemas.openxmlformats.org/officeDocument/2006/relationships/image" Target="../media/image94.png"/><Relationship Id="rId23" Type="http://schemas.openxmlformats.org/officeDocument/2006/relationships/image" Target="../media/image28.png"/><Relationship Id="rId10" Type="http://schemas.openxmlformats.org/officeDocument/2006/relationships/image" Target="../media/image120.png"/><Relationship Id="rId19" Type="http://schemas.openxmlformats.org/officeDocument/2006/relationships/image" Target="../media/image850.png"/><Relationship Id="rId4" Type="http://schemas.microsoft.com/office/2007/relationships/hdphoto" Target="../media/hdphoto33.wdp"/><Relationship Id="rId9" Type="http://schemas.openxmlformats.org/officeDocument/2006/relationships/image" Target="../media/image13.jpeg"/><Relationship Id="rId14" Type="http://schemas.openxmlformats.org/officeDocument/2006/relationships/image" Target="../media/image92.png"/><Relationship Id="rId22" Type="http://schemas.openxmlformats.org/officeDocument/2006/relationships/image" Target="../media/image7.svg"/></Relationships>
</file>

<file path=ppt/slides/_rels/slide73.xml.rels><?xml version="1.0" encoding="UTF-8" standalone="yes"?>
<Relationships xmlns="http://schemas.openxmlformats.org/package/2006/relationships"><Relationship Id="rId8" Type="http://schemas.openxmlformats.org/officeDocument/2006/relationships/image" Target="../media/image1091.png"/><Relationship Id="rId3" Type="http://schemas.openxmlformats.org/officeDocument/2006/relationships/image" Target="../media/image122.png"/><Relationship Id="rId7"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 Id="rId9" Type="http://schemas.openxmlformats.org/officeDocument/2006/relationships/image" Target="../media/image1101.png"/></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4.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5.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80.png"/><Relationship Id="rId2" Type="http://schemas.openxmlformats.org/officeDocument/2006/relationships/image" Target="../media/image126.png"/><Relationship Id="rId1" Type="http://schemas.openxmlformats.org/officeDocument/2006/relationships/slideLayout" Target="../slideLayouts/slideLayout6.xml"/><Relationship Id="rId5" Type="http://schemas.openxmlformats.org/officeDocument/2006/relationships/image" Target="../media/image1100.png"/><Relationship Id="rId4" Type="http://schemas.openxmlformats.org/officeDocument/2006/relationships/image" Target="../media/image1090.png"/></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a:extLst>
              <a:ext uri="{FF2B5EF4-FFF2-40B4-BE49-F238E27FC236}">
                <a16:creationId xmlns:a16="http://schemas.microsoft.com/office/drawing/2014/main" id="{90C8F567-BEA3-43B5-B639-143D3D2C4D59}"/>
              </a:ext>
            </a:extLst>
          </p:cNvPr>
          <p:cNvSpPr>
            <a:spLocks noGrp="1"/>
          </p:cNvSpPr>
          <p:nvPr>
            <p:ph type="ctrTitle"/>
          </p:nvPr>
        </p:nvSpPr>
        <p:spPr>
          <a:xfrm>
            <a:off x="882543" y="1297670"/>
            <a:ext cx="7893709" cy="2271751"/>
          </a:xfrm>
        </p:spPr>
        <p:txBody>
          <a:bodyPr>
            <a:noAutofit/>
          </a:bodyPr>
          <a:lstStyle/>
          <a:p>
            <a:pPr algn="ctr">
              <a:lnSpc>
                <a:spcPct val="100000"/>
              </a:lnSpc>
            </a:pPr>
            <a:r>
              <a:rPr lang="zh-TW" altLang="en-US" sz="4000" dirty="0">
                <a:solidFill>
                  <a:srgbClr val="6600CC"/>
                </a:solidFill>
                <a:effectLst/>
                <a:latin typeface="+mn-ea"/>
                <a:ea typeface="+mn-ea"/>
              </a:rPr>
              <a:t>安培計 伏特計 歐姆計</a:t>
            </a:r>
            <a:br>
              <a:rPr lang="en-US" altLang="zh-TW" sz="4000" dirty="0">
                <a:solidFill>
                  <a:srgbClr val="6600CC"/>
                </a:solidFill>
                <a:effectLst/>
                <a:latin typeface="+mn-ea"/>
                <a:ea typeface="+mn-ea"/>
              </a:rPr>
            </a:br>
            <a:r>
              <a:rPr lang="en-US" altLang="zh-TW" sz="4000" u="sng" dirty="0">
                <a:solidFill>
                  <a:srgbClr val="6600CC"/>
                </a:solidFill>
                <a:latin typeface="+mn-ea"/>
                <a:ea typeface="+mn-ea"/>
                <a:hlinkClick r:id="rId2">
                  <a:extLst>
                    <a:ext uri="{A12FA001-AC4F-418D-AE19-62706E023703}">
                      <ahyp:hlinkClr xmlns:ahyp="http://schemas.microsoft.com/office/drawing/2018/hyperlinkcolor" val="tx"/>
                    </a:ext>
                  </a:extLst>
                </a:hlinkClick>
              </a:rPr>
              <a:t> (The Ammeter, Voltmeter and Ohmmeter)</a:t>
            </a:r>
            <a:endParaRPr lang="zh-TW" altLang="en-US" sz="4000" dirty="0">
              <a:solidFill>
                <a:srgbClr val="6600CC"/>
              </a:solidFill>
              <a:effectLst/>
              <a:latin typeface="+mn-ea"/>
              <a:ea typeface="+mn-ea"/>
            </a:endParaRPr>
          </a:p>
        </p:txBody>
      </p:sp>
      <p:sp>
        <p:nvSpPr>
          <p:cNvPr id="4" name="副標題 3">
            <a:extLst>
              <a:ext uri="{FF2B5EF4-FFF2-40B4-BE49-F238E27FC236}">
                <a16:creationId xmlns:a16="http://schemas.microsoft.com/office/drawing/2014/main" id="{AAF0F6A6-B337-40C2-95EF-E918895072D6}"/>
              </a:ext>
            </a:extLst>
          </p:cNvPr>
          <p:cNvSpPr>
            <a:spLocks noGrp="1"/>
          </p:cNvSpPr>
          <p:nvPr>
            <p:ph type="subTitle" idx="1"/>
          </p:nvPr>
        </p:nvSpPr>
        <p:spPr>
          <a:xfrm>
            <a:off x="1584000" y="5715000"/>
            <a:ext cx="7543800" cy="1143000"/>
          </a:xfrm>
        </p:spPr>
        <p:txBody>
          <a:bodyPr>
            <a:normAutofit/>
          </a:bodyPr>
          <a:lstStyle/>
          <a:p>
            <a:r>
              <a:rPr lang="zh-TW" altLang="en-US" sz="2800" dirty="0">
                <a:solidFill>
                  <a:srgbClr val="6600CC"/>
                </a:solidFill>
              </a:rPr>
              <a:t>國立清華大學 普物實驗室</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文字方塊 2">
            <a:extLst>
              <a:ext uri="{FF2B5EF4-FFF2-40B4-BE49-F238E27FC236}">
                <a16:creationId xmlns:a16="http://schemas.microsoft.com/office/drawing/2014/main" id="{926DD190-D1A6-4D1C-AF80-DC98D3C33AB8}"/>
              </a:ext>
            </a:extLst>
          </p:cNvPr>
          <p:cNvSpPr txBox="1"/>
          <p:nvPr/>
        </p:nvSpPr>
        <p:spPr>
          <a:xfrm>
            <a:off x="8040085" y="6411433"/>
            <a:ext cx="1095877" cy="400110"/>
          </a:xfrm>
          <a:prstGeom prst="rect">
            <a:avLst/>
          </a:prstGeom>
          <a:noFill/>
        </p:spPr>
        <p:txBody>
          <a:bodyPr wrap="none" rtlCol="0">
            <a:spAutoFit/>
          </a:bodyPr>
          <a:lstStyle/>
          <a:p>
            <a:r>
              <a:rPr lang="en-US" altLang="zh-TW" sz="2000" dirty="0">
                <a:solidFill>
                  <a:schemeClr val="bg1"/>
                </a:solidFill>
              </a:rPr>
              <a:t>By FYLEE</a:t>
            </a:r>
            <a:endParaRPr lang="zh-TW" altLang="en-US" sz="2000" dirty="0">
              <a:solidFill>
                <a:schemeClr val="bg1"/>
              </a:solidFill>
            </a:endParaRPr>
          </a:p>
        </p:txBody>
      </p:sp>
      <p:sp>
        <p:nvSpPr>
          <p:cNvPr id="5" name="矩形 4">
            <a:extLst>
              <a:ext uri="{FF2B5EF4-FFF2-40B4-BE49-F238E27FC236}">
                <a16:creationId xmlns:a16="http://schemas.microsoft.com/office/drawing/2014/main" id="{45356E9B-338F-4D22-BF42-206180B49A85}"/>
              </a:ext>
            </a:extLst>
          </p:cNvPr>
          <p:cNvSpPr/>
          <p:nvPr/>
        </p:nvSpPr>
        <p:spPr>
          <a:xfrm>
            <a:off x="2770841" y="3848307"/>
            <a:ext cx="6269276" cy="1587807"/>
          </a:xfrm>
          <a:prstGeom prst="rect">
            <a:avLst/>
          </a:prstGeom>
          <a:solidFill>
            <a:schemeClr val="bg1"/>
          </a:solidFill>
        </p:spPr>
        <p:txBody>
          <a:bodyPr wrap="square">
            <a:spAutoFit/>
          </a:bodyPr>
          <a:lstStyle/>
          <a:p>
            <a:pPr>
              <a:lnSpc>
                <a:spcPct val="140000"/>
              </a:lnSpc>
              <a:spcBef>
                <a:spcPct val="0"/>
              </a:spcBef>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瞭解</a:t>
            </a:r>
            <a:r>
              <a:rPr lang="zh-TW" altLang="en-US" sz="2400" b="1" dirty="0">
                <a:ea typeface="標楷體" panose="03000509000000000000" pitchFamily="65" charset="-120"/>
              </a:rPr>
              <a:t>安培計、伏特計和歐姆計的基本構造</a:t>
            </a:r>
          </a:p>
          <a:p>
            <a:pPr>
              <a:lnSpc>
                <a:spcPct val="140000"/>
              </a:lnSpc>
              <a:spcBef>
                <a:spcPct val="0"/>
              </a:spcBef>
              <a:buFont typeface="Wingdings" panose="05000000000000000000" pitchFamily="2" charset="2"/>
              <a:buChar char="l"/>
            </a:pPr>
            <a:r>
              <a:rPr lang="zh-TW" altLang="en-US" sz="2400" b="1" dirty="0">
                <a:ea typeface="標楷體" panose="03000509000000000000" pitchFamily="65" charset="-120"/>
              </a:rPr>
              <a:t>並用以分別測量電路中的電流、電壓和電阻</a:t>
            </a:r>
          </a:p>
          <a:p>
            <a:pPr>
              <a:lnSpc>
                <a:spcPct val="140000"/>
              </a:lnSpc>
              <a:spcBef>
                <a:spcPct val="0"/>
              </a:spcBef>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熟悉簡單的電路特性和基本電性測量</a:t>
            </a:r>
          </a:p>
        </p:txBody>
      </p:sp>
    </p:spTree>
    <p:extLst>
      <p:ext uri="{BB962C8B-B14F-4D97-AF65-F5344CB8AC3E}">
        <p14:creationId xmlns:p14="http://schemas.microsoft.com/office/powerpoint/2010/main" val="2005309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EBC9ABF7-8BCC-47B6-B574-3CC505046E28}"/>
              </a:ext>
            </a:extLst>
          </p:cNvPr>
          <p:cNvGrpSpPr/>
          <p:nvPr/>
        </p:nvGrpSpPr>
        <p:grpSpPr>
          <a:xfrm>
            <a:off x="339213" y="750554"/>
            <a:ext cx="3366362" cy="5836477"/>
            <a:chOff x="3660457" y="951076"/>
            <a:chExt cx="2405236" cy="4508454"/>
          </a:xfrm>
        </p:grpSpPr>
        <p:pic>
          <p:nvPicPr>
            <p:cNvPr id="21" name="圖片 20" descr="一張含有 文字, 裝置, 儀錶 的圖片&#10;&#10;自動產生的描述">
              <a:extLst>
                <a:ext uri="{FF2B5EF4-FFF2-40B4-BE49-F238E27FC236}">
                  <a16:creationId xmlns:a16="http://schemas.microsoft.com/office/drawing/2014/main" id="{30C207BB-4232-402B-80C8-E98733E184C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8" b="95873" l="0" r="100000">
                          <a14:foregroundMark x1="8739" y1="6089" x2="8739" y2="6089"/>
                          <a14:foregroundMark x1="13233" y1="2774" x2="13233" y2="2774"/>
                          <a14:foregroundMark x1="9114" y1="2774" x2="11361" y2="21516"/>
                          <a14:foregroundMark x1="10986" y1="15359" x2="11735" y2="36198"/>
                          <a14:foregroundMark x1="10112" y1="37618" x2="10112" y2="53383"/>
                          <a14:foregroundMark x1="11236" y1="56834" x2="11610" y2="74290"/>
                          <a14:foregroundMark x1="13109" y1="76522" x2="15481" y2="92084"/>
                          <a14:foregroundMark x1="30462" y1="83424" x2="25843" y2="84912"/>
                          <a14:foregroundMark x1="50936" y1="82612" x2="54931" y2="82815"/>
                          <a14:foregroundMark x1="77278" y1="75034" x2="73908" y2="76861"/>
                          <a14:foregroundMark x1="88889" y1="73410" x2="90012" y2="85047"/>
                          <a14:foregroundMark x1="90012" y1="85047" x2="90012" y2="85047"/>
                          <a14:foregroundMark x1="20974" y1="95602" x2="50187" y2="95873"/>
                          <a14:foregroundMark x1="50187" y1="95873" x2="67665" y2="95535"/>
                          <a14:foregroundMark x1="95755" y1="29973" x2="89763" y2="72395"/>
                          <a14:foregroundMark x1="32210" y1="19080" x2="61548" y2="19080"/>
                          <a14:foregroundMark x1="27091" y1="8593" x2="43196" y2="8931"/>
                          <a14:backgroundMark x1="3496" y1="45535" x2="1998" y2="88769"/>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909" b="-639"/>
            <a:stretch/>
          </p:blipFill>
          <p:spPr>
            <a:xfrm>
              <a:off x="3660457" y="951076"/>
              <a:ext cx="2405236" cy="4508454"/>
            </a:xfrm>
            <a:prstGeom prst="rect">
              <a:avLst/>
            </a:prstGeom>
          </p:spPr>
        </p:pic>
        <p:pic>
          <p:nvPicPr>
            <p:cNvPr id="23" name="圖片 22">
              <a:extLst>
                <a:ext uri="{FF2B5EF4-FFF2-40B4-BE49-F238E27FC236}">
                  <a16:creationId xmlns:a16="http://schemas.microsoft.com/office/drawing/2014/main" id="{95B73A56-33CA-4419-B154-D48FB89447A4}"/>
                </a:ext>
              </a:extLst>
            </p:cNvPr>
            <p:cNvPicPr>
              <a:picLocks noChangeAspect="1"/>
            </p:cNvPicPr>
            <p:nvPr/>
          </p:nvPicPr>
          <p:blipFill rotWithShape="1">
            <a:blip r:embed="rId4"/>
            <a:srcRect l="-1" t="5727" r="1279" b="4648"/>
            <a:stretch/>
          </p:blipFill>
          <p:spPr>
            <a:xfrm>
              <a:off x="4093137" y="1466064"/>
              <a:ext cx="1577822" cy="591668"/>
            </a:xfrm>
            <a:prstGeom prst="rect">
              <a:avLst/>
            </a:prstGeom>
          </p:spPr>
        </p:pic>
        <p:pic>
          <p:nvPicPr>
            <p:cNvPr id="29" name="圖片 28">
              <a:extLst>
                <a:ext uri="{FF2B5EF4-FFF2-40B4-BE49-F238E27FC236}">
                  <a16:creationId xmlns:a16="http://schemas.microsoft.com/office/drawing/2014/main" id="{CCB7079A-0EE2-433B-8401-FE70D2EDAD0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8739" t="7614" r="14849"/>
            <a:stretch/>
          </p:blipFill>
          <p:spPr>
            <a:xfrm>
              <a:off x="5354766" y="1809581"/>
              <a:ext cx="316194" cy="212820"/>
            </a:xfrm>
            <a:prstGeom prst="rect">
              <a:avLst/>
            </a:prstGeom>
          </p:spPr>
        </p:pic>
        <p:pic>
          <p:nvPicPr>
            <p:cNvPr id="11" name="圖片 10">
              <a:extLst>
                <a:ext uri="{FF2B5EF4-FFF2-40B4-BE49-F238E27FC236}">
                  <a16:creationId xmlns:a16="http://schemas.microsoft.com/office/drawing/2014/main" id="{122E2CA5-549E-4FD3-B839-8E798C7BB28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24568" t="10974" r="26511" b="28204"/>
            <a:stretch/>
          </p:blipFill>
          <p:spPr>
            <a:xfrm>
              <a:off x="5388657" y="1455393"/>
              <a:ext cx="271042" cy="214843"/>
            </a:xfrm>
            <a:prstGeom prst="rect">
              <a:avLst/>
            </a:prstGeom>
          </p:spPr>
        </p:pic>
      </p:grpSp>
      <p:sp>
        <p:nvSpPr>
          <p:cNvPr id="5" name="標題 4">
            <a:extLst>
              <a:ext uri="{FF2B5EF4-FFF2-40B4-BE49-F238E27FC236}">
                <a16:creationId xmlns:a16="http://schemas.microsoft.com/office/drawing/2014/main" id="{73441B60-A575-47C1-BC46-D2AA96AB0163}"/>
              </a:ext>
            </a:extLst>
          </p:cNvPr>
          <p:cNvSpPr>
            <a:spLocks noGrp="1"/>
          </p:cNvSpPr>
          <p:nvPr>
            <p:ph type="title"/>
          </p:nvPr>
        </p:nvSpPr>
        <p:spPr>
          <a:xfrm>
            <a:off x="2867878" y="30785"/>
            <a:ext cx="3277963" cy="699195"/>
          </a:xfrm>
          <a:solidFill>
            <a:schemeClr val="bg1"/>
          </a:solidFill>
        </p:spPr>
        <p:txBody>
          <a:bodyPr/>
          <a:lstStyle/>
          <a:p>
            <a:r>
              <a:rPr lang="zh-TW" altLang="en-US" dirty="0"/>
              <a:t>注意事項</a:t>
            </a:r>
          </a:p>
        </p:txBody>
      </p:sp>
      <p:sp>
        <p:nvSpPr>
          <p:cNvPr id="20488" name="文字方塊 8">
            <a:extLst>
              <a:ext uri="{FF2B5EF4-FFF2-40B4-BE49-F238E27FC236}">
                <a16:creationId xmlns:a16="http://schemas.microsoft.com/office/drawing/2014/main" id="{23C6D00C-A722-40F7-B33F-5B46D2C1A8FD}"/>
              </a:ext>
            </a:extLst>
          </p:cNvPr>
          <p:cNvSpPr txBox="1">
            <a:spLocks noChangeArrowheads="1"/>
          </p:cNvSpPr>
          <p:nvPr/>
        </p:nvSpPr>
        <p:spPr bwMode="auto">
          <a:xfrm>
            <a:off x="4111902" y="753226"/>
            <a:ext cx="4067878" cy="1532334"/>
          </a:xfrm>
          <a:prstGeom prst="roundRect">
            <a:avLst/>
          </a:prstGeom>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800" b="1" dirty="0">
                <a:latin typeface="+mn-ea"/>
                <a:ea typeface="+mn-ea"/>
              </a:rPr>
              <a:t>H</a:t>
            </a:r>
            <a:r>
              <a:rPr lang="zh-TW" altLang="en-US" sz="2800" b="1" dirty="0">
                <a:latin typeface="+mn-ea"/>
                <a:ea typeface="+mn-ea"/>
              </a:rPr>
              <a:t> </a:t>
            </a:r>
            <a:r>
              <a:rPr lang="en-US" altLang="zh-TW" sz="2800" b="1" dirty="0">
                <a:latin typeface="+mn-ea"/>
                <a:ea typeface="+mn-ea"/>
              </a:rPr>
              <a:t>:</a:t>
            </a:r>
            <a:r>
              <a:rPr lang="zh-TW" altLang="en-US" sz="2800" b="1" dirty="0">
                <a:latin typeface="+mn-ea"/>
                <a:ea typeface="+mn-ea"/>
              </a:rPr>
              <a:t> 讀值鎖定，</a:t>
            </a:r>
            <a:endParaRPr lang="en-US" altLang="zh-TW" sz="2800" b="1" dirty="0">
              <a:latin typeface="+mn-ea"/>
              <a:ea typeface="+mn-ea"/>
            </a:endParaRPr>
          </a:p>
          <a:p>
            <a:r>
              <a:rPr lang="zh-TW" altLang="en-US" sz="2800" dirty="0">
                <a:latin typeface="+mn-ea"/>
                <a:ea typeface="+mn-ea"/>
              </a:rPr>
              <a:t>無法顯示即時實際讀值，若不需時請按掉</a:t>
            </a:r>
          </a:p>
        </p:txBody>
      </p:sp>
      <p:sp>
        <p:nvSpPr>
          <p:cNvPr id="2" name="矩形: 圓角 1">
            <a:extLst>
              <a:ext uri="{FF2B5EF4-FFF2-40B4-BE49-F238E27FC236}">
                <a16:creationId xmlns:a16="http://schemas.microsoft.com/office/drawing/2014/main" id="{F13DBAA4-9A9E-4F19-AF35-EA2D678C9D92}"/>
              </a:ext>
            </a:extLst>
          </p:cNvPr>
          <p:cNvSpPr/>
          <p:nvPr/>
        </p:nvSpPr>
        <p:spPr>
          <a:xfrm>
            <a:off x="4129009" y="2376119"/>
            <a:ext cx="4345139" cy="1532334"/>
          </a:xfrm>
          <a:prstGeom prst="roundRect">
            <a:avLst/>
          </a:prstGeom>
          <a:ln w="28575">
            <a:solidFill>
              <a:srgbClr val="FF3300"/>
            </a:solidFill>
          </a:ln>
        </p:spPr>
        <p:txBody>
          <a:bodyPr wrap="square">
            <a:spAutoFit/>
          </a:bodyPr>
          <a:lstStyle/>
          <a:p>
            <a:r>
              <a:rPr lang="zh-TW" altLang="en-US" sz="2800" b="1" spc="-38" dirty="0">
                <a:latin typeface="+mn-ea"/>
              </a:rPr>
              <a:t>電池符號出現</a:t>
            </a:r>
            <a:r>
              <a:rPr lang="en-US" altLang="zh-TW" sz="2800" b="1" spc="-38" dirty="0">
                <a:latin typeface="+mn-ea"/>
              </a:rPr>
              <a:t>:</a:t>
            </a:r>
            <a:r>
              <a:rPr lang="zh-TW" altLang="en-US" sz="2800" b="1" spc="-38" dirty="0">
                <a:latin typeface="+mn-ea"/>
              </a:rPr>
              <a:t> </a:t>
            </a:r>
            <a:endParaRPr lang="en-US" altLang="zh-TW" sz="2800" b="1" spc="-38" dirty="0">
              <a:latin typeface="+mn-ea"/>
            </a:endParaRPr>
          </a:p>
          <a:p>
            <a:r>
              <a:rPr lang="zh-TW" altLang="en-US" sz="2800" spc="-38" dirty="0">
                <a:latin typeface="+mn-ea"/>
                <a:cs typeface="+mj-cs"/>
              </a:rPr>
              <a:t>數位電錶使用</a:t>
            </a:r>
            <a:r>
              <a:rPr lang="en-US" altLang="zh-TW" sz="2800" b="1" spc="-38" dirty="0">
                <a:latin typeface="+mn-ea"/>
                <a:cs typeface="+mj-cs"/>
              </a:rPr>
              <a:t>9</a:t>
            </a:r>
            <a:r>
              <a:rPr lang="zh-TW" altLang="en-US" sz="2800" b="1" spc="-38" dirty="0">
                <a:latin typeface="+mn-ea"/>
                <a:cs typeface="+mj-cs"/>
              </a:rPr>
              <a:t> </a:t>
            </a:r>
            <a:r>
              <a:rPr lang="en-US" altLang="zh-TW" sz="2800" b="1" spc="-38" dirty="0">
                <a:latin typeface="+mn-ea"/>
                <a:cs typeface="+mj-cs"/>
              </a:rPr>
              <a:t>V</a:t>
            </a:r>
            <a:r>
              <a:rPr lang="zh-TW" altLang="en-US" sz="2800" b="1" spc="-38" dirty="0">
                <a:latin typeface="+mn-ea"/>
                <a:cs typeface="+mj-cs"/>
              </a:rPr>
              <a:t>電池</a:t>
            </a:r>
            <a:r>
              <a:rPr lang="zh-TW" altLang="en-US" sz="2800" spc="-38" dirty="0">
                <a:latin typeface="+mn-ea"/>
                <a:cs typeface="+mj-cs"/>
              </a:rPr>
              <a:t>，電池符號亮時須更換電池。</a:t>
            </a:r>
            <a:endParaRPr lang="zh-TW" altLang="en-US" sz="2800" dirty="0">
              <a:latin typeface="+mn-ea"/>
            </a:endParaRPr>
          </a:p>
        </p:txBody>
      </p:sp>
      <p:cxnSp>
        <p:nvCxnSpPr>
          <p:cNvPr id="62" name="直線單箭頭接點 61">
            <a:extLst>
              <a:ext uri="{FF2B5EF4-FFF2-40B4-BE49-F238E27FC236}">
                <a16:creationId xmlns:a16="http://schemas.microsoft.com/office/drawing/2014/main" id="{8AE222A0-AE6E-44FD-A362-24AC406506D0}"/>
              </a:ext>
            </a:extLst>
          </p:cNvPr>
          <p:cNvCxnSpPr>
            <a:cxnSpLocks/>
          </p:cNvCxnSpPr>
          <p:nvPr/>
        </p:nvCxnSpPr>
        <p:spPr>
          <a:xfrm flipH="1">
            <a:off x="2445811" y="5146928"/>
            <a:ext cx="1604901" cy="716459"/>
          </a:xfrm>
          <a:prstGeom prst="straightConnector1">
            <a:avLst/>
          </a:prstGeom>
          <a:ln w="76200">
            <a:solidFill>
              <a:srgbClr val="FF33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486" name="文字方塊 6">
            <a:extLst>
              <a:ext uri="{FF2B5EF4-FFF2-40B4-BE49-F238E27FC236}">
                <a16:creationId xmlns:a16="http://schemas.microsoft.com/office/drawing/2014/main" id="{3C2A5BD5-A8C2-4FCA-89EB-BD0C31109802}"/>
              </a:ext>
            </a:extLst>
          </p:cNvPr>
          <p:cNvSpPr txBox="1">
            <a:spLocks noChangeArrowheads="1"/>
          </p:cNvSpPr>
          <p:nvPr/>
        </p:nvSpPr>
        <p:spPr bwMode="auto">
          <a:xfrm>
            <a:off x="4050712" y="3999012"/>
            <a:ext cx="5112000" cy="2858929"/>
          </a:xfrm>
          <a:prstGeom prst="roundRect">
            <a:avLst>
              <a:gd name="adj" fmla="val 11523"/>
            </a:avLst>
          </a:prstGeom>
          <a:solidFill>
            <a:schemeClr val="bg1"/>
          </a:solidFill>
          <a:ln w="28575">
            <a:solidFill>
              <a:srgbClr val="FF3300"/>
            </a:solid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800" b="1" dirty="0">
                <a:latin typeface="+mn-ea"/>
                <a:ea typeface="+mn-ea"/>
              </a:rPr>
              <a:t>200</a:t>
            </a:r>
            <a:r>
              <a:rPr lang="zh-TW" altLang="en-US" sz="2800" b="1" dirty="0">
                <a:latin typeface="+mn-ea"/>
                <a:ea typeface="+mn-ea"/>
              </a:rPr>
              <a:t> </a:t>
            </a:r>
            <a:r>
              <a:rPr lang="en-US" altLang="zh-TW" sz="2800" b="1" dirty="0">
                <a:latin typeface="+mn-ea"/>
                <a:ea typeface="+mn-ea"/>
              </a:rPr>
              <a:t>mA</a:t>
            </a:r>
            <a:r>
              <a:rPr lang="zh-TW" altLang="en-US" sz="2800" b="1" dirty="0">
                <a:latin typeface="+mn-ea"/>
                <a:ea typeface="+mn-ea"/>
              </a:rPr>
              <a:t> 保險絲</a:t>
            </a:r>
            <a:r>
              <a:rPr lang="en-US" altLang="zh-TW" sz="2800" dirty="0">
                <a:latin typeface="+mn-ea"/>
                <a:ea typeface="+mn-ea"/>
              </a:rPr>
              <a:t>:</a:t>
            </a:r>
            <a:r>
              <a:rPr lang="zh-TW" altLang="en-US" sz="2800" dirty="0">
                <a:latin typeface="+mn-ea"/>
                <a:ea typeface="+mn-ea"/>
              </a:rPr>
              <a:t> </a:t>
            </a:r>
          </a:p>
          <a:p>
            <a:r>
              <a:rPr lang="zh-TW" altLang="en-US" sz="2800" dirty="0">
                <a:latin typeface="+mn-ea"/>
                <a:ea typeface="+mn-ea"/>
              </a:rPr>
              <a:t>電流測量先使用</a:t>
            </a:r>
            <a:r>
              <a:rPr lang="en-US" altLang="zh-TW" sz="2800" dirty="0">
                <a:latin typeface="+mn-ea"/>
                <a:ea typeface="+mn-ea"/>
              </a:rPr>
              <a:t>10</a:t>
            </a:r>
            <a:r>
              <a:rPr lang="zh-TW" altLang="en-US" sz="2800" dirty="0">
                <a:latin typeface="+mn-ea"/>
                <a:ea typeface="+mn-ea"/>
              </a:rPr>
              <a:t> </a:t>
            </a:r>
            <a:r>
              <a:rPr lang="en-US" altLang="zh-TW" sz="2800" dirty="0">
                <a:latin typeface="+mn-ea"/>
                <a:ea typeface="+mn-ea"/>
              </a:rPr>
              <a:t>A</a:t>
            </a:r>
            <a:r>
              <a:rPr lang="zh-TW" altLang="en-US" sz="2800" dirty="0">
                <a:latin typeface="+mn-ea"/>
                <a:ea typeface="+mn-ea"/>
              </a:rPr>
              <a:t>檔位，確定小於</a:t>
            </a:r>
            <a:r>
              <a:rPr lang="en-US" altLang="zh-TW" sz="2800" dirty="0">
                <a:latin typeface="+mn-ea"/>
                <a:ea typeface="+mn-ea"/>
              </a:rPr>
              <a:t>200</a:t>
            </a:r>
            <a:r>
              <a:rPr lang="zh-TW" altLang="en-US" sz="2800" dirty="0">
                <a:latin typeface="+mn-ea"/>
                <a:ea typeface="+mn-ea"/>
              </a:rPr>
              <a:t> </a:t>
            </a:r>
            <a:r>
              <a:rPr lang="en-US" altLang="zh-TW" sz="2800" dirty="0">
                <a:latin typeface="+mn-ea"/>
                <a:ea typeface="+mn-ea"/>
              </a:rPr>
              <a:t>mA</a:t>
            </a:r>
            <a:r>
              <a:rPr lang="zh-TW" altLang="en-US" sz="2800" dirty="0">
                <a:latin typeface="+mn-ea"/>
                <a:ea typeface="+mn-ea"/>
              </a:rPr>
              <a:t>，再使用</a:t>
            </a:r>
            <a:r>
              <a:rPr lang="en-US" altLang="zh-TW" sz="2800" dirty="0">
                <a:latin typeface="+mn-ea"/>
                <a:ea typeface="+mn-ea"/>
              </a:rPr>
              <a:t>mA</a:t>
            </a:r>
            <a:r>
              <a:rPr lang="zh-TW" altLang="en-US" sz="2800" dirty="0">
                <a:latin typeface="+mn-ea"/>
                <a:ea typeface="+mn-ea"/>
              </a:rPr>
              <a:t>電流檔。若保險絲燒壞，電流，電阻會測試不準，請更換保險絲。</a:t>
            </a:r>
          </a:p>
        </p:txBody>
      </p:sp>
      <p:cxnSp>
        <p:nvCxnSpPr>
          <p:cNvPr id="70" name="直線單箭頭接點 69">
            <a:extLst>
              <a:ext uri="{FF2B5EF4-FFF2-40B4-BE49-F238E27FC236}">
                <a16:creationId xmlns:a16="http://schemas.microsoft.com/office/drawing/2014/main" id="{F39564C1-75C6-4B84-9139-04FCDFEF311D}"/>
              </a:ext>
            </a:extLst>
          </p:cNvPr>
          <p:cNvCxnSpPr>
            <a:cxnSpLocks/>
          </p:cNvCxnSpPr>
          <p:nvPr/>
        </p:nvCxnSpPr>
        <p:spPr>
          <a:xfrm>
            <a:off x="3340510" y="1498257"/>
            <a:ext cx="730130" cy="0"/>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C19A8B8A-461C-47CA-AA8D-B79B7961CFD2}"/>
              </a:ext>
            </a:extLst>
          </p:cNvPr>
          <p:cNvCxnSpPr>
            <a:cxnSpLocks/>
            <a:endCxn id="2" idx="1"/>
          </p:cNvCxnSpPr>
          <p:nvPr/>
        </p:nvCxnSpPr>
        <p:spPr>
          <a:xfrm>
            <a:off x="3279753" y="2060087"/>
            <a:ext cx="849256" cy="1082199"/>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D3AF0E57-ADB1-45B1-823C-51EBE656C83F}"/>
              </a:ext>
            </a:extLst>
          </p:cNvPr>
          <p:cNvSpPr/>
          <p:nvPr/>
        </p:nvSpPr>
        <p:spPr>
          <a:xfrm>
            <a:off x="2650645" y="1218584"/>
            <a:ext cx="612000" cy="559346"/>
          </a:xfrm>
          <a:prstGeom prst="ellipse">
            <a:avLst/>
          </a:prstGeom>
          <a:noFill/>
          <a:ln w="3810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CC3300"/>
              </a:solidFill>
              <a:effectLst/>
              <a:uLnTx/>
              <a:uFillTx/>
              <a:latin typeface="Calibri" panose="020F0502020204030204"/>
              <a:ea typeface="新細明體" panose="02020500000000000000" pitchFamily="18" charset="-120"/>
              <a:cs typeface="+mn-cs"/>
            </a:endParaRPr>
          </a:p>
        </p:txBody>
      </p:sp>
      <p:sp>
        <p:nvSpPr>
          <p:cNvPr id="22" name="橢圓 21">
            <a:extLst>
              <a:ext uri="{FF2B5EF4-FFF2-40B4-BE49-F238E27FC236}">
                <a16:creationId xmlns:a16="http://schemas.microsoft.com/office/drawing/2014/main" id="{F6D97900-94A3-4255-9412-768649E76FA6}"/>
              </a:ext>
            </a:extLst>
          </p:cNvPr>
          <p:cNvSpPr/>
          <p:nvPr/>
        </p:nvSpPr>
        <p:spPr>
          <a:xfrm>
            <a:off x="2374511" y="2287083"/>
            <a:ext cx="1009240" cy="597764"/>
          </a:xfrm>
          <a:prstGeom prst="ellipse">
            <a:avLst/>
          </a:prstGeom>
          <a:noFill/>
          <a:ln w="5715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6600CC"/>
              </a:solidFill>
              <a:effectLst/>
              <a:uLnTx/>
              <a:uFillTx/>
              <a:latin typeface="Calibri" panose="020F0502020204030204"/>
              <a:ea typeface="新細明體" panose="02020500000000000000" pitchFamily="18" charset="-120"/>
              <a:cs typeface="+mn-cs"/>
            </a:endParaRPr>
          </a:p>
        </p:txBody>
      </p:sp>
      <p:sp>
        <p:nvSpPr>
          <p:cNvPr id="68" name="矩形: 圓角 67">
            <a:extLst>
              <a:ext uri="{FF2B5EF4-FFF2-40B4-BE49-F238E27FC236}">
                <a16:creationId xmlns:a16="http://schemas.microsoft.com/office/drawing/2014/main" id="{B1C3E7A0-DB72-4090-8BF5-C6B379EFCA4B}"/>
              </a:ext>
            </a:extLst>
          </p:cNvPr>
          <p:cNvSpPr/>
          <p:nvPr/>
        </p:nvSpPr>
        <p:spPr>
          <a:xfrm>
            <a:off x="2627030" y="1834881"/>
            <a:ext cx="612000" cy="360000"/>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schemeClr val="tx1"/>
              </a:solidFill>
              <a:latin typeface="+mn-ea"/>
            </a:endParaRPr>
          </a:p>
        </p:txBody>
      </p:sp>
      <p:pic>
        <p:nvPicPr>
          <p:cNvPr id="13" name="圖片 12">
            <a:extLst>
              <a:ext uri="{FF2B5EF4-FFF2-40B4-BE49-F238E27FC236}">
                <a16:creationId xmlns:a16="http://schemas.microsoft.com/office/drawing/2014/main" id="{53100FAE-966D-4859-B5D7-F0AE93105D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950529" y="1750571"/>
            <a:ext cx="712758" cy="448496"/>
          </a:xfrm>
          <a:prstGeom prst="rect">
            <a:avLst/>
          </a:prstGeom>
        </p:spPr>
      </p:pic>
      <p:sp>
        <p:nvSpPr>
          <p:cNvPr id="38" name="矩形: 圓角 37">
            <a:extLst>
              <a:ext uri="{FF2B5EF4-FFF2-40B4-BE49-F238E27FC236}">
                <a16:creationId xmlns:a16="http://schemas.microsoft.com/office/drawing/2014/main" id="{D643F2AD-489F-41BD-BD55-78939B9D618F}"/>
              </a:ext>
            </a:extLst>
          </p:cNvPr>
          <p:cNvSpPr/>
          <p:nvPr/>
        </p:nvSpPr>
        <p:spPr>
          <a:xfrm>
            <a:off x="1917772" y="5851069"/>
            <a:ext cx="840226" cy="360000"/>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schemeClr val="tx1"/>
              </a:solidFill>
              <a:latin typeface="+mn-ea"/>
            </a:endParaRPr>
          </a:p>
        </p:txBody>
      </p:sp>
      <p:cxnSp>
        <p:nvCxnSpPr>
          <p:cNvPr id="25" name="直線單箭頭接點 24">
            <a:extLst>
              <a:ext uri="{FF2B5EF4-FFF2-40B4-BE49-F238E27FC236}">
                <a16:creationId xmlns:a16="http://schemas.microsoft.com/office/drawing/2014/main" id="{BCFC8164-7382-413E-9F43-843B8C7B3BA5}"/>
              </a:ext>
            </a:extLst>
          </p:cNvPr>
          <p:cNvCxnSpPr>
            <a:cxnSpLocks/>
          </p:cNvCxnSpPr>
          <p:nvPr/>
        </p:nvCxnSpPr>
        <p:spPr>
          <a:xfrm flipV="1">
            <a:off x="3131639" y="1653535"/>
            <a:ext cx="814830" cy="932430"/>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5D5CDD2C-B9A3-45A5-A046-99D773793294}"/>
              </a:ext>
            </a:extLst>
          </p:cNvPr>
          <p:cNvCxnSpPr>
            <a:cxnSpLocks/>
          </p:cNvCxnSpPr>
          <p:nvPr/>
        </p:nvCxnSpPr>
        <p:spPr>
          <a:xfrm flipH="1">
            <a:off x="1320801" y="4744152"/>
            <a:ext cx="2625668" cy="730955"/>
          </a:xfrm>
          <a:prstGeom prst="straightConnector1">
            <a:avLst/>
          </a:prstGeom>
          <a:ln w="76200">
            <a:solidFill>
              <a:srgbClr val="FF33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圖形 26" descr="首頁">
            <a:hlinkClick r:id="rId10" action="ppaction://hlinksldjump"/>
            <a:extLst>
              <a:ext uri="{FF2B5EF4-FFF2-40B4-BE49-F238E27FC236}">
                <a16:creationId xmlns:a16="http://schemas.microsoft.com/office/drawing/2014/main" id="{F98453FE-941D-4B1C-A2A8-2E461C7F72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1603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圖片 6" descr="一張含有 文字, 裝置, 儀錶 的圖片&#10;&#10;自動產生的描述">
            <a:extLst>
              <a:ext uri="{FF2B5EF4-FFF2-40B4-BE49-F238E27FC236}">
                <a16:creationId xmlns:a16="http://schemas.microsoft.com/office/drawing/2014/main" id="{4343E099-34A2-1D3F-ED48-32D3B9C685F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4571" t="-7259" r="17177" b="-639"/>
          <a:stretch/>
        </p:blipFill>
        <p:spPr>
          <a:xfrm>
            <a:off x="2056634" y="-439835"/>
            <a:ext cx="3976407" cy="7313825"/>
          </a:xfrm>
          <a:prstGeom prst="rect">
            <a:avLst/>
          </a:prstGeom>
        </p:spPr>
      </p:pic>
      <p:sp>
        <p:nvSpPr>
          <p:cNvPr id="33" name="文字方塊 23">
            <a:extLst>
              <a:ext uri="{FF2B5EF4-FFF2-40B4-BE49-F238E27FC236}">
                <a16:creationId xmlns:a16="http://schemas.microsoft.com/office/drawing/2014/main" id="{E5E42A8B-8E44-29A9-77C7-4531F15180B7}"/>
              </a:ext>
            </a:extLst>
          </p:cNvPr>
          <p:cNvSpPr txBox="1">
            <a:spLocks noChangeArrowheads="1"/>
          </p:cNvSpPr>
          <p:nvPr/>
        </p:nvSpPr>
        <p:spPr bwMode="auto">
          <a:xfrm>
            <a:off x="1271053" y="2828494"/>
            <a:ext cx="1473360" cy="954107"/>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電阻</a:t>
            </a:r>
            <a:r>
              <a:rPr kumimoji="0" lang="el-GR" altLang="zh-TW"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itchFamily="18" charset="0"/>
              </a:rPr>
              <a:t>Ω</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itchFamily="18" charset="0"/>
              </a:rPr>
              <a:t>測量檔</a:t>
            </a:r>
          </a:p>
        </p:txBody>
      </p:sp>
      <p:sp>
        <p:nvSpPr>
          <p:cNvPr id="36" name="拱形 35">
            <a:extLst>
              <a:ext uri="{FF2B5EF4-FFF2-40B4-BE49-F238E27FC236}">
                <a16:creationId xmlns:a16="http://schemas.microsoft.com/office/drawing/2014/main" id="{E39BB796-B311-E30E-4F2C-C1A58C2190A0}"/>
              </a:ext>
            </a:extLst>
          </p:cNvPr>
          <p:cNvSpPr/>
          <p:nvPr/>
        </p:nvSpPr>
        <p:spPr>
          <a:xfrm rot="16200000">
            <a:off x="2640457" y="2303320"/>
            <a:ext cx="3126003" cy="2754330"/>
          </a:xfrm>
          <a:prstGeom prst="blockArc">
            <a:avLst>
              <a:gd name="adj1" fmla="val 14959063"/>
              <a:gd name="adj2" fmla="val 21358299"/>
              <a:gd name="adj3" fmla="val 16266"/>
            </a:avLst>
          </a:prstGeom>
          <a:noFill/>
          <a:ln w="38100">
            <a:solidFill>
              <a:srgbClr val="FF0000"/>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拱形 36">
            <a:extLst>
              <a:ext uri="{FF2B5EF4-FFF2-40B4-BE49-F238E27FC236}">
                <a16:creationId xmlns:a16="http://schemas.microsoft.com/office/drawing/2014/main" id="{FB780786-396F-5B17-2A56-83652DA016DB}"/>
              </a:ext>
            </a:extLst>
          </p:cNvPr>
          <p:cNvSpPr/>
          <p:nvPr/>
        </p:nvSpPr>
        <p:spPr>
          <a:xfrm rot="16200000">
            <a:off x="2835441" y="2135217"/>
            <a:ext cx="3009782" cy="2754330"/>
          </a:xfrm>
          <a:prstGeom prst="blockArc">
            <a:avLst>
              <a:gd name="adj1" fmla="val 9320771"/>
              <a:gd name="adj2" fmla="val 13525181"/>
              <a:gd name="adj3" fmla="val 12996"/>
            </a:avLst>
          </a:prstGeom>
          <a:noFill/>
          <a:ln w="38100">
            <a:solidFill>
              <a:srgbClr val="0000FF"/>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文字方塊 23">
            <a:extLst>
              <a:ext uri="{FF2B5EF4-FFF2-40B4-BE49-F238E27FC236}">
                <a16:creationId xmlns:a16="http://schemas.microsoft.com/office/drawing/2014/main" id="{459B4FD4-D227-7B37-5166-F08F5C330B6D}"/>
              </a:ext>
            </a:extLst>
          </p:cNvPr>
          <p:cNvSpPr txBox="1">
            <a:spLocks noChangeArrowheads="1"/>
          </p:cNvSpPr>
          <p:nvPr/>
        </p:nvSpPr>
        <p:spPr bwMode="auto">
          <a:xfrm>
            <a:off x="2970722" y="5091869"/>
            <a:ext cx="1609452" cy="523220"/>
          </a:xfrm>
          <a:prstGeom prst="rect">
            <a:avLst/>
          </a:prstGeom>
          <a:solidFill>
            <a:schemeClr val="bg1"/>
          </a:solid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電流</a:t>
            </a:r>
            <a:r>
              <a:rPr kumimoji="0" lang="en-US" altLang="zh-TW" sz="2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rPr>
              <a:t>A</a:t>
            </a:r>
            <a:r>
              <a:rPr kumimoji="0" lang="zh-TW" altLang="en-US" sz="2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rPr>
              <a:t>檔</a:t>
            </a:r>
          </a:p>
        </p:txBody>
      </p:sp>
      <p:sp>
        <p:nvSpPr>
          <p:cNvPr id="39" name="拱形 38">
            <a:extLst>
              <a:ext uri="{FF2B5EF4-FFF2-40B4-BE49-F238E27FC236}">
                <a16:creationId xmlns:a16="http://schemas.microsoft.com/office/drawing/2014/main" id="{5C404702-A47B-6358-C242-E7161324C762}"/>
              </a:ext>
            </a:extLst>
          </p:cNvPr>
          <p:cNvSpPr/>
          <p:nvPr/>
        </p:nvSpPr>
        <p:spPr>
          <a:xfrm rot="16200000">
            <a:off x="2660484" y="1992440"/>
            <a:ext cx="3009782" cy="3259870"/>
          </a:xfrm>
          <a:prstGeom prst="blockArc">
            <a:avLst>
              <a:gd name="adj1" fmla="val 885557"/>
              <a:gd name="adj2" fmla="val 5563738"/>
              <a:gd name="adj3" fmla="val 14538"/>
            </a:avLst>
          </a:prstGeom>
          <a:noFill/>
          <a:ln w="38100">
            <a:solidFill>
              <a:srgbClr val="FFFF00"/>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文字方塊 23">
            <a:extLst>
              <a:ext uri="{FF2B5EF4-FFF2-40B4-BE49-F238E27FC236}">
                <a16:creationId xmlns:a16="http://schemas.microsoft.com/office/drawing/2014/main" id="{AE203F89-EA2D-509D-8F4D-FB4EB83C0A9D}"/>
              </a:ext>
            </a:extLst>
          </p:cNvPr>
          <p:cNvSpPr txBox="1">
            <a:spLocks noChangeArrowheads="1"/>
          </p:cNvSpPr>
          <p:nvPr/>
        </p:nvSpPr>
        <p:spPr bwMode="auto">
          <a:xfrm>
            <a:off x="5884510" y="2543615"/>
            <a:ext cx="1726037" cy="954107"/>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FFC000"/>
                </a:solidFill>
                <a:effectLst/>
                <a:uLnTx/>
                <a:uFillTx/>
                <a:latin typeface="微軟正黑體" pitchFamily="34" charset="-120"/>
                <a:ea typeface="微軟正黑體" pitchFamily="34" charset="-120"/>
                <a:cs typeface="Times New Roman" pitchFamily="18" charset="0"/>
              </a:rPr>
              <a:t>直流</a:t>
            </a:r>
            <a:endParaRPr kumimoji="0" lang="en-US" altLang="zh-TW" sz="2800" b="1" i="0" u="none" strike="noStrike" kern="1200" cap="none" spc="0" normalizeH="0" baseline="0" noProof="0" dirty="0">
              <a:ln>
                <a:noFill/>
              </a:ln>
              <a:solidFill>
                <a:srgbClr val="FFC000"/>
              </a:solidFill>
              <a:effectLst/>
              <a:uLnTx/>
              <a:uFillTx/>
              <a:latin typeface="微軟正黑體" pitchFamily="34" charset="-120"/>
              <a:ea typeface="微軟正黑體" pitchFamily="34" charset="-120"/>
              <a:cs typeface="Times New Roman" pitchFamily="18"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FFC000"/>
                </a:solidFill>
                <a:effectLst/>
                <a:uLnTx/>
                <a:uFillTx/>
                <a:latin typeface="微軟正黑體" pitchFamily="34" charset="-120"/>
                <a:ea typeface="微軟正黑體" pitchFamily="34" charset="-120"/>
                <a:cs typeface="Times New Roman" pitchFamily="18" charset="0"/>
              </a:rPr>
              <a:t>電壓</a:t>
            </a:r>
            <a:r>
              <a:rPr kumimoji="0" lang="en-US" altLang="zh-TW" sz="2800" b="1" i="0" u="none" strike="noStrike" kern="1200" cap="none" spc="0" normalizeH="0" baseline="0" noProof="0" dirty="0">
                <a:ln>
                  <a:noFill/>
                </a:ln>
                <a:solidFill>
                  <a:srgbClr val="FFC000"/>
                </a:solidFill>
                <a:effectLst/>
                <a:uLnTx/>
                <a:uFillTx/>
                <a:latin typeface="微軟正黑體" pitchFamily="34" charset="-120"/>
                <a:ea typeface="微軟正黑體" pitchFamily="34" charset="-120"/>
                <a:cs typeface="Times New Roman" pitchFamily="18" charset="0"/>
              </a:rPr>
              <a:t>V</a:t>
            </a:r>
            <a:r>
              <a:rPr kumimoji="0" lang="zh-TW" altLang="en-US" sz="2800" b="1" i="0" u="none" strike="noStrike" kern="1200" cap="none" spc="0" normalizeH="0" baseline="0" noProof="0" dirty="0">
                <a:ln>
                  <a:noFill/>
                </a:ln>
                <a:solidFill>
                  <a:srgbClr val="FFC000"/>
                </a:solidFill>
                <a:effectLst/>
                <a:uLnTx/>
                <a:uFillTx/>
                <a:latin typeface="微軟正黑體" pitchFamily="34" charset="-120"/>
                <a:ea typeface="微軟正黑體" pitchFamily="34" charset="-120"/>
                <a:cs typeface="Times New Roman" pitchFamily="18" charset="0"/>
              </a:rPr>
              <a:t>檔</a:t>
            </a:r>
          </a:p>
        </p:txBody>
      </p:sp>
      <p:sp>
        <p:nvSpPr>
          <p:cNvPr id="26" name="文字方塊 14">
            <a:extLst>
              <a:ext uri="{FF2B5EF4-FFF2-40B4-BE49-F238E27FC236}">
                <a16:creationId xmlns:a16="http://schemas.microsoft.com/office/drawing/2014/main" id="{78BBA8C9-96D1-F332-7AEB-5FAC1697C975}"/>
              </a:ext>
            </a:extLst>
          </p:cNvPr>
          <p:cNvSpPr txBox="1">
            <a:spLocks noChangeArrowheads="1"/>
          </p:cNvSpPr>
          <p:nvPr/>
        </p:nvSpPr>
        <p:spPr bwMode="auto">
          <a:xfrm>
            <a:off x="5704603" y="5079442"/>
            <a:ext cx="900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32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Times New Roman" pitchFamily="18" charset="0"/>
              </a:rPr>
              <a:t>℃</a:t>
            </a:r>
          </a:p>
        </p:txBody>
      </p:sp>
      <p:sp>
        <p:nvSpPr>
          <p:cNvPr id="28" name="文字方塊 23">
            <a:extLst>
              <a:ext uri="{FF2B5EF4-FFF2-40B4-BE49-F238E27FC236}">
                <a16:creationId xmlns:a16="http://schemas.microsoft.com/office/drawing/2014/main" id="{53E8ADF5-7673-7307-C658-06C9668C9C48}"/>
              </a:ext>
            </a:extLst>
          </p:cNvPr>
          <p:cNvSpPr txBox="1">
            <a:spLocks noChangeArrowheads="1"/>
          </p:cNvSpPr>
          <p:nvPr/>
        </p:nvSpPr>
        <p:spPr bwMode="auto">
          <a:xfrm>
            <a:off x="4060637" y="4000141"/>
            <a:ext cx="9982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溫度</a:t>
            </a:r>
          </a:p>
        </p:txBody>
      </p:sp>
      <p:sp>
        <p:nvSpPr>
          <p:cNvPr id="29" name="文字方塊 23">
            <a:extLst>
              <a:ext uri="{FF2B5EF4-FFF2-40B4-BE49-F238E27FC236}">
                <a16:creationId xmlns:a16="http://schemas.microsoft.com/office/drawing/2014/main" id="{AE203F89-EA2D-509D-8F4D-FB4EB83C0A9D}"/>
              </a:ext>
            </a:extLst>
          </p:cNvPr>
          <p:cNvSpPr txBox="1">
            <a:spLocks noChangeArrowheads="1"/>
          </p:cNvSpPr>
          <p:nvPr/>
        </p:nvSpPr>
        <p:spPr bwMode="auto">
          <a:xfrm>
            <a:off x="5702413" y="3641108"/>
            <a:ext cx="1726037" cy="954107"/>
          </a:xfrm>
          <a:prstGeom prst="rect">
            <a:avLst/>
          </a:prstGeom>
          <a:solidFill>
            <a:schemeClr val="bg1">
              <a:alpha val="50000"/>
            </a:schemeClr>
          </a:solid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rPr>
              <a:t>交流</a:t>
            </a:r>
            <a:endParaRPr kumimoji="0" lang="en-US" altLang="zh-TW" sz="28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rPr>
              <a:t>電壓</a:t>
            </a:r>
            <a:r>
              <a:rPr kumimoji="0" lang="en-US" altLang="zh-TW" sz="28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rPr>
              <a:t>V</a:t>
            </a:r>
            <a:r>
              <a:rPr kumimoji="0" lang="zh-TW" altLang="en-US" sz="28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rPr>
              <a:t>檔</a:t>
            </a:r>
          </a:p>
        </p:txBody>
      </p:sp>
      <p:sp>
        <p:nvSpPr>
          <p:cNvPr id="30" name="拱形 29">
            <a:extLst>
              <a:ext uri="{FF2B5EF4-FFF2-40B4-BE49-F238E27FC236}">
                <a16:creationId xmlns:a16="http://schemas.microsoft.com/office/drawing/2014/main" id="{5C404702-A47B-6358-C242-E7161324C762}"/>
              </a:ext>
            </a:extLst>
          </p:cNvPr>
          <p:cNvSpPr/>
          <p:nvPr/>
        </p:nvSpPr>
        <p:spPr>
          <a:xfrm rot="20200372">
            <a:off x="3999316" y="2726148"/>
            <a:ext cx="1657673" cy="1966815"/>
          </a:xfrm>
          <a:prstGeom prst="blockArc">
            <a:avLst>
              <a:gd name="adj1" fmla="val 1571590"/>
              <a:gd name="adj2" fmla="val 5468885"/>
              <a:gd name="adj3" fmla="val 20927"/>
            </a:avLst>
          </a:prstGeom>
          <a:noFill/>
          <a:ln w="38100">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橢圓 31">
            <a:extLst>
              <a:ext uri="{FF2B5EF4-FFF2-40B4-BE49-F238E27FC236}">
                <a16:creationId xmlns:a16="http://schemas.microsoft.com/office/drawing/2014/main" id="{FD7B233E-0AAF-2EA5-4E0E-9010EB56EB91}"/>
              </a:ext>
            </a:extLst>
          </p:cNvPr>
          <p:cNvSpPr/>
          <p:nvPr/>
        </p:nvSpPr>
        <p:spPr>
          <a:xfrm>
            <a:off x="2751907" y="1881109"/>
            <a:ext cx="714006" cy="640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文字方塊 23">
            <a:extLst>
              <a:ext uri="{FF2B5EF4-FFF2-40B4-BE49-F238E27FC236}">
                <a16:creationId xmlns:a16="http://schemas.microsoft.com/office/drawing/2014/main" id="{E5E42A8B-8E44-29A9-77C7-4531F15180B7}"/>
              </a:ext>
            </a:extLst>
          </p:cNvPr>
          <p:cNvSpPr txBox="1">
            <a:spLocks noChangeArrowheads="1"/>
          </p:cNvSpPr>
          <p:nvPr/>
        </p:nvSpPr>
        <p:spPr bwMode="auto">
          <a:xfrm>
            <a:off x="848457" y="1696849"/>
            <a:ext cx="2039928" cy="523220"/>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itchFamily="18" charset="0"/>
              </a:rPr>
              <a:t>電源開關</a:t>
            </a:r>
          </a:p>
        </p:txBody>
      </p:sp>
      <p:sp>
        <p:nvSpPr>
          <p:cNvPr id="35" name="橢圓 34">
            <a:extLst>
              <a:ext uri="{FF2B5EF4-FFF2-40B4-BE49-F238E27FC236}">
                <a16:creationId xmlns:a16="http://schemas.microsoft.com/office/drawing/2014/main" id="{B7466A10-D255-9153-9635-EB365D48949B}"/>
              </a:ext>
            </a:extLst>
          </p:cNvPr>
          <p:cNvSpPr/>
          <p:nvPr/>
        </p:nvSpPr>
        <p:spPr>
          <a:xfrm>
            <a:off x="5092827" y="1835518"/>
            <a:ext cx="714006" cy="640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 name="文字方塊 23">
            <a:extLst>
              <a:ext uri="{FF2B5EF4-FFF2-40B4-BE49-F238E27FC236}">
                <a16:creationId xmlns:a16="http://schemas.microsoft.com/office/drawing/2014/main" id="{3F822F15-3F25-A65F-2E90-9A62F1C807FB}"/>
              </a:ext>
            </a:extLst>
          </p:cNvPr>
          <p:cNvSpPr txBox="1">
            <a:spLocks noChangeArrowheads="1"/>
          </p:cNvSpPr>
          <p:nvPr/>
        </p:nvSpPr>
        <p:spPr bwMode="auto">
          <a:xfrm>
            <a:off x="5934363" y="1377676"/>
            <a:ext cx="2076912" cy="954107"/>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itchFamily="18" charset="0"/>
              </a:rPr>
              <a:t>螢幕測量結果鎖定</a:t>
            </a:r>
          </a:p>
        </p:txBody>
      </p:sp>
      <p:cxnSp>
        <p:nvCxnSpPr>
          <p:cNvPr id="3" name="直線單箭頭接點 2"/>
          <p:cNvCxnSpPr/>
          <p:nvPr/>
        </p:nvCxnSpPr>
        <p:spPr>
          <a:xfrm>
            <a:off x="4306529" y="1592826"/>
            <a:ext cx="19665" cy="627243"/>
          </a:xfrm>
          <a:prstGeom prst="straightConnector1">
            <a:avLst/>
          </a:prstGeom>
          <a:ln w="539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5" name="矩形: 圓角 4"/>
          <p:cNvSpPr/>
          <p:nvPr/>
        </p:nvSpPr>
        <p:spPr>
          <a:xfrm>
            <a:off x="3864357" y="1049530"/>
            <a:ext cx="951950" cy="646986"/>
          </a:xfrm>
          <a:prstGeom prst="roundRect">
            <a:avLst/>
          </a:prstGeom>
          <a:solidFill>
            <a:schemeClr val="bg1"/>
          </a:solidFill>
        </p:spPr>
        <p:txBody>
          <a:bodyPr wrap="non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3200" b="1" i="0" u="none" strike="noStrike" kern="1200" cap="none" spc="0" normalizeH="0" baseline="0" noProof="0" dirty="0" err="1">
                <a:ln>
                  <a:noFill/>
                </a:ln>
                <a:solidFill>
                  <a:srgbClr val="0000CC"/>
                </a:solidFill>
                <a:effectLst/>
                <a:uLnTx/>
                <a:uFillTx/>
                <a:latin typeface="微軟正黑體" pitchFamily="34" charset="-120"/>
                <a:ea typeface="微軟正黑體" pitchFamily="34" charset="-120"/>
                <a:cs typeface="Times New Roman" pitchFamily="18" charset="0"/>
              </a:rPr>
              <a:t>hFE</a:t>
            </a:r>
            <a:endParaRPr kumimoji="0" lang="zh-TW" altLang="en-US" sz="32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Times New Roman" pitchFamily="18" charset="0"/>
            </a:endParaRPr>
          </a:p>
        </p:txBody>
      </p:sp>
      <p:cxnSp>
        <p:nvCxnSpPr>
          <p:cNvPr id="42" name="直線單箭頭接點 41"/>
          <p:cNvCxnSpPr/>
          <p:nvPr/>
        </p:nvCxnSpPr>
        <p:spPr>
          <a:xfrm flipH="1" flipV="1">
            <a:off x="5152189" y="4742281"/>
            <a:ext cx="654644" cy="531531"/>
          </a:xfrm>
          <a:prstGeom prst="straightConnector1">
            <a:avLst/>
          </a:prstGeom>
          <a:ln w="539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9723C39F-972B-4986-A526-37F93D6C4455}"/>
              </a:ext>
            </a:extLst>
          </p:cNvPr>
          <p:cNvCxnSpPr/>
          <p:nvPr/>
        </p:nvCxnSpPr>
        <p:spPr>
          <a:xfrm flipV="1">
            <a:off x="2035666" y="4468736"/>
            <a:ext cx="1028810" cy="374189"/>
          </a:xfrm>
          <a:prstGeom prst="straightConnector1">
            <a:avLst/>
          </a:prstGeom>
          <a:ln w="539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84818E5-00AE-440B-BD5D-D6D610ACE30F}"/>
              </a:ext>
            </a:extLst>
          </p:cNvPr>
          <p:cNvSpPr/>
          <p:nvPr/>
        </p:nvSpPr>
        <p:spPr>
          <a:xfrm>
            <a:off x="468069" y="4899541"/>
            <a:ext cx="1620957" cy="523220"/>
          </a:xfrm>
          <a:prstGeom prst="rect">
            <a:avLst/>
          </a:prstGeom>
        </p:spPr>
        <p:txBody>
          <a:bodyPr wrap="none">
            <a:spAutoFit/>
          </a:bodyPr>
          <a:lstStyle/>
          <a:p>
            <a:r>
              <a:rPr lang="zh-TW" altLang="en-US" sz="2800" b="1" dirty="0">
                <a:solidFill>
                  <a:srgbClr val="0000FF"/>
                </a:solidFill>
                <a:latin typeface="微軟正黑體" pitchFamily="34" charset="-120"/>
                <a:ea typeface="微軟正黑體" pitchFamily="34" charset="-120"/>
                <a:cs typeface="Times New Roman" pitchFamily="18" charset="0"/>
              </a:rPr>
              <a:t>導通測試</a:t>
            </a:r>
          </a:p>
        </p:txBody>
      </p:sp>
      <p:pic>
        <p:nvPicPr>
          <p:cNvPr id="22" name="圖形 21" descr="首頁">
            <a:hlinkClick r:id="rId4" action="ppaction://hlinksldjump"/>
            <a:extLst>
              <a:ext uri="{FF2B5EF4-FFF2-40B4-BE49-F238E27FC236}">
                <a16:creationId xmlns:a16="http://schemas.microsoft.com/office/drawing/2014/main" id="{7F542A1C-CE19-4734-9A17-CCF2892BD6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26361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ppt_x"/>
                                          </p:val>
                                        </p:tav>
                                        <p:tav tm="100000">
                                          <p:val>
                                            <p:strVal val="#ppt_x"/>
                                          </p:val>
                                        </p:tav>
                                      </p:tavLst>
                                    </p:anim>
                                    <p:anim calcmode="lin" valueType="num">
                                      <p:cBhvr additive="base">
                                        <p:cTn id="8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ppt_x"/>
                                          </p:val>
                                        </p:tav>
                                        <p:tav tm="100000">
                                          <p:val>
                                            <p:strVal val="#ppt_x"/>
                                          </p:val>
                                        </p:tav>
                                      </p:tavLst>
                                    </p:anim>
                                    <p:anim calcmode="lin" valueType="num">
                                      <p:cBhvr additive="base">
                                        <p:cTn id="8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37" grpId="0" animBg="1"/>
      <p:bldP spid="38" grpId="0" animBg="1"/>
      <p:bldP spid="39" grpId="0" animBg="1"/>
      <p:bldP spid="40" grpId="0"/>
      <p:bldP spid="26" grpId="0"/>
      <p:bldP spid="29" grpId="0" animBg="1"/>
      <p:bldP spid="30" grpId="0" animBg="1"/>
      <p:bldP spid="32" grpId="0" animBg="1"/>
      <p:bldP spid="34" grpId="0"/>
      <p:bldP spid="35" grpId="0" animBg="1"/>
      <p:bldP spid="41"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圖片 6" descr="一張含有 文字, 裝置, 儀錶 的圖片&#10;&#10;自動產生的描述">
            <a:extLst>
              <a:ext uri="{FF2B5EF4-FFF2-40B4-BE49-F238E27FC236}">
                <a16:creationId xmlns:a16="http://schemas.microsoft.com/office/drawing/2014/main" id="{4343E099-34A2-1D3F-ED48-32D3B9C685F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5873" l="9928" r="92599">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13296" t="61064" r="17177" b="-640"/>
          <a:stretch/>
        </p:blipFill>
        <p:spPr>
          <a:xfrm>
            <a:off x="1118665" y="882346"/>
            <a:ext cx="6962419" cy="5286400"/>
          </a:xfrm>
          <a:prstGeom prst="rect">
            <a:avLst/>
          </a:prstGeom>
        </p:spPr>
      </p:pic>
      <p:sp>
        <p:nvSpPr>
          <p:cNvPr id="13" name="文字方塊 22">
            <a:extLst>
              <a:ext uri="{FF2B5EF4-FFF2-40B4-BE49-F238E27FC236}">
                <a16:creationId xmlns:a16="http://schemas.microsoft.com/office/drawing/2014/main" id="{E5F24E66-546D-3FB5-9CAD-E4633DD6940C}"/>
              </a:ext>
            </a:extLst>
          </p:cNvPr>
          <p:cNvSpPr txBox="1">
            <a:spLocks noChangeArrowheads="1"/>
          </p:cNvSpPr>
          <p:nvPr/>
        </p:nvSpPr>
        <p:spPr bwMode="auto">
          <a:xfrm>
            <a:off x="51369" y="2977798"/>
            <a:ext cx="2332073" cy="1384995"/>
          </a:xfrm>
          <a:prstGeom prst="rect">
            <a:avLst/>
          </a:prstGeom>
          <a:solidFill>
            <a:srgbClr val="FFFFDE"/>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10 A </a:t>
            </a:r>
            <a:r>
              <a:rPr kumimoji="0" lang="zh-TW" altLang="en-US"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大電流</a:t>
            </a:r>
            <a:endParaRPr kumimoji="0" lang="en-US" altLang="zh-TW"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a:t>
            </a:r>
            <a:r>
              <a:rPr kumimoji="0" lang="zh-TW" altLang="en-US"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大於 </a:t>
            </a:r>
            <a:r>
              <a:rPr kumimoji="0" lang="en-US" altLang="zh-TW"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0.2 A,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最大</a:t>
            </a:r>
            <a:r>
              <a:rPr kumimoji="0" lang="en-US" altLang="zh-TW"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10 A)</a:t>
            </a:r>
            <a:endParaRPr kumimoji="0" lang="zh-TW" altLang="en-US" sz="2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p:txBody>
      </p:sp>
      <p:sp>
        <p:nvSpPr>
          <p:cNvPr id="14" name="文字方塊 23">
            <a:extLst>
              <a:ext uri="{FF2B5EF4-FFF2-40B4-BE49-F238E27FC236}">
                <a16:creationId xmlns:a16="http://schemas.microsoft.com/office/drawing/2014/main" id="{8E9AE0BD-30A1-0C42-4359-C7917920F1B0}"/>
              </a:ext>
            </a:extLst>
          </p:cNvPr>
          <p:cNvSpPr txBox="1">
            <a:spLocks noChangeArrowheads="1"/>
          </p:cNvSpPr>
          <p:nvPr/>
        </p:nvSpPr>
        <p:spPr bwMode="auto">
          <a:xfrm>
            <a:off x="7128311" y="2251557"/>
            <a:ext cx="1971376" cy="954107"/>
          </a:xfrm>
          <a:prstGeom prst="rect">
            <a:avLst/>
          </a:prstGeom>
          <a:solidFill>
            <a:srgbClr val="FFFFDE"/>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00B0F0"/>
                </a:solidFill>
                <a:effectLst/>
                <a:uLnTx/>
                <a:uFillTx/>
                <a:latin typeface="微軟正黑體" pitchFamily="34" charset="-120"/>
                <a:ea typeface="微軟正黑體" pitchFamily="34" charset="-120"/>
                <a:cs typeface="Times New Roman" pitchFamily="18" charset="0"/>
              </a:rPr>
              <a:t>V </a:t>
            </a:r>
            <a:r>
              <a:rPr kumimoji="0" lang="zh-TW" altLang="en-US" sz="2800" b="1" i="0" u="none" strike="noStrike" kern="1200" cap="none" spc="0" normalizeH="0" baseline="0" noProof="0" dirty="0">
                <a:ln>
                  <a:noFill/>
                </a:ln>
                <a:solidFill>
                  <a:srgbClr val="00B0F0"/>
                </a:solidFill>
                <a:effectLst/>
                <a:uLnTx/>
                <a:uFillTx/>
                <a:latin typeface="微軟正黑體" pitchFamily="34" charset="-120"/>
                <a:ea typeface="微軟正黑體" pitchFamily="34" charset="-120"/>
                <a:cs typeface="Times New Roman" pitchFamily="18" charset="0"/>
              </a:rPr>
              <a:t>電壓測量輸入端點</a:t>
            </a:r>
          </a:p>
        </p:txBody>
      </p:sp>
      <p:sp>
        <p:nvSpPr>
          <p:cNvPr id="24" name="文字方塊 14">
            <a:extLst>
              <a:ext uri="{FF2B5EF4-FFF2-40B4-BE49-F238E27FC236}">
                <a16:creationId xmlns:a16="http://schemas.microsoft.com/office/drawing/2014/main" id="{5D4FDCDF-4958-DABB-6C3E-58EB0D0C10AC}"/>
              </a:ext>
            </a:extLst>
          </p:cNvPr>
          <p:cNvSpPr txBox="1">
            <a:spLocks noChangeArrowheads="1"/>
          </p:cNvSpPr>
          <p:nvPr/>
        </p:nvSpPr>
        <p:spPr bwMode="auto">
          <a:xfrm>
            <a:off x="7158644" y="4071652"/>
            <a:ext cx="1634239" cy="1384995"/>
          </a:xfrm>
          <a:prstGeom prst="rect">
            <a:avLst/>
          </a:prstGeom>
          <a:solidFill>
            <a:srgbClr val="FFFFDE"/>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altLang="zh-TW" sz="28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Times New Roman" pitchFamily="18" charset="0"/>
              </a:rPr>
              <a:t>Ω</a:t>
            </a:r>
            <a:r>
              <a:rPr kumimoji="0" lang="en-US" altLang="zh-TW" sz="28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Times New Roman" pitchFamily="18" charset="0"/>
              </a:rPr>
              <a:t>mA</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Times New Roman" pitchFamily="18" charset="0"/>
              </a:rPr>
              <a:t>電阻</a:t>
            </a:r>
            <a:r>
              <a:rPr kumimoji="0" lang="en-US" altLang="zh-TW" sz="28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Times New Roman" pitchFamily="18" charset="0"/>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Times New Roman" pitchFamily="18" charset="0"/>
              </a:rPr>
              <a:t>電流</a:t>
            </a:r>
            <a:r>
              <a:rPr kumimoji="0" lang="en-US" altLang="zh-TW" sz="28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Times New Roman" pitchFamily="18" charset="0"/>
              </a:rPr>
              <a:t>(mA)</a:t>
            </a:r>
            <a:endParaRPr kumimoji="0" lang="zh-TW" altLang="en-US" sz="28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Times New Roman" pitchFamily="18" charset="0"/>
            </a:endParaRPr>
          </a:p>
        </p:txBody>
      </p:sp>
      <p:sp>
        <p:nvSpPr>
          <p:cNvPr id="25" name="弧形 24">
            <a:extLst>
              <a:ext uri="{FF2B5EF4-FFF2-40B4-BE49-F238E27FC236}">
                <a16:creationId xmlns:a16="http://schemas.microsoft.com/office/drawing/2014/main" id="{1E325F1C-C820-569C-85EA-0DB6BDB0854F}"/>
              </a:ext>
            </a:extLst>
          </p:cNvPr>
          <p:cNvSpPr/>
          <p:nvPr/>
        </p:nvSpPr>
        <p:spPr>
          <a:xfrm rot="2751257">
            <a:off x="4690169" y="3425431"/>
            <a:ext cx="398272" cy="725949"/>
          </a:xfrm>
          <a:prstGeom prst="arc">
            <a:avLst>
              <a:gd name="adj1" fmla="val 17060924"/>
              <a:gd name="adj2" fmla="val 4509434"/>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文字方塊 23">
            <a:extLst>
              <a:ext uri="{FF2B5EF4-FFF2-40B4-BE49-F238E27FC236}">
                <a16:creationId xmlns:a16="http://schemas.microsoft.com/office/drawing/2014/main" id="{8E9AE0BD-30A1-0C42-4359-C7917920F1B0}"/>
              </a:ext>
            </a:extLst>
          </p:cNvPr>
          <p:cNvSpPr txBox="1">
            <a:spLocks noChangeArrowheads="1"/>
          </p:cNvSpPr>
          <p:nvPr/>
        </p:nvSpPr>
        <p:spPr bwMode="auto">
          <a:xfrm>
            <a:off x="3313595" y="4637986"/>
            <a:ext cx="1302188" cy="1384995"/>
          </a:xfrm>
          <a:prstGeom prst="rect">
            <a:avLst/>
          </a:prstGeom>
          <a:solidFill>
            <a:srgbClr val="FFFFDE"/>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COM </a:t>
            </a:r>
            <a:r>
              <a:rPr kumimoji="0" lang="zh-TW" altLang="en-US" sz="28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接地端</a:t>
            </a:r>
            <a:r>
              <a:rPr kumimoji="0" lang="en-US" altLang="zh-TW" sz="28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a:t>
            </a:r>
            <a:r>
              <a:rPr kumimoji="0" lang="zh-TW" altLang="en-US" sz="28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負極</a:t>
            </a:r>
          </a:p>
        </p:txBody>
      </p:sp>
      <p:sp>
        <p:nvSpPr>
          <p:cNvPr id="42" name="文字方塊 41"/>
          <p:cNvSpPr txBox="1"/>
          <p:nvPr/>
        </p:nvSpPr>
        <p:spPr>
          <a:xfrm>
            <a:off x="4023906" y="1758355"/>
            <a:ext cx="1869391" cy="954107"/>
          </a:xfrm>
          <a:prstGeom prst="rect">
            <a:avLst/>
          </a:prstGeom>
          <a:solidFill>
            <a:schemeClr val="accent1">
              <a:lumMod val="20000"/>
              <a:lumOff val="80000"/>
            </a:schemeClr>
          </a:solidFill>
          <a:ln w="25400">
            <a:solidFill>
              <a:schemeClr val="accent1">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 CAT III 300V</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 3"/>
          <p:cNvSpPr/>
          <p:nvPr/>
        </p:nvSpPr>
        <p:spPr>
          <a:xfrm>
            <a:off x="6527673" y="2998219"/>
            <a:ext cx="648976" cy="1246923"/>
          </a:xfrm>
          <a:prstGeom prst="roundRect">
            <a:avLst>
              <a:gd name="adj" fmla="val 0"/>
            </a:avLst>
          </a:prstGeom>
          <a:noFill/>
          <a:ln w="317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 name="直線單箭頭接點 5"/>
          <p:cNvCxnSpPr/>
          <p:nvPr/>
        </p:nvCxnSpPr>
        <p:spPr>
          <a:xfrm flipV="1">
            <a:off x="4788313" y="2813776"/>
            <a:ext cx="1523999" cy="974629"/>
          </a:xfrm>
          <a:prstGeom prst="straightConnector1">
            <a:avLst/>
          </a:prstGeom>
          <a:ln w="76200">
            <a:solidFill>
              <a:srgbClr val="00B0F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a:off x="4710746" y="3811636"/>
            <a:ext cx="1714456" cy="951399"/>
          </a:xfrm>
          <a:prstGeom prst="straightConnector1">
            <a:avLst/>
          </a:prstGeom>
          <a:ln w="76200">
            <a:solidFill>
              <a:srgbClr val="0000C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6378141" y="2735118"/>
            <a:ext cx="0" cy="1885089"/>
          </a:xfrm>
          <a:prstGeom prst="straightConnector1">
            <a:avLst/>
          </a:prstGeom>
          <a:ln w="76200">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2872248" y="3768756"/>
            <a:ext cx="1727627" cy="19649"/>
          </a:xfrm>
          <a:prstGeom prst="straightConnector1">
            <a:avLst/>
          </a:prstGeom>
          <a:ln w="762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4572000" y="5141128"/>
            <a:ext cx="2457561" cy="1446550"/>
          </a:xfrm>
          <a:prstGeom prst="rect">
            <a:avLst/>
          </a:prstGeom>
          <a:solidFill>
            <a:schemeClr val="accent1">
              <a:lumMod val="20000"/>
              <a:lumOff val="80000"/>
            </a:schemeClr>
          </a:solidFill>
          <a:ln w="25400">
            <a:solidFill>
              <a:schemeClr val="accent1">
                <a:lumMod val="60000"/>
                <a:lumOff val="40000"/>
              </a:schemeClr>
            </a:solidFill>
          </a:ln>
        </p:spPr>
        <p:txBody>
          <a:bodyPr wrap="square" rtlCol="0">
            <a:spAutoFit/>
          </a:bodyPr>
          <a:lstStyle/>
          <a:p>
            <a:pPr marL="514350" marR="0" lvl="0" indent="-514350" algn="ctr" defTabSz="457200" rtl="0" eaLnBrk="1" fontAlgn="auto" latinLnBrk="0" hangingPunct="1">
              <a:lnSpc>
                <a:spcPct val="100000"/>
              </a:lnSpc>
              <a:spcBef>
                <a:spcPts val="0"/>
              </a:spcBef>
              <a:spcAft>
                <a:spcPts val="0"/>
              </a:spcAft>
              <a:buClrTx/>
              <a:buSzTx/>
              <a:buFontTx/>
              <a:buAutoNum type="arabicPeriod"/>
              <a:tabLst/>
              <a:defRPr/>
            </a:pP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FUSED: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200mAmax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MAX600V</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48" name="直線單箭頭接點 47"/>
          <p:cNvCxnSpPr/>
          <p:nvPr/>
        </p:nvCxnSpPr>
        <p:spPr>
          <a:xfrm>
            <a:off x="3351742" y="1829412"/>
            <a:ext cx="8309" cy="1982224"/>
          </a:xfrm>
          <a:prstGeom prst="straightConnector1">
            <a:avLst/>
          </a:prstGeom>
          <a:ln w="508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378417" y="4424700"/>
            <a:ext cx="2533658" cy="1877437"/>
          </a:xfrm>
          <a:prstGeom prst="rect">
            <a:avLst/>
          </a:prstGeom>
          <a:solidFill>
            <a:schemeClr val="accent1">
              <a:lumMod val="20000"/>
              <a:lumOff val="80000"/>
            </a:schemeClr>
          </a:solidFill>
          <a:ln w="25400">
            <a:solidFill>
              <a:schemeClr val="accent1">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 FUSED: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10A/600V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MAX10sec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EACH15min</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7" name="圖形 16" descr="首頁">
            <a:hlinkClick r:id="rId4" action="ppaction://hlinksldjump"/>
            <a:extLst>
              <a:ext uri="{FF2B5EF4-FFF2-40B4-BE49-F238E27FC236}">
                <a16:creationId xmlns:a16="http://schemas.microsoft.com/office/drawing/2014/main" id="{98B0213E-F32A-457E-9276-EF1CCCFBB7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99618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4" grpId="0" animBg="1"/>
      <p:bldP spid="44" grpId="0" animBg="1"/>
      <p:bldP spid="42" grpId="0" animBg="1"/>
      <p:bldP spid="4" grpId="0" animBg="1"/>
      <p:bldP spid="3"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9EF5B5-E88F-485B-8F40-3C42B570FD86}"/>
              </a:ext>
            </a:extLst>
          </p:cNvPr>
          <p:cNvSpPr>
            <a:spLocks noGrp="1"/>
          </p:cNvSpPr>
          <p:nvPr>
            <p:ph type="title"/>
          </p:nvPr>
        </p:nvSpPr>
        <p:spPr>
          <a:xfrm>
            <a:off x="1279774" y="11375"/>
            <a:ext cx="7061460" cy="807840"/>
          </a:xfrm>
        </p:spPr>
        <p:txBody>
          <a:bodyPr/>
          <a:lstStyle/>
          <a:p>
            <a:r>
              <a:rPr lang="zh-TW" altLang="en-US" dirty="0"/>
              <a:t>測量方式 </a:t>
            </a:r>
            <a:r>
              <a:rPr lang="en-US" altLang="zh-TW" dirty="0"/>
              <a:t>DC or AC Voltage</a:t>
            </a:r>
            <a:endParaRPr lang="zh-TW" altLang="en-US" dirty="0"/>
          </a:p>
        </p:txBody>
      </p:sp>
      <p:grpSp>
        <p:nvGrpSpPr>
          <p:cNvPr id="63" name="群組 62">
            <a:extLst>
              <a:ext uri="{FF2B5EF4-FFF2-40B4-BE49-F238E27FC236}">
                <a16:creationId xmlns:a16="http://schemas.microsoft.com/office/drawing/2014/main" id="{C9B1C0AC-B859-4A46-82D3-3F6896A19BA1}"/>
              </a:ext>
            </a:extLst>
          </p:cNvPr>
          <p:cNvGrpSpPr/>
          <p:nvPr/>
        </p:nvGrpSpPr>
        <p:grpSpPr>
          <a:xfrm>
            <a:off x="139360" y="752903"/>
            <a:ext cx="8725057" cy="2505767"/>
            <a:chOff x="66414" y="905817"/>
            <a:chExt cx="7583832" cy="1810737"/>
          </a:xfrm>
        </p:grpSpPr>
        <p:sp>
          <p:nvSpPr>
            <p:cNvPr id="3" name="矩形 2">
              <a:extLst>
                <a:ext uri="{FF2B5EF4-FFF2-40B4-BE49-F238E27FC236}">
                  <a16:creationId xmlns:a16="http://schemas.microsoft.com/office/drawing/2014/main" id="{466451EF-83C4-4A1B-8933-05FD8EB5DCAF}"/>
                </a:ext>
              </a:extLst>
            </p:cNvPr>
            <p:cNvSpPr/>
            <p:nvPr/>
          </p:nvSpPr>
          <p:spPr>
            <a:xfrm>
              <a:off x="66414" y="905817"/>
              <a:ext cx="5295499" cy="811325"/>
            </a:xfrm>
            <a:prstGeom prst="rect">
              <a:avLst/>
            </a:prstGeom>
          </p:spPr>
          <p:txBody>
            <a:bodyPr wrap="none">
              <a:spAutoFit/>
            </a:bodyPr>
            <a:lstStyle/>
            <a:p>
              <a:r>
                <a:rPr lang="en-US" altLang="zh-TW" sz="3600" dirty="0"/>
                <a:t>DC or AC Voltage Measurement</a:t>
              </a:r>
            </a:p>
            <a:p>
              <a:pPr lvl="0" defTabSz="457200">
                <a:lnSpc>
                  <a:spcPct val="110000"/>
                </a:lnSpc>
                <a:spcBef>
                  <a:spcPts val="300"/>
                </a:spcBef>
                <a:defRPr/>
              </a:pPr>
              <a:r>
                <a:rPr lang="zh-TW" altLang="en-US" sz="2800" b="1" dirty="0">
                  <a:solidFill>
                    <a:prstClr val="black"/>
                  </a:solidFill>
                  <a:latin typeface="微軟正黑體" pitchFamily="34" charset="-120"/>
                  <a:ea typeface="微軟正黑體" pitchFamily="34" charset="-120"/>
                  <a:cs typeface="Times New Roman" pitchFamily="18" charset="0"/>
                </a:rPr>
                <a:t>電壓 </a:t>
              </a:r>
              <a:r>
                <a:rPr lang="en-US" altLang="zh-TW" sz="2800" b="1" dirty="0">
                  <a:solidFill>
                    <a:prstClr val="black"/>
                  </a:solidFill>
                  <a:latin typeface="微軟正黑體" pitchFamily="34" charset="-120"/>
                  <a:ea typeface="微軟正黑體" pitchFamily="34" charset="-120"/>
                  <a:cs typeface="Times New Roman" pitchFamily="18" charset="0"/>
                </a:rPr>
                <a:t>V</a:t>
              </a:r>
              <a:r>
                <a:rPr lang="zh-TW" altLang="en-US" sz="2800" b="1" dirty="0">
                  <a:solidFill>
                    <a:prstClr val="black"/>
                  </a:solidFill>
                  <a:latin typeface="微軟正黑體" pitchFamily="34" charset="-120"/>
                  <a:ea typeface="微軟正黑體" pitchFamily="34" charset="-120"/>
                  <a:cs typeface="Times New Roman" pitchFamily="18" charset="0"/>
                </a:rPr>
                <a:t>：電錶必須與待測元件</a:t>
              </a:r>
              <a:r>
                <a:rPr lang="zh-TW" altLang="en-US" sz="2800" b="1" dirty="0">
                  <a:solidFill>
                    <a:srgbClr val="C00000"/>
                  </a:solidFill>
                  <a:latin typeface="微軟正黑體" pitchFamily="34" charset="-120"/>
                  <a:ea typeface="微軟正黑體" pitchFamily="34" charset="-120"/>
                  <a:cs typeface="Times New Roman" pitchFamily="18" charset="0"/>
                </a:rPr>
                <a:t>並聯。</a:t>
              </a:r>
              <a:endParaRPr lang="en-US" altLang="zh-TW" sz="2800" b="1" dirty="0">
                <a:solidFill>
                  <a:srgbClr val="C00000"/>
                </a:solidFill>
                <a:latin typeface="微軟正黑體" pitchFamily="34" charset="-120"/>
                <a:ea typeface="微軟正黑體" pitchFamily="34" charset="-120"/>
                <a:cs typeface="Times New Roman" pitchFamily="18" charset="0"/>
              </a:endParaRPr>
            </a:p>
          </p:txBody>
        </p:sp>
        <p:pic>
          <p:nvPicPr>
            <p:cNvPr id="4" name="圖片 3">
              <a:extLst>
                <a:ext uri="{FF2B5EF4-FFF2-40B4-BE49-F238E27FC236}">
                  <a16:creationId xmlns:a16="http://schemas.microsoft.com/office/drawing/2014/main" id="{0EF45E86-603E-4B13-A255-2401853D6A05}"/>
                </a:ext>
              </a:extLst>
            </p:cNvPr>
            <p:cNvPicPr>
              <a:picLocks noChangeAspect="1"/>
            </p:cNvPicPr>
            <p:nvPr/>
          </p:nvPicPr>
          <p:blipFill>
            <a:blip r:embed="rId2"/>
            <a:stretch>
              <a:fillRect/>
            </a:stretch>
          </p:blipFill>
          <p:spPr>
            <a:xfrm>
              <a:off x="5361913" y="1007345"/>
              <a:ext cx="2288333" cy="1709209"/>
            </a:xfrm>
            <a:prstGeom prst="rect">
              <a:avLst/>
            </a:prstGeom>
          </p:spPr>
        </p:pic>
      </p:grpSp>
      <p:sp>
        <p:nvSpPr>
          <p:cNvPr id="15" name="文字方塊 14">
            <a:extLst>
              <a:ext uri="{FF2B5EF4-FFF2-40B4-BE49-F238E27FC236}">
                <a16:creationId xmlns:a16="http://schemas.microsoft.com/office/drawing/2014/main" id="{FB9F3AD2-113C-4D98-94EA-9E047B3A4539}"/>
              </a:ext>
            </a:extLst>
          </p:cNvPr>
          <p:cNvSpPr txBox="1"/>
          <p:nvPr/>
        </p:nvSpPr>
        <p:spPr>
          <a:xfrm>
            <a:off x="573165" y="4858961"/>
            <a:ext cx="5579153" cy="1422793"/>
          </a:xfrm>
          <a:prstGeom prst="roundRect">
            <a:avLst>
              <a:gd name="adj" fmla="val 8197"/>
            </a:avLst>
          </a:prstGeom>
          <a:solidFill>
            <a:srgbClr val="FFFFFF">
              <a:alpha val="43922"/>
            </a:srgbClr>
          </a:solidFill>
        </p:spPr>
        <p:txBody>
          <a:bodyPr wrap="square" rtlCol="0">
            <a:spAutoFit/>
          </a:bodyPr>
          <a:lstStyle/>
          <a:p>
            <a:pPr marL="0" marR="0" lvl="0" indent="0" algn="l" defTabSz="457200" rtl="0" eaLnBrk="1" fontAlgn="auto" latinLnBrk="0" hangingPunct="1">
              <a:lnSpc>
                <a:spcPct val="110000"/>
              </a:lnSpc>
              <a:spcBef>
                <a:spcPts val="300"/>
              </a:spcBef>
              <a:spcAft>
                <a:spcPts val="0"/>
              </a:spcAft>
              <a:buClrTx/>
              <a:buSzTx/>
              <a:buFontTx/>
              <a:buNone/>
              <a:tabLst/>
              <a:defRPr/>
            </a:pPr>
            <a:r>
              <a:rPr kumimoji="0" lang="zh-TW" altLang="en-US"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注意事項</a:t>
            </a:r>
            <a:r>
              <a:rPr kumimoji="0" lang="zh-TW" altLang="en-US" sz="2400" b="1" i="0" u="sng"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a:t>
            </a:r>
            <a:endParaRPr kumimoji="0" lang="en-US" altLang="zh-TW" sz="2400" b="1" i="0" u="sng"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514350" marR="0" lvl="0" indent="-514350" algn="l" defTabSz="457200" rtl="0" eaLnBrk="1" fontAlgn="auto" latinLnBrk="0" hangingPunct="1">
              <a:lnSpc>
                <a:spcPct val="110000"/>
              </a:lnSpc>
              <a:spcBef>
                <a:spcPts val="300"/>
              </a:spcBef>
              <a:spcAft>
                <a:spcPts val="0"/>
              </a:spcAft>
              <a:buClrTx/>
              <a:buSzTx/>
              <a:buFont typeface="+mj-lt"/>
              <a:buAutoNum type="arabicPeriod"/>
              <a:tabLst/>
              <a:defRPr/>
            </a:pP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量程</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應由</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大至小</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測量</a:t>
            </a:r>
            <a:endParaRPr kumimoji="0" lang="en-US" altLang="zh-TW"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514350" marR="0" lvl="0" indent="-514350" algn="l" defTabSz="457200" rtl="0" eaLnBrk="1" fontAlgn="auto" latinLnBrk="0" hangingPunct="1">
              <a:lnSpc>
                <a:spcPct val="110000"/>
              </a:lnSpc>
              <a:spcBef>
                <a:spcPts val="300"/>
              </a:spcBef>
              <a:spcAft>
                <a:spcPts val="0"/>
              </a:spcAft>
              <a:buClrTx/>
              <a:buSzTx/>
              <a:buFont typeface="+mj-lt"/>
              <a:buAutoNum type="arabicPeriod"/>
              <a:tabLst/>
              <a:defRPr/>
            </a:pP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轉盤轉至</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正確檔位</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再開</a:t>
            </a:r>
            <a:r>
              <a:rPr lang="zh-TW" altLang="en-US" sz="2400" b="1" dirty="0">
                <a:solidFill>
                  <a:prstClr val="black"/>
                </a:solidFill>
                <a:latin typeface="微軟正黑體" pitchFamily="34" charset="-120"/>
                <a:ea typeface="微軟正黑體" pitchFamily="34" charset="-120"/>
                <a:cs typeface="Times New Roman" pitchFamily="18" charset="0"/>
              </a:rPr>
              <a:t>開關</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測量</a:t>
            </a:r>
            <a:endParaRPr kumimoji="0" lang="en-US" altLang="zh-TW"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20" name="圓角矩形 5">
            <a:extLst>
              <a:ext uri="{FF2B5EF4-FFF2-40B4-BE49-F238E27FC236}">
                <a16:creationId xmlns:a16="http://schemas.microsoft.com/office/drawing/2014/main" id="{5E97359B-B224-48B8-AD37-C574230FB949}"/>
              </a:ext>
            </a:extLst>
          </p:cNvPr>
          <p:cNvSpPr/>
          <p:nvPr/>
        </p:nvSpPr>
        <p:spPr>
          <a:xfrm>
            <a:off x="651123" y="2496175"/>
            <a:ext cx="3689355" cy="1651369"/>
          </a:xfrm>
          <a:prstGeom prst="roundRect">
            <a:avLst>
              <a:gd name="adj" fmla="val 7286"/>
            </a:avLst>
          </a:prstGeom>
          <a:solidFill>
            <a:schemeClr val="bg1">
              <a:lumMod val="8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文字方塊 11">
            <a:extLst>
              <a:ext uri="{FF2B5EF4-FFF2-40B4-BE49-F238E27FC236}">
                <a16:creationId xmlns:a16="http://schemas.microsoft.com/office/drawing/2014/main" id="{88C05C78-F2CC-4193-A78D-2F8C10AAE3B4}"/>
              </a:ext>
            </a:extLst>
          </p:cNvPr>
          <p:cNvSpPr txBox="1">
            <a:spLocks noChangeArrowheads="1"/>
          </p:cNvSpPr>
          <p:nvPr/>
        </p:nvSpPr>
        <p:spPr bwMode="auto">
          <a:xfrm>
            <a:off x="746380" y="2620317"/>
            <a:ext cx="75524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10A</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 </a:t>
            </a:r>
            <a:endParaRPr kumimoji="0" lang="zh-TW" altLang="en-US" sz="1600" b="1" i="0" u="none" strike="noStrike" kern="1200" cap="none" spc="0" normalizeH="0" baseline="-2500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23" name="文字方塊 12">
            <a:extLst>
              <a:ext uri="{FF2B5EF4-FFF2-40B4-BE49-F238E27FC236}">
                <a16:creationId xmlns:a16="http://schemas.microsoft.com/office/drawing/2014/main" id="{61DE7EA6-31E9-4576-A521-91C6E8568B20}"/>
              </a:ext>
            </a:extLst>
          </p:cNvPr>
          <p:cNvSpPr txBox="1">
            <a:spLocks noChangeArrowheads="1"/>
          </p:cNvSpPr>
          <p:nvPr/>
        </p:nvSpPr>
        <p:spPr bwMode="auto">
          <a:xfrm>
            <a:off x="1447659" y="2633182"/>
            <a:ext cx="82823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COM</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25" name="文字方塊 21">
            <a:extLst>
              <a:ext uri="{FF2B5EF4-FFF2-40B4-BE49-F238E27FC236}">
                <a16:creationId xmlns:a16="http://schemas.microsoft.com/office/drawing/2014/main" id="{DE731574-A89F-4958-A3B5-ACF0A82A2B59}"/>
              </a:ext>
            </a:extLst>
          </p:cNvPr>
          <p:cNvSpPr txBox="1">
            <a:spLocks noChangeArrowheads="1"/>
          </p:cNvSpPr>
          <p:nvPr/>
        </p:nvSpPr>
        <p:spPr bwMode="auto">
          <a:xfrm>
            <a:off x="946986" y="3722080"/>
            <a:ext cx="1880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接地端</a:t>
            </a:r>
            <a:r>
              <a:rPr kumimoji="0" lang="en-US" altLang="zh-TW"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負端</a:t>
            </a:r>
          </a:p>
        </p:txBody>
      </p:sp>
      <p:cxnSp>
        <p:nvCxnSpPr>
          <p:cNvPr id="30" name="直線單箭頭接點 26">
            <a:extLst>
              <a:ext uri="{FF2B5EF4-FFF2-40B4-BE49-F238E27FC236}">
                <a16:creationId xmlns:a16="http://schemas.microsoft.com/office/drawing/2014/main" id="{A9F61AB4-7D3E-42B6-A422-638E4B7364E4}"/>
              </a:ext>
            </a:extLst>
          </p:cNvPr>
          <p:cNvCxnSpPr>
            <a:cxnSpLocks noChangeShapeType="1"/>
          </p:cNvCxnSpPr>
          <p:nvPr/>
        </p:nvCxnSpPr>
        <p:spPr bwMode="auto">
          <a:xfrm>
            <a:off x="1887476" y="3245103"/>
            <a:ext cx="0" cy="328043"/>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32" name="橢圓 6">
            <a:extLst>
              <a:ext uri="{FF2B5EF4-FFF2-40B4-BE49-F238E27FC236}">
                <a16:creationId xmlns:a16="http://schemas.microsoft.com/office/drawing/2014/main" id="{419B1507-E510-46CD-B7CF-50AA76951382}"/>
              </a:ext>
            </a:extLst>
          </p:cNvPr>
          <p:cNvSpPr>
            <a:spLocks noChangeArrowheads="1"/>
          </p:cNvSpPr>
          <p:nvPr/>
        </p:nvSpPr>
        <p:spPr bwMode="auto">
          <a:xfrm>
            <a:off x="1003959" y="2961782"/>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3" name="橢圓 6">
            <a:extLst>
              <a:ext uri="{FF2B5EF4-FFF2-40B4-BE49-F238E27FC236}">
                <a16:creationId xmlns:a16="http://schemas.microsoft.com/office/drawing/2014/main" id="{B3709DC6-4C4A-4D92-8AE9-F2311D9D1B40}"/>
              </a:ext>
            </a:extLst>
          </p:cNvPr>
          <p:cNvSpPr>
            <a:spLocks noChangeArrowheads="1"/>
          </p:cNvSpPr>
          <p:nvPr/>
        </p:nvSpPr>
        <p:spPr bwMode="auto">
          <a:xfrm>
            <a:off x="1766610" y="2961782"/>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4" name="橢圓 6">
            <a:extLst>
              <a:ext uri="{FF2B5EF4-FFF2-40B4-BE49-F238E27FC236}">
                <a16:creationId xmlns:a16="http://schemas.microsoft.com/office/drawing/2014/main" id="{65991B0D-56E0-4AD4-8483-9635F4AA79BE}"/>
              </a:ext>
            </a:extLst>
          </p:cNvPr>
          <p:cNvSpPr>
            <a:spLocks noChangeArrowheads="1"/>
          </p:cNvSpPr>
          <p:nvPr/>
        </p:nvSpPr>
        <p:spPr bwMode="auto">
          <a:xfrm>
            <a:off x="2521069" y="2672356"/>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5" name="橢圓 6">
            <a:extLst>
              <a:ext uri="{FF2B5EF4-FFF2-40B4-BE49-F238E27FC236}">
                <a16:creationId xmlns:a16="http://schemas.microsoft.com/office/drawing/2014/main" id="{AD02016E-36B9-45A7-BA6C-5FCF6F401507}"/>
              </a:ext>
            </a:extLst>
          </p:cNvPr>
          <p:cNvSpPr>
            <a:spLocks noChangeArrowheads="1"/>
          </p:cNvSpPr>
          <p:nvPr/>
        </p:nvSpPr>
        <p:spPr bwMode="auto">
          <a:xfrm>
            <a:off x="2522366" y="3342152"/>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7" name="文字方塊 14">
            <a:extLst>
              <a:ext uri="{FF2B5EF4-FFF2-40B4-BE49-F238E27FC236}">
                <a16:creationId xmlns:a16="http://schemas.microsoft.com/office/drawing/2014/main" id="{B4B35AA7-772D-49DC-959B-5A46081A4E5D}"/>
              </a:ext>
            </a:extLst>
          </p:cNvPr>
          <p:cNvSpPr txBox="1">
            <a:spLocks noChangeArrowheads="1"/>
          </p:cNvSpPr>
          <p:nvPr/>
        </p:nvSpPr>
        <p:spPr bwMode="auto">
          <a:xfrm>
            <a:off x="2159580" y="3025265"/>
            <a:ext cx="8282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Ω</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mA</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24" name="文字方塊 14">
            <a:extLst>
              <a:ext uri="{FF2B5EF4-FFF2-40B4-BE49-F238E27FC236}">
                <a16:creationId xmlns:a16="http://schemas.microsoft.com/office/drawing/2014/main" id="{0C449179-38C6-4E11-9609-E019B57C550D}"/>
              </a:ext>
            </a:extLst>
          </p:cNvPr>
          <p:cNvSpPr txBox="1">
            <a:spLocks noChangeArrowheads="1"/>
          </p:cNvSpPr>
          <p:nvPr/>
        </p:nvSpPr>
        <p:spPr bwMode="auto">
          <a:xfrm>
            <a:off x="2661291" y="2484768"/>
            <a:ext cx="30108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V</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grpSp>
        <p:nvGrpSpPr>
          <p:cNvPr id="60" name="群組 59">
            <a:extLst>
              <a:ext uri="{FF2B5EF4-FFF2-40B4-BE49-F238E27FC236}">
                <a16:creationId xmlns:a16="http://schemas.microsoft.com/office/drawing/2014/main" id="{A57661F6-AF39-409D-BBCC-DFADE7F93404}"/>
              </a:ext>
            </a:extLst>
          </p:cNvPr>
          <p:cNvGrpSpPr/>
          <p:nvPr/>
        </p:nvGrpSpPr>
        <p:grpSpPr>
          <a:xfrm>
            <a:off x="1796143" y="2484768"/>
            <a:ext cx="2781673" cy="725121"/>
            <a:chOff x="6599663" y="5124033"/>
            <a:chExt cx="2781673" cy="725121"/>
          </a:xfrm>
        </p:grpSpPr>
        <p:cxnSp>
          <p:nvCxnSpPr>
            <p:cNvPr id="36" name="直線單箭頭接點 24">
              <a:extLst>
                <a:ext uri="{FF2B5EF4-FFF2-40B4-BE49-F238E27FC236}">
                  <a16:creationId xmlns:a16="http://schemas.microsoft.com/office/drawing/2014/main" id="{F46B1269-430A-4BB9-8E39-662C8C918D17}"/>
                </a:ext>
              </a:extLst>
            </p:cNvPr>
            <p:cNvCxnSpPr>
              <a:cxnSpLocks noChangeShapeType="1"/>
            </p:cNvCxnSpPr>
            <p:nvPr/>
          </p:nvCxnSpPr>
          <p:spPr bwMode="auto">
            <a:xfrm flipV="1">
              <a:off x="7700137" y="5409074"/>
              <a:ext cx="360000" cy="0"/>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27" name="文字方塊 23">
              <a:extLst>
                <a:ext uri="{FF2B5EF4-FFF2-40B4-BE49-F238E27FC236}">
                  <a16:creationId xmlns:a16="http://schemas.microsoft.com/office/drawing/2014/main" id="{5266FB9D-4C96-46DF-980C-BF8CF0684E8E}"/>
                </a:ext>
              </a:extLst>
            </p:cNvPr>
            <p:cNvSpPr txBox="1">
              <a:spLocks noChangeArrowheads="1"/>
            </p:cNvSpPr>
            <p:nvPr/>
          </p:nvSpPr>
          <p:spPr bwMode="auto">
            <a:xfrm>
              <a:off x="8075731" y="5124033"/>
              <a:ext cx="13056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電壓端</a:t>
              </a:r>
            </a:p>
          </p:txBody>
        </p:sp>
        <p:sp>
          <p:nvSpPr>
            <p:cNvPr id="43" name="橢圓 42">
              <a:extLst>
                <a:ext uri="{FF2B5EF4-FFF2-40B4-BE49-F238E27FC236}">
                  <a16:creationId xmlns:a16="http://schemas.microsoft.com/office/drawing/2014/main" id="{E8BEA873-3174-46EC-B5D7-8D40EFCE762E}"/>
                </a:ext>
              </a:extLst>
            </p:cNvPr>
            <p:cNvSpPr/>
            <p:nvPr/>
          </p:nvSpPr>
          <p:spPr>
            <a:xfrm>
              <a:off x="6599663" y="5633154"/>
              <a:ext cx="214535" cy="216000"/>
            </a:xfrm>
            <a:prstGeom prst="ellipse">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4" name="橢圓 43">
              <a:extLst>
                <a:ext uri="{FF2B5EF4-FFF2-40B4-BE49-F238E27FC236}">
                  <a16:creationId xmlns:a16="http://schemas.microsoft.com/office/drawing/2014/main" id="{E710E609-3655-4774-98C4-16ADCF2D3AFB}"/>
                </a:ext>
              </a:extLst>
            </p:cNvPr>
            <p:cNvSpPr/>
            <p:nvPr/>
          </p:nvSpPr>
          <p:spPr>
            <a:xfrm>
              <a:off x="7365078" y="5309193"/>
              <a:ext cx="214535" cy="2160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6" name="群組 5">
            <a:extLst>
              <a:ext uri="{FF2B5EF4-FFF2-40B4-BE49-F238E27FC236}">
                <a16:creationId xmlns:a16="http://schemas.microsoft.com/office/drawing/2014/main" id="{2DFB2D61-97AA-4B87-99F0-5BDF225B747B}"/>
              </a:ext>
            </a:extLst>
          </p:cNvPr>
          <p:cNvGrpSpPr/>
          <p:nvPr/>
        </p:nvGrpSpPr>
        <p:grpSpPr>
          <a:xfrm>
            <a:off x="6374261" y="3599330"/>
            <a:ext cx="1692545" cy="3258670"/>
            <a:chOff x="6374261" y="3599330"/>
            <a:chExt cx="1692545" cy="3258670"/>
          </a:xfrm>
        </p:grpSpPr>
        <p:pic>
          <p:nvPicPr>
            <p:cNvPr id="10" name="圖片 9" descr="一張含有 文字, 裝置, 儀錶 的圖片&#10;&#10;自動產生的描述">
              <a:extLst>
                <a:ext uri="{FF2B5EF4-FFF2-40B4-BE49-F238E27FC236}">
                  <a16:creationId xmlns:a16="http://schemas.microsoft.com/office/drawing/2014/main" id="{311E5303-A475-436A-8865-8935F64F8C3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39" b="95873" l="9928" r="89982">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foregroundMark x1="64079" y1="4533" x2="64079" y2="4533"/>
                        </a14:backgroundRemoval>
                      </a14:imgEffect>
                      <a14:imgEffect>
                        <a14:brightnessContrast bright="20000"/>
                      </a14:imgEffect>
                    </a14:imgLayer>
                  </a14:imgProps>
                </a:ext>
                <a:ext uri="{28A0092B-C50C-407E-A947-70E740481C1C}">
                  <a14:useLocalDpi xmlns:a14="http://schemas.microsoft.com/office/drawing/2010/main" val="0"/>
                </a:ext>
              </a:extLst>
            </a:blip>
            <a:srcRect l="13169" t="-2386" r="17177" b="-638"/>
            <a:stretch/>
          </p:blipFill>
          <p:spPr>
            <a:xfrm>
              <a:off x="6374261" y="3599330"/>
              <a:ext cx="1692545" cy="3258670"/>
            </a:xfrm>
            <a:prstGeom prst="rect">
              <a:avLst/>
            </a:prstGeom>
          </p:spPr>
        </p:pic>
        <p:sp>
          <p:nvSpPr>
            <p:cNvPr id="11" name="橢圓 10">
              <a:extLst>
                <a:ext uri="{FF2B5EF4-FFF2-40B4-BE49-F238E27FC236}">
                  <a16:creationId xmlns:a16="http://schemas.microsoft.com/office/drawing/2014/main" id="{4DA9FB9D-50C4-4EF0-A199-7EEFFA922DD4}"/>
                </a:ext>
              </a:extLst>
            </p:cNvPr>
            <p:cNvSpPr/>
            <p:nvPr/>
          </p:nvSpPr>
          <p:spPr>
            <a:xfrm>
              <a:off x="6485251" y="4487196"/>
              <a:ext cx="397337" cy="3480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8" name="圖片 27" descr="一張含有 文字, 裝置, 儀錶 的圖片&#10;&#10;自動產生的描述">
              <a:extLst>
                <a:ext uri="{FF2B5EF4-FFF2-40B4-BE49-F238E27FC236}">
                  <a16:creationId xmlns:a16="http://schemas.microsoft.com/office/drawing/2014/main" id="{679A0EF0-0D55-4443-803C-E316C8A3DB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13012437">
              <a:off x="6731179" y="4858961"/>
              <a:ext cx="1013420" cy="1008000"/>
            </a:xfrm>
            <a:prstGeom prst="ellipse">
              <a:avLst/>
            </a:prstGeom>
          </p:spPr>
        </p:pic>
        <p:sp>
          <p:nvSpPr>
            <p:cNvPr id="12" name="文字方塊 23">
              <a:extLst>
                <a:ext uri="{FF2B5EF4-FFF2-40B4-BE49-F238E27FC236}">
                  <a16:creationId xmlns:a16="http://schemas.microsoft.com/office/drawing/2014/main" id="{0DFC9BD5-A525-4190-B680-7EE95FDCF26C}"/>
                </a:ext>
              </a:extLst>
            </p:cNvPr>
            <p:cNvSpPr txBox="1">
              <a:spLocks noChangeArrowheads="1"/>
            </p:cNvSpPr>
            <p:nvPr/>
          </p:nvSpPr>
          <p:spPr bwMode="auto">
            <a:xfrm>
              <a:off x="6882588" y="4267877"/>
              <a:ext cx="449782" cy="648000"/>
            </a:xfrm>
            <a:prstGeom prst="rect">
              <a:avLst/>
            </a:prstGeom>
            <a:solidFill>
              <a:schemeClr val="bg1">
                <a:alpha val="50000"/>
              </a:schemeClr>
            </a:solid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開關</a:t>
              </a:r>
            </a:p>
          </p:txBody>
        </p:sp>
      </p:grpSp>
      <p:pic>
        <p:nvPicPr>
          <p:cNvPr id="29" name="圖形 28" descr="首頁">
            <a:hlinkClick r:id="rId7" action="ppaction://hlinksldjump"/>
            <a:extLst>
              <a:ext uri="{FF2B5EF4-FFF2-40B4-BE49-F238E27FC236}">
                <a16:creationId xmlns:a16="http://schemas.microsoft.com/office/drawing/2014/main" id="{7B36B52B-2530-4E9C-8210-588D93F288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0498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down)">
                                      <p:cBhvr>
                                        <p:cTn id="11" dur="580">
                                          <p:stCondLst>
                                            <p:cond delay="0"/>
                                          </p:stCondLst>
                                        </p:cTn>
                                        <p:tgtEl>
                                          <p:spTgt spid="60"/>
                                        </p:tgtEl>
                                      </p:cBhvr>
                                    </p:animEffect>
                                    <p:anim calcmode="lin" valueType="num">
                                      <p:cBhvr>
                                        <p:cTn id="12"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7" dur="26">
                                          <p:stCondLst>
                                            <p:cond delay="650"/>
                                          </p:stCondLst>
                                        </p:cTn>
                                        <p:tgtEl>
                                          <p:spTgt spid="60"/>
                                        </p:tgtEl>
                                      </p:cBhvr>
                                      <p:to x="100000" y="60000"/>
                                    </p:animScale>
                                    <p:animScale>
                                      <p:cBhvr>
                                        <p:cTn id="18" dur="166" decel="50000">
                                          <p:stCondLst>
                                            <p:cond delay="676"/>
                                          </p:stCondLst>
                                        </p:cTn>
                                        <p:tgtEl>
                                          <p:spTgt spid="60"/>
                                        </p:tgtEl>
                                      </p:cBhvr>
                                      <p:to x="100000" y="100000"/>
                                    </p:animScale>
                                    <p:animScale>
                                      <p:cBhvr>
                                        <p:cTn id="19" dur="26">
                                          <p:stCondLst>
                                            <p:cond delay="1312"/>
                                          </p:stCondLst>
                                        </p:cTn>
                                        <p:tgtEl>
                                          <p:spTgt spid="60"/>
                                        </p:tgtEl>
                                      </p:cBhvr>
                                      <p:to x="100000" y="80000"/>
                                    </p:animScale>
                                    <p:animScale>
                                      <p:cBhvr>
                                        <p:cTn id="20" dur="166" decel="50000">
                                          <p:stCondLst>
                                            <p:cond delay="1338"/>
                                          </p:stCondLst>
                                        </p:cTn>
                                        <p:tgtEl>
                                          <p:spTgt spid="60"/>
                                        </p:tgtEl>
                                      </p:cBhvr>
                                      <p:to x="100000" y="100000"/>
                                    </p:animScale>
                                    <p:animScale>
                                      <p:cBhvr>
                                        <p:cTn id="21" dur="26">
                                          <p:stCondLst>
                                            <p:cond delay="1642"/>
                                          </p:stCondLst>
                                        </p:cTn>
                                        <p:tgtEl>
                                          <p:spTgt spid="60"/>
                                        </p:tgtEl>
                                      </p:cBhvr>
                                      <p:to x="100000" y="90000"/>
                                    </p:animScale>
                                    <p:animScale>
                                      <p:cBhvr>
                                        <p:cTn id="22" dur="166" decel="50000">
                                          <p:stCondLst>
                                            <p:cond delay="1668"/>
                                          </p:stCondLst>
                                        </p:cTn>
                                        <p:tgtEl>
                                          <p:spTgt spid="60"/>
                                        </p:tgtEl>
                                      </p:cBhvr>
                                      <p:to x="100000" y="100000"/>
                                    </p:animScale>
                                    <p:animScale>
                                      <p:cBhvr>
                                        <p:cTn id="23" dur="26">
                                          <p:stCondLst>
                                            <p:cond delay="1808"/>
                                          </p:stCondLst>
                                        </p:cTn>
                                        <p:tgtEl>
                                          <p:spTgt spid="60"/>
                                        </p:tgtEl>
                                      </p:cBhvr>
                                      <p:to x="100000" y="95000"/>
                                    </p:animScale>
                                    <p:animScale>
                                      <p:cBhvr>
                                        <p:cTn id="24" dur="166" decel="50000">
                                          <p:stCondLst>
                                            <p:cond delay="1834"/>
                                          </p:stCondLst>
                                        </p:cTn>
                                        <p:tgtEl>
                                          <p:spTgt spid="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9EF5B5-E88F-485B-8F40-3C42B570FD86}"/>
              </a:ext>
            </a:extLst>
          </p:cNvPr>
          <p:cNvSpPr>
            <a:spLocks noGrp="1"/>
          </p:cNvSpPr>
          <p:nvPr>
            <p:ph type="title"/>
          </p:nvPr>
        </p:nvSpPr>
        <p:spPr/>
        <p:txBody>
          <a:bodyPr/>
          <a:lstStyle/>
          <a:p>
            <a:r>
              <a:rPr lang="zh-TW" altLang="en-US" dirty="0"/>
              <a:t>測量方式 </a:t>
            </a:r>
            <a:r>
              <a:rPr lang="en-US" altLang="zh-TW" dirty="0"/>
              <a:t>DC Current</a:t>
            </a:r>
            <a:endParaRPr lang="zh-TW" altLang="en-US" dirty="0"/>
          </a:p>
        </p:txBody>
      </p:sp>
      <p:sp>
        <p:nvSpPr>
          <p:cNvPr id="20" name="圓角矩形 5">
            <a:extLst>
              <a:ext uri="{FF2B5EF4-FFF2-40B4-BE49-F238E27FC236}">
                <a16:creationId xmlns:a16="http://schemas.microsoft.com/office/drawing/2014/main" id="{5E97359B-B224-48B8-AD37-C574230FB949}"/>
              </a:ext>
            </a:extLst>
          </p:cNvPr>
          <p:cNvSpPr/>
          <p:nvPr/>
        </p:nvSpPr>
        <p:spPr>
          <a:xfrm>
            <a:off x="664891" y="2961415"/>
            <a:ext cx="3689355" cy="1651369"/>
          </a:xfrm>
          <a:prstGeom prst="roundRect">
            <a:avLst>
              <a:gd name="adj" fmla="val 7286"/>
            </a:avLst>
          </a:prstGeom>
          <a:solidFill>
            <a:schemeClr val="bg1">
              <a:lumMod val="8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文字方塊 11">
            <a:extLst>
              <a:ext uri="{FF2B5EF4-FFF2-40B4-BE49-F238E27FC236}">
                <a16:creationId xmlns:a16="http://schemas.microsoft.com/office/drawing/2014/main" id="{88C05C78-F2CC-4193-A78D-2F8C10AAE3B4}"/>
              </a:ext>
            </a:extLst>
          </p:cNvPr>
          <p:cNvSpPr txBox="1">
            <a:spLocks noChangeArrowheads="1"/>
          </p:cNvSpPr>
          <p:nvPr/>
        </p:nvSpPr>
        <p:spPr bwMode="auto">
          <a:xfrm>
            <a:off x="760148" y="3085557"/>
            <a:ext cx="75524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10A</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 </a:t>
            </a:r>
            <a:endParaRPr kumimoji="0" lang="zh-TW" altLang="en-US" sz="1600" b="1" i="0" u="none" strike="noStrike" kern="1200" cap="none" spc="0" normalizeH="0" baseline="-2500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23" name="文字方塊 12">
            <a:extLst>
              <a:ext uri="{FF2B5EF4-FFF2-40B4-BE49-F238E27FC236}">
                <a16:creationId xmlns:a16="http://schemas.microsoft.com/office/drawing/2014/main" id="{61DE7EA6-31E9-4576-A521-91C6E8568B20}"/>
              </a:ext>
            </a:extLst>
          </p:cNvPr>
          <p:cNvSpPr txBox="1">
            <a:spLocks noChangeArrowheads="1"/>
          </p:cNvSpPr>
          <p:nvPr/>
        </p:nvSpPr>
        <p:spPr bwMode="auto">
          <a:xfrm>
            <a:off x="1461427" y="3098422"/>
            <a:ext cx="82823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COM</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25" name="文字方塊 21">
            <a:extLst>
              <a:ext uri="{FF2B5EF4-FFF2-40B4-BE49-F238E27FC236}">
                <a16:creationId xmlns:a16="http://schemas.microsoft.com/office/drawing/2014/main" id="{DE731574-A89F-4958-A3B5-ACF0A82A2B59}"/>
              </a:ext>
            </a:extLst>
          </p:cNvPr>
          <p:cNvSpPr txBox="1">
            <a:spLocks noChangeArrowheads="1"/>
          </p:cNvSpPr>
          <p:nvPr/>
        </p:nvSpPr>
        <p:spPr bwMode="auto">
          <a:xfrm>
            <a:off x="1205592" y="4073098"/>
            <a:ext cx="1596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接地端</a:t>
            </a:r>
            <a:r>
              <a:rPr kumimoji="0" lang="en-US" altLang="zh-TW" sz="20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0" lang="zh-TW" altLang="en-US" sz="20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負端</a:t>
            </a:r>
          </a:p>
        </p:txBody>
      </p:sp>
      <p:cxnSp>
        <p:nvCxnSpPr>
          <p:cNvPr id="30" name="直線單箭頭接點 26">
            <a:extLst>
              <a:ext uri="{FF2B5EF4-FFF2-40B4-BE49-F238E27FC236}">
                <a16:creationId xmlns:a16="http://schemas.microsoft.com/office/drawing/2014/main" id="{A9F61AB4-7D3E-42B6-A422-638E4B7364E4}"/>
              </a:ext>
            </a:extLst>
          </p:cNvPr>
          <p:cNvCxnSpPr>
            <a:cxnSpLocks noChangeShapeType="1"/>
          </p:cNvCxnSpPr>
          <p:nvPr/>
        </p:nvCxnSpPr>
        <p:spPr bwMode="auto">
          <a:xfrm>
            <a:off x="1901244" y="3710343"/>
            <a:ext cx="0" cy="328043"/>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32" name="橢圓 6">
            <a:extLst>
              <a:ext uri="{FF2B5EF4-FFF2-40B4-BE49-F238E27FC236}">
                <a16:creationId xmlns:a16="http://schemas.microsoft.com/office/drawing/2014/main" id="{419B1507-E510-46CD-B7CF-50AA76951382}"/>
              </a:ext>
            </a:extLst>
          </p:cNvPr>
          <p:cNvSpPr>
            <a:spLocks noChangeArrowheads="1"/>
          </p:cNvSpPr>
          <p:nvPr/>
        </p:nvSpPr>
        <p:spPr bwMode="auto">
          <a:xfrm>
            <a:off x="1017727" y="3427022"/>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3" name="橢圓 6">
            <a:extLst>
              <a:ext uri="{FF2B5EF4-FFF2-40B4-BE49-F238E27FC236}">
                <a16:creationId xmlns:a16="http://schemas.microsoft.com/office/drawing/2014/main" id="{B3709DC6-4C4A-4D92-8AE9-F2311D9D1B40}"/>
              </a:ext>
            </a:extLst>
          </p:cNvPr>
          <p:cNvSpPr>
            <a:spLocks noChangeArrowheads="1"/>
          </p:cNvSpPr>
          <p:nvPr/>
        </p:nvSpPr>
        <p:spPr bwMode="auto">
          <a:xfrm>
            <a:off x="1780378" y="3427022"/>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4" name="橢圓 6">
            <a:extLst>
              <a:ext uri="{FF2B5EF4-FFF2-40B4-BE49-F238E27FC236}">
                <a16:creationId xmlns:a16="http://schemas.microsoft.com/office/drawing/2014/main" id="{65991B0D-56E0-4AD4-8483-9635F4AA79BE}"/>
              </a:ext>
            </a:extLst>
          </p:cNvPr>
          <p:cNvSpPr>
            <a:spLocks noChangeArrowheads="1"/>
          </p:cNvSpPr>
          <p:nvPr/>
        </p:nvSpPr>
        <p:spPr bwMode="auto">
          <a:xfrm>
            <a:off x="2534837" y="3137596"/>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5" name="橢圓 6">
            <a:extLst>
              <a:ext uri="{FF2B5EF4-FFF2-40B4-BE49-F238E27FC236}">
                <a16:creationId xmlns:a16="http://schemas.microsoft.com/office/drawing/2014/main" id="{AD02016E-36B9-45A7-BA6C-5FCF6F401507}"/>
              </a:ext>
            </a:extLst>
          </p:cNvPr>
          <p:cNvSpPr>
            <a:spLocks noChangeArrowheads="1"/>
          </p:cNvSpPr>
          <p:nvPr/>
        </p:nvSpPr>
        <p:spPr bwMode="auto">
          <a:xfrm>
            <a:off x="2536134" y="3807392"/>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7" name="文字方塊 14">
            <a:extLst>
              <a:ext uri="{FF2B5EF4-FFF2-40B4-BE49-F238E27FC236}">
                <a16:creationId xmlns:a16="http://schemas.microsoft.com/office/drawing/2014/main" id="{B4B35AA7-772D-49DC-959B-5A46081A4E5D}"/>
              </a:ext>
            </a:extLst>
          </p:cNvPr>
          <p:cNvSpPr txBox="1">
            <a:spLocks noChangeArrowheads="1"/>
          </p:cNvSpPr>
          <p:nvPr/>
        </p:nvSpPr>
        <p:spPr bwMode="auto">
          <a:xfrm>
            <a:off x="2173348" y="3490505"/>
            <a:ext cx="8282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Ω</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mA</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24" name="文字方塊 14">
            <a:extLst>
              <a:ext uri="{FF2B5EF4-FFF2-40B4-BE49-F238E27FC236}">
                <a16:creationId xmlns:a16="http://schemas.microsoft.com/office/drawing/2014/main" id="{0C449179-38C6-4E11-9609-E019B57C550D}"/>
              </a:ext>
            </a:extLst>
          </p:cNvPr>
          <p:cNvSpPr txBox="1">
            <a:spLocks noChangeArrowheads="1"/>
          </p:cNvSpPr>
          <p:nvPr/>
        </p:nvSpPr>
        <p:spPr bwMode="auto">
          <a:xfrm>
            <a:off x="2675059" y="2950008"/>
            <a:ext cx="30108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V</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grpSp>
        <p:nvGrpSpPr>
          <p:cNvPr id="52" name="群組 51">
            <a:extLst>
              <a:ext uri="{FF2B5EF4-FFF2-40B4-BE49-F238E27FC236}">
                <a16:creationId xmlns:a16="http://schemas.microsoft.com/office/drawing/2014/main" id="{717937EC-F6CC-40AE-AE63-376FEBCAF9A9}"/>
              </a:ext>
            </a:extLst>
          </p:cNvPr>
          <p:cNvGrpSpPr/>
          <p:nvPr/>
        </p:nvGrpSpPr>
        <p:grpSpPr>
          <a:xfrm>
            <a:off x="-28939" y="3436545"/>
            <a:ext cx="2032888" cy="1322414"/>
            <a:chOff x="4789620" y="5623078"/>
            <a:chExt cx="2032888" cy="1322414"/>
          </a:xfrm>
        </p:grpSpPr>
        <p:sp>
          <p:nvSpPr>
            <p:cNvPr id="26" name="文字方塊 22">
              <a:extLst>
                <a:ext uri="{FF2B5EF4-FFF2-40B4-BE49-F238E27FC236}">
                  <a16:creationId xmlns:a16="http://schemas.microsoft.com/office/drawing/2014/main" id="{C66ADAD1-8ECA-4F0D-AD2F-7B08EBF2C135}"/>
                </a:ext>
              </a:extLst>
            </p:cNvPr>
            <p:cNvSpPr txBox="1">
              <a:spLocks noChangeArrowheads="1"/>
            </p:cNvSpPr>
            <p:nvPr/>
          </p:nvSpPr>
          <p:spPr bwMode="auto">
            <a:xfrm>
              <a:off x="4789620" y="6206828"/>
              <a:ext cx="14282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zh-TW" altLang="en-US" sz="2400" b="1" dirty="0">
                  <a:solidFill>
                    <a:srgbClr val="0000FF"/>
                  </a:solidFill>
                  <a:latin typeface="微軟正黑體" pitchFamily="34" charset="-120"/>
                  <a:ea typeface="微軟正黑體" pitchFamily="34" charset="-120"/>
                </a:rPr>
                <a:t>測</a:t>
              </a:r>
              <a:r>
                <a:rPr kumimoji="0" lang="zh-TW" altLang="en-US" sz="2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電流</a:t>
              </a:r>
              <a:endParaRPr kumimoji="0" lang="en-US" altLang="zh-TW" sz="2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(max 10 A)</a:t>
              </a:r>
              <a:endParaRPr kumimoji="0" lang="zh-TW" altLang="en-US" sz="1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p:txBody>
        </p:sp>
        <p:cxnSp>
          <p:nvCxnSpPr>
            <p:cNvPr id="29" name="直線單箭頭接點 26">
              <a:extLst>
                <a:ext uri="{FF2B5EF4-FFF2-40B4-BE49-F238E27FC236}">
                  <a16:creationId xmlns:a16="http://schemas.microsoft.com/office/drawing/2014/main" id="{740C34DA-A749-425E-B691-0E66BDF0875E}"/>
                </a:ext>
              </a:extLst>
            </p:cNvPr>
            <p:cNvCxnSpPr>
              <a:cxnSpLocks noChangeShapeType="1"/>
            </p:cNvCxnSpPr>
            <p:nvPr/>
          </p:nvCxnSpPr>
          <p:spPr bwMode="auto">
            <a:xfrm>
              <a:off x="5944877" y="5884368"/>
              <a:ext cx="0" cy="328043"/>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46" name="橢圓 45">
              <a:extLst>
                <a:ext uri="{FF2B5EF4-FFF2-40B4-BE49-F238E27FC236}">
                  <a16:creationId xmlns:a16="http://schemas.microsoft.com/office/drawing/2014/main" id="{355293AC-A4E2-404A-BB49-1DBA18401DDD}"/>
                </a:ext>
              </a:extLst>
            </p:cNvPr>
            <p:cNvSpPr/>
            <p:nvPr/>
          </p:nvSpPr>
          <p:spPr>
            <a:xfrm>
              <a:off x="6607973" y="5623078"/>
              <a:ext cx="214535" cy="216000"/>
            </a:xfrm>
            <a:prstGeom prst="ellipse">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8" name="橢圓 47">
              <a:extLst>
                <a:ext uri="{FF2B5EF4-FFF2-40B4-BE49-F238E27FC236}">
                  <a16:creationId xmlns:a16="http://schemas.microsoft.com/office/drawing/2014/main" id="{0C85438D-FE1F-4818-898E-306940F97EDD}"/>
                </a:ext>
              </a:extLst>
            </p:cNvPr>
            <p:cNvSpPr/>
            <p:nvPr/>
          </p:nvSpPr>
          <p:spPr>
            <a:xfrm>
              <a:off x="5841293" y="5633154"/>
              <a:ext cx="214535" cy="2160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p>
          </p:txBody>
        </p:sp>
      </p:grpSp>
      <p:grpSp>
        <p:nvGrpSpPr>
          <p:cNvPr id="54" name="群組 53">
            <a:extLst>
              <a:ext uri="{FF2B5EF4-FFF2-40B4-BE49-F238E27FC236}">
                <a16:creationId xmlns:a16="http://schemas.microsoft.com/office/drawing/2014/main" id="{39739266-8DA3-46D6-AF2E-6AF09505EFC2}"/>
              </a:ext>
            </a:extLst>
          </p:cNvPr>
          <p:cNvGrpSpPr/>
          <p:nvPr/>
        </p:nvGrpSpPr>
        <p:grpSpPr>
          <a:xfrm>
            <a:off x="1777970" y="3431226"/>
            <a:ext cx="3084664" cy="938997"/>
            <a:chOff x="6613953" y="5586341"/>
            <a:chExt cx="3084664" cy="938997"/>
          </a:xfrm>
        </p:grpSpPr>
        <p:cxnSp>
          <p:nvCxnSpPr>
            <p:cNvPr id="28" name="直線單箭頭接點 24">
              <a:extLst>
                <a:ext uri="{FF2B5EF4-FFF2-40B4-BE49-F238E27FC236}">
                  <a16:creationId xmlns:a16="http://schemas.microsoft.com/office/drawing/2014/main" id="{5CD416C8-42D2-45FB-A062-43D3C5920D3E}"/>
                </a:ext>
              </a:extLst>
            </p:cNvPr>
            <p:cNvCxnSpPr>
              <a:cxnSpLocks noChangeShapeType="1"/>
            </p:cNvCxnSpPr>
            <p:nvPr/>
          </p:nvCxnSpPr>
          <p:spPr bwMode="auto">
            <a:xfrm>
              <a:off x="7680134" y="6111870"/>
              <a:ext cx="363772" cy="9473"/>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47" name="橢圓 46">
              <a:extLst>
                <a:ext uri="{FF2B5EF4-FFF2-40B4-BE49-F238E27FC236}">
                  <a16:creationId xmlns:a16="http://schemas.microsoft.com/office/drawing/2014/main" id="{4A3A4766-98A8-4A46-9A57-ED67603F2F7A}"/>
                </a:ext>
              </a:extLst>
            </p:cNvPr>
            <p:cNvSpPr/>
            <p:nvPr/>
          </p:nvSpPr>
          <p:spPr>
            <a:xfrm>
              <a:off x="7391453" y="5992965"/>
              <a:ext cx="214535" cy="2160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p>
          </p:txBody>
        </p:sp>
        <p:sp>
          <p:nvSpPr>
            <p:cNvPr id="49" name="矩形 48">
              <a:extLst>
                <a:ext uri="{FF2B5EF4-FFF2-40B4-BE49-F238E27FC236}">
                  <a16:creationId xmlns:a16="http://schemas.microsoft.com/office/drawing/2014/main" id="{84393886-3935-4160-A98F-32813F862442}"/>
                </a:ext>
              </a:extLst>
            </p:cNvPr>
            <p:cNvSpPr/>
            <p:nvPr/>
          </p:nvSpPr>
          <p:spPr>
            <a:xfrm>
              <a:off x="7964092" y="5694341"/>
              <a:ext cx="1734525" cy="830997"/>
            </a:xfrm>
            <a:prstGeom prst="rect">
              <a:avLst/>
            </a:prstGeom>
          </p:spPr>
          <p:txBody>
            <a:bodyPr wrap="square">
              <a:spAutoFit/>
            </a:bodyPr>
            <a:lstStyle/>
            <a:p>
              <a:r>
                <a:rPr lang="zh-TW" altLang="en-US" sz="2400" b="1" dirty="0">
                  <a:solidFill>
                    <a:srgbClr val="0000FF"/>
                  </a:solidFill>
                  <a:latin typeface="微軟正黑體" pitchFamily="34" charset="-120"/>
                  <a:ea typeface="微軟正黑體" pitchFamily="34" charset="-120"/>
                  <a:cs typeface="Times New Roman" pitchFamily="18" charset="0"/>
                </a:rPr>
                <a:t>測電流</a:t>
              </a:r>
              <a:r>
                <a:rPr lang="en-US" altLang="zh-TW" sz="2400" b="1" dirty="0">
                  <a:solidFill>
                    <a:srgbClr val="0000FF"/>
                  </a:solidFill>
                  <a:latin typeface="微軟正黑體" pitchFamily="34" charset="-120"/>
                  <a:ea typeface="微軟正黑體" pitchFamily="34" charset="-120"/>
                  <a:cs typeface="Times New Roman" pitchFamily="18" charset="0"/>
                </a:rPr>
                <a:t>(mA,</a:t>
              </a:r>
              <a:r>
                <a:rPr lang="zh-TW" altLang="en-US" sz="2400" b="1" dirty="0">
                  <a:solidFill>
                    <a:srgbClr val="0000FF"/>
                  </a:solidFill>
                  <a:latin typeface="微軟正黑體" pitchFamily="34" charset="-120"/>
                  <a:ea typeface="微軟正黑體" pitchFamily="34" charset="-120"/>
                  <a:cs typeface="Times New Roman" pitchFamily="18" charset="0"/>
                </a:rPr>
                <a:t> </a:t>
              </a:r>
              <a:r>
                <a:rPr lang="en-US" altLang="zh-TW" b="1" dirty="0">
                  <a:solidFill>
                    <a:srgbClr val="0000FF"/>
                  </a:solidFill>
                  <a:latin typeface="微軟正黑體" pitchFamily="34" charset="-120"/>
                  <a:ea typeface="微軟正黑體" pitchFamily="34" charset="-120"/>
                  <a:cs typeface="Times New Roman" pitchFamily="18" charset="0"/>
                </a:rPr>
                <a:t>max 200 mA</a:t>
              </a:r>
              <a:r>
                <a:rPr lang="en-US" altLang="zh-TW" sz="2400" b="1" dirty="0">
                  <a:solidFill>
                    <a:srgbClr val="0000FF"/>
                  </a:solidFill>
                  <a:latin typeface="微軟正黑體" pitchFamily="34" charset="-120"/>
                  <a:ea typeface="微軟正黑體" pitchFamily="34" charset="-120"/>
                  <a:cs typeface="Times New Roman" pitchFamily="18" charset="0"/>
                </a:rPr>
                <a:t>)</a:t>
              </a:r>
              <a:endParaRPr lang="zh-TW" altLang="en-US" sz="2400" dirty="0">
                <a:solidFill>
                  <a:srgbClr val="0000FF"/>
                </a:solidFill>
              </a:endParaRPr>
            </a:p>
          </p:txBody>
        </p:sp>
        <p:sp>
          <p:nvSpPr>
            <p:cNvPr id="53" name="橢圓 52">
              <a:extLst>
                <a:ext uri="{FF2B5EF4-FFF2-40B4-BE49-F238E27FC236}">
                  <a16:creationId xmlns:a16="http://schemas.microsoft.com/office/drawing/2014/main" id="{3FBB47BA-37EB-460C-8750-A907125F9846}"/>
                </a:ext>
              </a:extLst>
            </p:cNvPr>
            <p:cNvSpPr/>
            <p:nvPr/>
          </p:nvSpPr>
          <p:spPr>
            <a:xfrm>
              <a:off x="6613953" y="5586341"/>
              <a:ext cx="214535" cy="216000"/>
            </a:xfrm>
            <a:prstGeom prst="ellipse">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64" name="群組 63">
            <a:extLst>
              <a:ext uri="{FF2B5EF4-FFF2-40B4-BE49-F238E27FC236}">
                <a16:creationId xmlns:a16="http://schemas.microsoft.com/office/drawing/2014/main" id="{FE09439C-F67F-4BA2-9B38-538869C87B2A}"/>
              </a:ext>
            </a:extLst>
          </p:cNvPr>
          <p:cNvGrpSpPr/>
          <p:nvPr/>
        </p:nvGrpSpPr>
        <p:grpSpPr>
          <a:xfrm>
            <a:off x="70573" y="799441"/>
            <a:ext cx="8862632" cy="2437647"/>
            <a:chOff x="89401" y="3473064"/>
            <a:chExt cx="8862632" cy="2437647"/>
          </a:xfrm>
        </p:grpSpPr>
        <p:pic>
          <p:nvPicPr>
            <p:cNvPr id="61" name="圖片 60">
              <a:extLst>
                <a:ext uri="{FF2B5EF4-FFF2-40B4-BE49-F238E27FC236}">
                  <a16:creationId xmlns:a16="http://schemas.microsoft.com/office/drawing/2014/main" id="{D4BE8336-42F0-4875-ACCA-02B52405D2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00661" y="3482429"/>
              <a:ext cx="3151372" cy="2428282"/>
            </a:xfrm>
            <a:prstGeom prst="rect">
              <a:avLst/>
            </a:prstGeom>
          </p:spPr>
        </p:pic>
        <p:sp>
          <p:nvSpPr>
            <p:cNvPr id="62" name="矩形 61">
              <a:extLst>
                <a:ext uri="{FF2B5EF4-FFF2-40B4-BE49-F238E27FC236}">
                  <a16:creationId xmlns:a16="http://schemas.microsoft.com/office/drawing/2014/main" id="{032072D6-554C-44FE-9962-3CD01323A2E1}"/>
                </a:ext>
              </a:extLst>
            </p:cNvPr>
            <p:cNvSpPr/>
            <p:nvPr/>
          </p:nvSpPr>
          <p:spPr>
            <a:xfrm>
              <a:off x="89401" y="3473064"/>
              <a:ext cx="5711260" cy="1979901"/>
            </a:xfrm>
            <a:prstGeom prst="rect">
              <a:avLst/>
            </a:prstGeom>
          </p:spPr>
          <p:txBody>
            <a:bodyPr wrap="square">
              <a:spAutoFit/>
            </a:bodyPr>
            <a:lstStyle/>
            <a:p>
              <a:r>
                <a:rPr lang="en-US" altLang="zh-TW" sz="3200" dirty="0"/>
                <a:t>DC Current Measurement</a:t>
              </a:r>
            </a:p>
            <a:p>
              <a:pPr lvl="0" defTabSz="457200">
                <a:lnSpc>
                  <a:spcPct val="110000"/>
                </a:lnSpc>
                <a:spcBef>
                  <a:spcPts val="300"/>
                </a:spcBef>
                <a:defRPr/>
              </a:pPr>
              <a:r>
                <a:rPr lang="zh-TW" altLang="en-US" sz="2400" b="1" dirty="0">
                  <a:solidFill>
                    <a:prstClr val="black"/>
                  </a:solidFill>
                  <a:latin typeface="微軟正黑體" pitchFamily="34" charset="-120"/>
                  <a:ea typeface="微軟正黑體" pitchFamily="34" charset="-120"/>
                  <a:cs typeface="Times New Roman" pitchFamily="18" charset="0"/>
                </a:rPr>
                <a:t>電流 </a:t>
              </a:r>
              <a:r>
                <a:rPr lang="en-US" altLang="zh-TW" sz="2400" b="1" dirty="0">
                  <a:solidFill>
                    <a:prstClr val="black"/>
                  </a:solidFill>
                  <a:latin typeface="微軟正黑體" pitchFamily="34" charset="-120"/>
                  <a:ea typeface="微軟正黑體" pitchFamily="34" charset="-120"/>
                  <a:cs typeface="Times New Roman" pitchFamily="18" charset="0"/>
                </a:rPr>
                <a:t>I</a:t>
              </a:r>
              <a:r>
                <a:rPr lang="zh-TW" altLang="en-US" sz="2400" b="1" dirty="0">
                  <a:solidFill>
                    <a:prstClr val="black"/>
                  </a:solidFill>
                  <a:latin typeface="微軟正黑體" pitchFamily="34" charset="-120"/>
                  <a:ea typeface="微軟正黑體" pitchFamily="34" charset="-120"/>
                  <a:cs typeface="Times New Roman" pitchFamily="18" charset="0"/>
                </a:rPr>
                <a:t> 測量：電錶必須與待測元件</a:t>
              </a:r>
              <a:r>
                <a:rPr lang="zh-TW" altLang="en-US" sz="2400" b="1" dirty="0">
                  <a:solidFill>
                    <a:srgbClr val="C00000"/>
                  </a:solidFill>
                  <a:latin typeface="微軟正黑體" pitchFamily="34" charset="-120"/>
                  <a:ea typeface="微軟正黑體" pitchFamily="34" charset="-120"/>
                  <a:cs typeface="Times New Roman" pitchFamily="18" charset="0"/>
                </a:rPr>
                <a:t>串聯。</a:t>
              </a:r>
              <a:endParaRPr lang="en-US" altLang="zh-TW" sz="2400" b="1" dirty="0">
                <a:solidFill>
                  <a:srgbClr val="C00000"/>
                </a:solidFill>
                <a:latin typeface="微軟正黑體" pitchFamily="34" charset="-120"/>
                <a:ea typeface="微軟正黑體" pitchFamily="34" charset="-120"/>
                <a:cs typeface="Times New Roman" pitchFamily="18" charset="0"/>
              </a:endParaRPr>
            </a:p>
            <a:p>
              <a:pPr marL="111125" lvl="0" indent="-111125" defTabSz="457200">
                <a:lnSpc>
                  <a:spcPct val="110000"/>
                </a:lnSpc>
                <a:spcBef>
                  <a:spcPts val="300"/>
                </a:spcBef>
                <a:buFont typeface="Arial" panose="020B0604020202020204" pitchFamily="34" charset="0"/>
                <a:buChar char="•"/>
                <a:defRPr/>
              </a:pPr>
              <a:r>
                <a:rPr lang="en-US" altLang="zh-TW" sz="2800" b="1" dirty="0">
                  <a:solidFill>
                    <a:srgbClr val="C00000"/>
                  </a:solidFill>
                  <a:latin typeface="微軟正黑體" pitchFamily="34" charset="-120"/>
                  <a:ea typeface="微軟正黑體" pitchFamily="34" charset="-120"/>
                  <a:cs typeface="Times New Roman" pitchFamily="18" charset="0"/>
                </a:rPr>
                <a:t>&gt;0.2A</a:t>
              </a:r>
              <a:r>
                <a:rPr lang="zh-TW" altLang="en-US" sz="2800" b="1" dirty="0">
                  <a:solidFill>
                    <a:srgbClr val="C00000"/>
                  </a:solidFill>
                  <a:latin typeface="微軟正黑體" pitchFamily="34" charset="-120"/>
                  <a:ea typeface="微軟正黑體" pitchFamily="34" charset="-120"/>
                  <a:cs typeface="Times New Roman" pitchFamily="18" charset="0"/>
                </a:rPr>
                <a:t>需切換至</a:t>
              </a:r>
              <a:r>
                <a:rPr lang="en-US" altLang="zh-TW" sz="2800" b="1" dirty="0">
                  <a:solidFill>
                    <a:srgbClr val="C00000"/>
                  </a:solidFill>
                  <a:latin typeface="微軟正黑體" pitchFamily="34" charset="-120"/>
                  <a:ea typeface="微軟正黑體" pitchFamily="34" charset="-120"/>
                  <a:cs typeface="Times New Roman" pitchFamily="18" charset="0"/>
                </a:rPr>
                <a:t>10A</a:t>
              </a:r>
              <a:r>
                <a:rPr lang="zh-TW" altLang="en-US" sz="2800" b="1" dirty="0">
                  <a:solidFill>
                    <a:srgbClr val="C00000"/>
                  </a:solidFill>
                  <a:latin typeface="微軟正黑體" pitchFamily="34" charset="-120"/>
                  <a:ea typeface="微軟正黑體" pitchFamily="34" charset="-120"/>
                  <a:cs typeface="Times New Roman" pitchFamily="18" charset="0"/>
                </a:rPr>
                <a:t>檔位</a:t>
              </a:r>
              <a:r>
                <a:rPr lang="en-US" altLang="zh-TW" sz="2800" b="1" dirty="0">
                  <a:solidFill>
                    <a:srgbClr val="C00000"/>
                  </a:solidFill>
                  <a:latin typeface="微軟正黑體" pitchFamily="34" charset="-120"/>
                  <a:ea typeface="微軟正黑體" pitchFamily="34" charset="-120"/>
                  <a:cs typeface="Times New Roman" pitchFamily="18" charset="0"/>
                </a:rPr>
                <a:t>(</a:t>
              </a:r>
              <a:r>
                <a:rPr lang="zh-TW" altLang="en-US" sz="2800" b="1" dirty="0">
                  <a:solidFill>
                    <a:srgbClr val="C00000"/>
                  </a:solidFill>
                  <a:latin typeface="微軟正黑體" pitchFamily="34" charset="-120"/>
                  <a:ea typeface="微軟正黑體" pitchFamily="34" charset="-120"/>
                  <a:cs typeface="Times New Roman" pitchFamily="18" charset="0"/>
                </a:rPr>
                <a:t>接點需換</a:t>
              </a:r>
              <a:r>
                <a:rPr lang="en-US" altLang="zh-TW" sz="2800" b="1" dirty="0">
                  <a:solidFill>
                    <a:srgbClr val="C00000"/>
                  </a:solidFill>
                  <a:latin typeface="微軟正黑體" pitchFamily="34" charset="-120"/>
                  <a:ea typeface="微軟正黑體" pitchFamily="34" charset="-120"/>
                  <a:cs typeface="Times New Roman" pitchFamily="18" charset="0"/>
                </a:rPr>
                <a:t>)</a:t>
              </a:r>
              <a:r>
                <a:rPr lang="zh-TW" altLang="en-US" sz="2800" b="1" dirty="0">
                  <a:solidFill>
                    <a:srgbClr val="C00000"/>
                  </a:solidFill>
                  <a:latin typeface="微軟正黑體" pitchFamily="34" charset="-120"/>
                  <a:ea typeface="微軟正黑體" pitchFamily="34" charset="-120"/>
                  <a:cs typeface="Times New Roman" pitchFamily="18" charset="0"/>
                </a:rPr>
                <a:t>，避免保險絲燒壞</a:t>
              </a:r>
              <a:endParaRPr lang="en-US" altLang="zh-TW" sz="2800" b="1" dirty="0">
                <a:solidFill>
                  <a:srgbClr val="C00000"/>
                </a:solidFill>
                <a:latin typeface="微軟正黑體" pitchFamily="34" charset="-120"/>
                <a:ea typeface="微軟正黑體" pitchFamily="34" charset="-120"/>
                <a:cs typeface="Times New Roman" pitchFamily="18" charset="0"/>
              </a:endParaRPr>
            </a:p>
          </p:txBody>
        </p:sp>
      </p:grpSp>
      <p:grpSp>
        <p:nvGrpSpPr>
          <p:cNvPr id="40" name="群組 39">
            <a:extLst>
              <a:ext uri="{FF2B5EF4-FFF2-40B4-BE49-F238E27FC236}">
                <a16:creationId xmlns:a16="http://schemas.microsoft.com/office/drawing/2014/main" id="{DDAEBB08-AAEE-44DC-9AF2-72D76E89B4A1}"/>
              </a:ext>
            </a:extLst>
          </p:cNvPr>
          <p:cNvGrpSpPr/>
          <p:nvPr/>
        </p:nvGrpSpPr>
        <p:grpSpPr>
          <a:xfrm>
            <a:off x="6194203" y="3763165"/>
            <a:ext cx="1692545" cy="3258670"/>
            <a:chOff x="5808447" y="77306"/>
            <a:chExt cx="3041463" cy="6000885"/>
          </a:xfrm>
        </p:grpSpPr>
        <p:pic>
          <p:nvPicPr>
            <p:cNvPr id="41" name="圖片 40" descr="一張含有 文字, 裝置, 儀錶 的圖片&#10;&#10;自動產生的描述">
              <a:extLst>
                <a:ext uri="{FF2B5EF4-FFF2-40B4-BE49-F238E27FC236}">
                  <a16:creationId xmlns:a16="http://schemas.microsoft.com/office/drawing/2014/main" id="{16B3F87A-489F-4A19-81B1-46297717FBC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639" b="95873" l="9928" r="89982">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foregroundMark x1="64079" y1="4533" x2="64079" y2="4533"/>
                        </a14:backgroundRemoval>
                      </a14:imgEffect>
                      <a14:imgEffect>
                        <a14:brightnessContrast bright="20000"/>
                      </a14:imgEffect>
                    </a14:imgLayer>
                  </a14:imgProps>
                </a:ext>
                <a:ext uri="{28A0092B-C50C-407E-A947-70E740481C1C}">
                  <a14:useLocalDpi xmlns:a14="http://schemas.microsoft.com/office/drawing/2010/main" val="0"/>
                </a:ext>
              </a:extLst>
            </a:blip>
            <a:srcRect l="13169" t="-2386" r="17177" b="-638"/>
            <a:stretch/>
          </p:blipFill>
          <p:spPr>
            <a:xfrm>
              <a:off x="5808447" y="77306"/>
              <a:ext cx="3041463" cy="6000885"/>
            </a:xfrm>
            <a:prstGeom prst="rect">
              <a:avLst/>
            </a:prstGeom>
          </p:spPr>
        </p:pic>
        <p:sp>
          <p:nvSpPr>
            <p:cNvPr id="42" name="橢圓 41">
              <a:extLst>
                <a:ext uri="{FF2B5EF4-FFF2-40B4-BE49-F238E27FC236}">
                  <a16:creationId xmlns:a16="http://schemas.microsoft.com/office/drawing/2014/main" id="{2FE04A24-059B-4656-9A1F-5D8EFBEA76FB}"/>
                </a:ext>
              </a:extLst>
            </p:cNvPr>
            <p:cNvSpPr/>
            <p:nvPr/>
          </p:nvSpPr>
          <p:spPr>
            <a:xfrm>
              <a:off x="6007894" y="1712323"/>
              <a:ext cx="714006" cy="640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文字方塊 23">
              <a:extLst>
                <a:ext uri="{FF2B5EF4-FFF2-40B4-BE49-F238E27FC236}">
                  <a16:creationId xmlns:a16="http://schemas.microsoft.com/office/drawing/2014/main" id="{BF98C92D-EF29-48EA-A1DC-BB033266F37A}"/>
                </a:ext>
              </a:extLst>
            </p:cNvPr>
            <p:cNvSpPr txBox="1">
              <a:spLocks noChangeArrowheads="1"/>
            </p:cNvSpPr>
            <p:nvPr/>
          </p:nvSpPr>
          <p:spPr bwMode="auto">
            <a:xfrm>
              <a:off x="6495251" y="1434955"/>
              <a:ext cx="808248" cy="400110"/>
            </a:xfrm>
            <a:prstGeom prst="rect">
              <a:avLst/>
            </a:prstGeom>
            <a:solidFill>
              <a:schemeClr val="bg1">
                <a:alpha val="50000"/>
              </a:schemeClr>
            </a:solid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開關</a:t>
              </a:r>
            </a:p>
          </p:txBody>
        </p:sp>
      </p:grpSp>
      <p:sp>
        <p:nvSpPr>
          <p:cNvPr id="50" name="文字方塊 49">
            <a:extLst>
              <a:ext uri="{FF2B5EF4-FFF2-40B4-BE49-F238E27FC236}">
                <a16:creationId xmlns:a16="http://schemas.microsoft.com/office/drawing/2014/main" id="{6C2B457D-C08F-45FA-B36F-3E58ECADCB93}"/>
              </a:ext>
            </a:extLst>
          </p:cNvPr>
          <p:cNvSpPr txBox="1"/>
          <p:nvPr/>
        </p:nvSpPr>
        <p:spPr>
          <a:xfrm>
            <a:off x="559555" y="4997192"/>
            <a:ext cx="5579153" cy="1422793"/>
          </a:xfrm>
          <a:prstGeom prst="roundRect">
            <a:avLst>
              <a:gd name="adj" fmla="val 8197"/>
            </a:avLst>
          </a:prstGeom>
          <a:solidFill>
            <a:srgbClr val="FFFFFF">
              <a:alpha val="43922"/>
            </a:srgbClr>
          </a:solidFill>
        </p:spPr>
        <p:txBody>
          <a:bodyPr wrap="square" rtlCol="0">
            <a:spAutoFit/>
          </a:bodyPr>
          <a:lstStyle/>
          <a:p>
            <a:pPr marL="0" marR="0" lvl="0" indent="0" algn="l" defTabSz="457200" rtl="0" eaLnBrk="1" fontAlgn="auto" latinLnBrk="0" hangingPunct="1">
              <a:lnSpc>
                <a:spcPct val="110000"/>
              </a:lnSpc>
              <a:spcBef>
                <a:spcPts val="300"/>
              </a:spcBef>
              <a:spcAft>
                <a:spcPts val="0"/>
              </a:spcAft>
              <a:buClrTx/>
              <a:buSzTx/>
              <a:buFontTx/>
              <a:buNone/>
              <a:tabLst/>
              <a:defRPr/>
            </a:pPr>
            <a:r>
              <a:rPr kumimoji="0" lang="zh-TW" altLang="en-US"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注意事項</a:t>
            </a:r>
            <a:r>
              <a:rPr kumimoji="0" lang="zh-TW" altLang="en-US" sz="2400" b="1" i="0" u="sng"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a:t>
            </a:r>
            <a:endParaRPr kumimoji="0" lang="en-US" altLang="zh-TW" sz="2400" b="1" i="0" u="sng"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514350" marR="0" lvl="0" indent="-514350" algn="l" defTabSz="457200" rtl="0" eaLnBrk="1" fontAlgn="auto" latinLnBrk="0" hangingPunct="1">
              <a:lnSpc>
                <a:spcPct val="110000"/>
              </a:lnSpc>
              <a:spcBef>
                <a:spcPts val="300"/>
              </a:spcBef>
              <a:spcAft>
                <a:spcPts val="0"/>
              </a:spcAft>
              <a:buClrTx/>
              <a:buSzTx/>
              <a:buFont typeface="+mj-lt"/>
              <a:buAutoNum type="arabicPeriod"/>
              <a:tabLst/>
              <a:defRPr/>
            </a:pP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量程</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應由</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大至小</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測量</a:t>
            </a:r>
            <a:endParaRPr kumimoji="0" lang="en-US" altLang="zh-TW"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514350" marR="0" lvl="0" indent="-514350" algn="l" defTabSz="457200" rtl="0" eaLnBrk="1" fontAlgn="auto" latinLnBrk="0" hangingPunct="1">
              <a:lnSpc>
                <a:spcPct val="110000"/>
              </a:lnSpc>
              <a:spcBef>
                <a:spcPts val="300"/>
              </a:spcBef>
              <a:spcAft>
                <a:spcPts val="0"/>
              </a:spcAft>
              <a:buClrTx/>
              <a:buSzTx/>
              <a:buFont typeface="+mj-lt"/>
              <a:buAutoNum type="arabicPeriod"/>
              <a:tabLst/>
              <a:defRPr/>
            </a:pP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轉盤轉至</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正確檔位</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再開</a:t>
            </a:r>
            <a:r>
              <a:rPr lang="zh-TW" altLang="en-US" sz="2400" b="1" dirty="0">
                <a:solidFill>
                  <a:prstClr val="black"/>
                </a:solidFill>
                <a:latin typeface="微軟正黑體" pitchFamily="34" charset="-120"/>
                <a:ea typeface="微軟正黑體" pitchFamily="34" charset="-120"/>
                <a:cs typeface="Times New Roman" pitchFamily="18" charset="0"/>
              </a:rPr>
              <a:t>開關</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測量</a:t>
            </a:r>
            <a:endParaRPr kumimoji="0" lang="en-US" altLang="zh-TW"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pic>
        <p:nvPicPr>
          <p:cNvPr id="36" name="圖形 35" descr="首頁">
            <a:hlinkClick r:id="rId7" action="ppaction://hlinksldjump"/>
            <a:extLst>
              <a:ext uri="{FF2B5EF4-FFF2-40B4-BE49-F238E27FC236}">
                <a16:creationId xmlns:a16="http://schemas.microsoft.com/office/drawing/2014/main" id="{E1193979-016F-42D3-AD5D-F72045FD11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8806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1000"/>
                                        <p:tgtEl>
                                          <p:spTgt spid="64"/>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80">
                                          <p:stCondLst>
                                            <p:cond delay="0"/>
                                          </p:stCondLst>
                                        </p:cTn>
                                        <p:tgtEl>
                                          <p:spTgt spid="52"/>
                                        </p:tgtEl>
                                      </p:cBhvr>
                                    </p:animEffect>
                                    <p:anim calcmode="lin" valueType="num">
                                      <p:cBhvr>
                                        <p:cTn id="12"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7" dur="26">
                                          <p:stCondLst>
                                            <p:cond delay="650"/>
                                          </p:stCondLst>
                                        </p:cTn>
                                        <p:tgtEl>
                                          <p:spTgt spid="52"/>
                                        </p:tgtEl>
                                      </p:cBhvr>
                                      <p:to x="100000" y="60000"/>
                                    </p:animScale>
                                    <p:animScale>
                                      <p:cBhvr>
                                        <p:cTn id="18" dur="166" decel="50000">
                                          <p:stCondLst>
                                            <p:cond delay="676"/>
                                          </p:stCondLst>
                                        </p:cTn>
                                        <p:tgtEl>
                                          <p:spTgt spid="52"/>
                                        </p:tgtEl>
                                      </p:cBhvr>
                                      <p:to x="100000" y="100000"/>
                                    </p:animScale>
                                    <p:animScale>
                                      <p:cBhvr>
                                        <p:cTn id="19" dur="26">
                                          <p:stCondLst>
                                            <p:cond delay="1312"/>
                                          </p:stCondLst>
                                        </p:cTn>
                                        <p:tgtEl>
                                          <p:spTgt spid="52"/>
                                        </p:tgtEl>
                                      </p:cBhvr>
                                      <p:to x="100000" y="80000"/>
                                    </p:animScale>
                                    <p:animScale>
                                      <p:cBhvr>
                                        <p:cTn id="20" dur="166" decel="50000">
                                          <p:stCondLst>
                                            <p:cond delay="1338"/>
                                          </p:stCondLst>
                                        </p:cTn>
                                        <p:tgtEl>
                                          <p:spTgt spid="52"/>
                                        </p:tgtEl>
                                      </p:cBhvr>
                                      <p:to x="100000" y="100000"/>
                                    </p:animScale>
                                    <p:animScale>
                                      <p:cBhvr>
                                        <p:cTn id="21" dur="26">
                                          <p:stCondLst>
                                            <p:cond delay="1642"/>
                                          </p:stCondLst>
                                        </p:cTn>
                                        <p:tgtEl>
                                          <p:spTgt spid="52"/>
                                        </p:tgtEl>
                                      </p:cBhvr>
                                      <p:to x="100000" y="90000"/>
                                    </p:animScale>
                                    <p:animScale>
                                      <p:cBhvr>
                                        <p:cTn id="22" dur="166" decel="50000">
                                          <p:stCondLst>
                                            <p:cond delay="1668"/>
                                          </p:stCondLst>
                                        </p:cTn>
                                        <p:tgtEl>
                                          <p:spTgt spid="52"/>
                                        </p:tgtEl>
                                      </p:cBhvr>
                                      <p:to x="100000" y="100000"/>
                                    </p:animScale>
                                    <p:animScale>
                                      <p:cBhvr>
                                        <p:cTn id="23" dur="26">
                                          <p:stCondLst>
                                            <p:cond delay="1808"/>
                                          </p:stCondLst>
                                        </p:cTn>
                                        <p:tgtEl>
                                          <p:spTgt spid="52"/>
                                        </p:tgtEl>
                                      </p:cBhvr>
                                      <p:to x="100000" y="95000"/>
                                    </p:animScale>
                                    <p:animScale>
                                      <p:cBhvr>
                                        <p:cTn id="24" dur="166" decel="50000">
                                          <p:stCondLst>
                                            <p:cond delay="1834"/>
                                          </p:stCondLst>
                                        </p:cTn>
                                        <p:tgtEl>
                                          <p:spTgt spid="52"/>
                                        </p:tgtEl>
                                      </p:cBhvr>
                                      <p:to x="100000" y="100000"/>
                                    </p:animScale>
                                  </p:childTnLst>
                                </p:cTn>
                              </p:par>
                            </p:childTnLst>
                          </p:cTn>
                        </p:par>
                        <p:par>
                          <p:cTn id="25" fill="hold">
                            <p:stCondLst>
                              <p:cond delay="3000"/>
                            </p:stCondLst>
                            <p:childTnLst>
                              <p:par>
                                <p:cTn id="26" presetID="26" presetClass="entr" presetSubtype="0" fill="hold"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down)">
                                      <p:cBhvr>
                                        <p:cTn id="28" dur="580">
                                          <p:stCondLst>
                                            <p:cond delay="0"/>
                                          </p:stCondLst>
                                        </p:cTn>
                                        <p:tgtEl>
                                          <p:spTgt spid="54"/>
                                        </p:tgtEl>
                                      </p:cBhvr>
                                    </p:animEffect>
                                    <p:anim calcmode="lin" valueType="num">
                                      <p:cBhvr>
                                        <p:cTn id="29"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34" dur="26">
                                          <p:stCondLst>
                                            <p:cond delay="650"/>
                                          </p:stCondLst>
                                        </p:cTn>
                                        <p:tgtEl>
                                          <p:spTgt spid="54"/>
                                        </p:tgtEl>
                                      </p:cBhvr>
                                      <p:to x="100000" y="60000"/>
                                    </p:animScale>
                                    <p:animScale>
                                      <p:cBhvr>
                                        <p:cTn id="35" dur="166" decel="50000">
                                          <p:stCondLst>
                                            <p:cond delay="676"/>
                                          </p:stCondLst>
                                        </p:cTn>
                                        <p:tgtEl>
                                          <p:spTgt spid="54"/>
                                        </p:tgtEl>
                                      </p:cBhvr>
                                      <p:to x="100000" y="100000"/>
                                    </p:animScale>
                                    <p:animScale>
                                      <p:cBhvr>
                                        <p:cTn id="36" dur="26">
                                          <p:stCondLst>
                                            <p:cond delay="1312"/>
                                          </p:stCondLst>
                                        </p:cTn>
                                        <p:tgtEl>
                                          <p:spTgt spid="54"/>
                                        </p:tgtEl>
                                      </p:cBhvr>
                                      <p:to x="100000" y="80000"/>
                                    </p:animScale>
                                    <p:animScale>
                                      <p:cBhvr>
                                        <p:cTn id="37" dur="166" decel="50000">
                                          <p:stCondLst>
                                            <p:cond delay="1338"/>
                                          </p:stCondLst>
                                        </p:cTn>
                                        <p:tgtEl>
                                          <p:spTgt spid="54"/>
                                        </p:tgtEl>
                                      </p:cBhvr>
                                      <p:to x="100000" y="100000"/>
                                    </p:animScale>
                                    <p:animScale>
                                      <p:cBhvr>
                                        <p:cTn id="38" dur="26">
                                          <p:stCondLst>
                                            <p:cond delay="1642"/>
                                          </p:stCondLst>
                                        </p:cTn>
                                        <p:tgtEl>
                                          <p:spTgt spid="54"/>
                                        </p:tgtEl>
                                      </p:cBhvr>
                                      <p:to x="100000" y="90000"/>
                                    </p:animScale>
                                    <p:animScale>
                                      <p:cBhvr>
                                        <p:cTn id="39" dur="166" decel="50000">
                                          <p:stCondLst>
                                            <p:cond delay="1668"/>
                                          </p:stCondLst>
                                        </p:cTn>
                                        <p:tgtEl>
                                          <p:spTgt spid="54"/>
                                        </p:tgtEl>
                                      </p:cBhvr>
                                      <p:to x="100000" y="100000"/>
                                    </p:animScale>
                                    <p:animScale>
                                      <p:cBhvr>
                                        <p:cTn id="40" dur="26">
                                          <p:stCondLst>
                                            <p:cond delay="1808"/>
                                          </p:stCondLst>
                                        </p:cTn>
                                        <p:tgtEl>
                                          <p:spTgt spid="54"/>
                                        </p:tgtEl>
                                      </p:cBhvr>
                                      <p:to x="100000" y="95000"/>
                                    </p:animScale>
                                    <p:animScale>
                                      <p:cBhvr>
                                        <p:cTn id="41" dur="166" decel="50000">
                                          <p:stCondLst>
                                            <p:cond delay="1834"/>
                                          </p:stCondLst>
                                        </p:cTn>
                                        <p:tgtEl>
                                          <p:spTgt spid="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F4E513D-C592-4B55-9236-1A87A37C2A38}"/>
              </a:ext>
            </a:extLst>
          </p:cNvPr>
          <p:cNvGrpSpPr/>
          <p:nvPr/>
        </p:nvGrpSpPr>
        <p:grpSpPr>
          <a:xfrm>
            <a:off x="6141434" y="3599330"/>
            <a:ext cx="1692545" cy="3258670"/>
            <a:chOff x="6141434" y="3599330"/>
            <a:chExt cx="1692545" cy="3258670"/>
          </a:xfrm>
        </p:grpSpPr>
        <p:grpSp>
          <p:nvGrpSpPr>
            <p:cNvPr id="45" name="群組 44">
              <a:extLst>
                <a:ext uri="{FF2B5EF4-FFF2-40B4-BE49-F238E27FC236}">
                  <a16:creationId xmlns:a16="http://schemas.microsoft.com/office/drawing/2014/main" id="{D49446E8-FA86-4368-8BE7-D4AF3DDCDF96}"/>
                </a:ext>
              </a:extLst>
            </p:cNvPr>
            <p:cNvGrpSpPr/>
            <p:nvPr/>
          </p:nvGrpSpPr>
          <p:grpSpPr>
            <a:xfrm>
              <a:off x="6141434" y="3599330"/>
              <a:ext cx="1692545" cy="3258670"/>
              <a:chOff x="5808447" y="77306"/>
              <a:chExt cx="3041463" cy="6000885"/>
            </a:xfrm>
          </p:grpSpPr>
          <p:pic>
            <p:nvPicPr>
              <p:cNvPr id="50" name="圖片 49" descr="一張含有 文字, 裝置, 儀錶 的圖片&#10;&#10;自動產生的描述">
                <a:extLst>
                  <a:ext uri="{FF2B5EF4-FFF2-40B4-BE49-F238E27FC236}">
                    <a16:creationId xmlns:a16="http://schemas.microsoft.com/office/drawing/2014/main" id="{359B8092-9D53-4481-8E35-31531359A72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639" b="95873" l="9928" r="89982">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foregroundMark x1="64079" y1="4533" x2="64079" y2="4533"/>
                          </a14:backgroundRemoval>
                        </a14:imgEffect>
                        <a14:imgEffect>
                          <a14:brightnessContrast bright="20000"/>
                        </a14:imgEffect>
                      </a14:imgLayer>
                    </a14:imgProps>
                  </a:ext>
                  <a:ext uri="{28A0092B-C50C-407E-A947-70E740481C1C}">
                    <a14:useLocalDpi xmlns:a14="http://schemas.microsoft.com/office/drawing/2010/main" val="0"/>
                  </a:ext>
                </a:extLst>
              </a:blip>
              <a:srcRect l="13169" t="-2386" r="17177" b="-638"/>
              <a:stretch/>
            </p:blipFill>
            <p:spPr>
              <a:xfrm>
                <a:off x="5808447" y="77306"/>
                <a:ext cx="3041463" cy="6000885"/>
              </a:xfrm>
              <a:prstGeom prst="rect">
                <a:avLst/>
              </a:prstGeom>
            </p:spPr>
          </p:pic>
          <p:sp>
            <p:nvSpPr>
              <p:cNvPr id="51" name="橢圓 50">
                <a:extLst>
                  <a:ext uri="{FF2B5EF4-FFF2-40B4-BE49-F238E27FC236}">
                    <a16:creationId xmlns:a16="http://schemas.microsoft.com/office/drawing/2014/main" id="{008C0338-AB78-4C08-9CA0-FBF5544175D4}"/>
                  </a:ext>
                </a:extLst>
              </p:cNvPr>
              <p:cNvSpPr/>
              <p:nvPr/>
            </p:nvSpPr>
            <p:spPr>
              <a:xfrm>
                <a:off x="6007894" y="1712323"/>
                <a:ext cx="714006" cy="640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 name="文字方塊 23">
                <a:extLst>
                  <a:ext uri="{FF2B5EF4-FFF2-40B4-BE49-F238E27FC236}">
                    <a16:creationId xmlns:a16="http://schemas.microsoft.com/office/drawing/2014/main" id="{5E7B7D7E-787E-428E-B8E6-B59C56E5D902}"/>
                  </a:ext>
                </a:extLst>
              </p:cNvPr>
              <p:cNvSpPr txBox="1">
                <a:spLocks noChangeArrowheads="1"/>
              </p:cNvSpPr>
              <p:nvPr/>
            </p:nvSpPr>
            <p:spPr bwMode="auto">
              <a:xfrm>
                <a:off x="6495251" y="1434955"/>
                <a:ext cx="808248" cy="400110"/>
              </a:xfrm>
              <a:prstGeom prst="rect">
                <a:avLst/>
              </a:prstGeom>
              <a:solidFill>
                <a:schemeClr val="bg1">
                  <a:alpha val="50000"/>
                </a:schemeClr>
              </a:solid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開關</a:t>
                </a:r>
              </a:p>
            </p:txBody>
          </p:sp>
        </p:grpSp>
        <p:pic>
          <p:nvPicPr>
            <p:cNvPr id="32" name="圖片 31" descr="一張含有 文字, 裝置, 儀錶 的圖片&#10;&#10;自動產生的描述">
              <a:extLst>
                <a:ext uri="{FF2B5EF4-FFF2-40B4-BE49-F238E27FC236}">
                  <a16:creationId xmlns:a16="http://schemas.microsoft.com/office/drawing/2014/main" id="{C16BE9B5-C2B4-4418-BD4E-CEF3805908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6309474">
              <a:off x="6563342" y="4878208"/>
              <a:ext cx="1013420" cy="1008000"/>
            </a:xfrm>
            <a:prstGeom prst="ellipse">
              <a:avLst/>
            </a:prstGeom>
          </p:spPr>
        </p:pic>
      </p:grpSp>
      <p:grpSp>
        <p:nvGrpSpPr>
          <p:cNvPr id="13" name="群組 12">
            <a:extLst>
              <a:ext uri="{FF2B5EF4-FFF2-40B4-BE49-F238E27FC236}">
                <a16:creationId xmlns:a16="http://schemas.microsoft.com/office/drawing/2014/main" id="{B3AF63A4-5130-45C3-8D7C-19E5687BD938}"/>
              </a:ext>
            </a:extLst>
          </p:cNvPr>
          <p:cNvGrpSpPr/>
          <p:nvPr/>
        </p:nvGrpSpPr>
        <p:grpSpPr>
          <a:xfrm>
            <a:off x="375470" y="782432"/>
            <a:ext cx="8426202" cy="2533868"/>
            <a:chOff x="201373" y="773557"/>
            <a:chExt cx="8426202" cy="2533868"/>
          </a:xfrm>
        </p:grpSpPr>
        <p:sp>
          <p:nvSpPr>
            <p:cNvPr id="7" name="矩形 6">
              <a:extLst>
                <a:ext uri="{FF2B5EF4-FFF2-40B4-BE49-F238E27FC236}">
                  <a16:creationId xmlns:a16="http://schemas.microsoft.com/office/drawing/2014/main" id="{74DE1812-52F6-4C89-995D-7B8F94E69D0B}"/>
                </a:ext>
              </a:extLst>
            </p:cNvPr>
            <p:cNvSpPr/>
            <p:nvPr/>
          </p:nvSpPr>
          <p:spPr>
            <a:xfrm>
              <a:off x="201373" y="1045428"/>
              <a:ext cx="4528804" cy="1512081"/>
            </a:xfrm>
            <a:prstGeom prst="rect">
              <a:avLst/>
            </a:prstGeom>
          </p:spPr>
          <p:txBody>
            <a:bodyPr wrap="none">
              <a:spAutoFit/>
            </a:bodyPr>
            <a:lstStyle/>
            <a:p>
              <a:r>
                <a:rPr lang="en-US" altLang="zh-TW" sz="2800" dirty="0">
                  <a:latin typeface="微軟正黑體" panose="020B0604030504040204" pitchFamily="34" charset="-120"/>
                  <a:ea typeface="微軟正黑體" panose="020B0604030504040204" pitchFamily="34" charset="-120"/>
                </a:rPr>
                <a:t>Resistance Measurement</a:t>
              </a:r>
            </a:p>
            <a:p>
              <a:pPr lvl="0" defTabSz="457200">
                <a:lnSpc>
                  <a:spcPct val="110000"/>
                </a:lnSpc>
                <a:spcBef>
                  <a:spcPts val="300"/>
                </a:spcBef>
                <a:defRPr/>
              </a:pPr>
              <a:r>
                <a:rPr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電阻 </a:t>
              </a:r>
              <a:r>
                <a:rPr lang="en-US" altLang="zh-TW" sz="2800" dirty="0">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 測量：</a:t>
              </a:r>
              <a:endParaRPr lang="en-US" altLang="zh-TW" sz="2800" dirty="0">
                <a:solidFill>
                  <a:prstClr val="black"/>
                </a:solidFill>
                <a:latin typeface="微軟正黑體" pitchFamily="34" charset="-120"/>
                <a:ea typeface="微軟正黑體" pitchFamily="34" charset="-120"/>
                <a:cs typeface="Times New Roman" pitchFamily="18" charset="0"/>
              </a:endParaRPr>
            </a:p>
            <a:p>
              <a:pPr lvl="0" defTabSz="457200">
                <a:lnSpc>
                  <a:spcPct val="110000"/>
                </a:lnSpc>
                <a:spcBef>
                  <a:spcPts val="300"/>
                </a:spcBef>
                <a:defRPr/>
              </a:pPr>
              <a:r>
                <a:rPr lang="en-US" altLang="zh-TW" sz="2800" b="1" dirty="0">
                  <a:solidFill>
                    <a:prstClr val="black"/>
                  </a:solidFill>
                  <a:latin typeface="微軟正黑體" pitchFamily="34" charset="-120"/>
                  <a:ea typeface="微軟正黑體" pitchFamily="34" charset="-120"/>
                  <a:cs typeface="Times New Roman" pitchFamily="18" charset="0"/>
                </a:rPr>
                <a:t>R</a:t>
              </a:r>
              <a:r>
                <a:rPr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測量時必須為斷路狀態</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itchFamily="18" charset="0"/>
                </a:rPr>
                <a:t>。</a:t>
              </a:r>
              <a:endParaRPr lang="en-US" altLang="zh-TW" sz="2800" b="1" dirty="0">
                <a:solidFill>
                  <a:srgbClr val="C00000"/>
                </a:solidFill>
                <a:latin typeface="微軟正黑體" panose="020B0604030504040204" pitchFamily="34" charset="-120"/>
                <a:ea typeface="微軟正黑體" panose="020B0604030504040204" pitchFamily="34" charset="-120"/>
                <a:cs typeface="Times New Roman" pitchFamily="18" charset="0"/>
              </a:endParaRPr>
            </a:p>
          </p:txBody>
        </p:sp>
        <p:pic>
          <p:nvPicPr>
            <p:cNvPr id="8" name="圖片 7">
              <a:extLst>
                <a:ext uri="{FF2B5EF4-FFF2-40B4-BE49-F238E27FC236}">
                  <a16:creationId xmlns:a16="http://schemas.microsoft.com/office/drawing/2014/main" id="{E5C946AE-B6BE-4DF7-81B4-5D87EC551D1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r="5801"/>
            <a:stretch/>
          </p:blipFill>
          <p:spPr>
            <a:xfrm>
              <a:off x="5390019" y="773557"/>
              <a:ext cx="3237556" cy="2533868"/>
            </a:xfrm>
            <a:prstGeom prst="rect">
              <a:avLst/>
            </a:prstGeom>
          </p:spPr>
        </p:pic>
      </p:grpSp>
      <p:sp>
        <p:nvSpPr>
          <p:cNvPr id="61" name="文字方塊 60">
            <a:extLst>
              <a:ext uri="{FF2B5EF4-FFF2-40B4-BE49-F238E27FC236}">
                <a16:creationId xmlns:a16="http://schemas.microsoft.com/office/drawing/2014/main" id="{112C3F08-4049-436A-859B-21EAF08E2674}"/>
              </a:ext>
            </a:extLst>
          </p:cNvPr>
          <p:cNvSpPr txBox="1"/>
          <p:nvPr/>
        </p:nvSpPr>
        <p:spPr>
          <a:xfrm>
            <a:off x="519098" y="5163724"/>
            <a:ext cx="5016146" cy="135716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10000"/>
              </a:lnSpc>
              <a:spcBef>
                <a:spcPts val="300"/>
              </a:spcBef>
              <a:spcAft>
                <a:spcPts val="0"/>
              </a:spcAft>
              <a:buClrTx/>
              <a:buSzTx/>
              <a:buFontTx/>
              <a:buNone/>
              <a:tabLst/>
              <a:defRPr/>
            </a:pPr>
            <a:r>
              <a:rPr kumimoji="0" lang="zh-TW" altLang="en-US"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注意事項</a:t>
            </a:r>
            <a:r>
              <a:rPr kumimoji="0" lang="zh-TW" altLang="en-US" sz="2400" b="1" i="0" u="sng"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a:t>
            </a:r>
            <a:endParaRPr kumimoji="0" lang="en-US" altLang="zh-TW" sz="2400" b="1" i="0" u="sng"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514350" marR="0" lvl="0" indent="-514350" algn="l" defTabSz="457200" rtl="0" eaLnBrk="1" fontAlgn="auto" latinLnBrk="0" hangingPunct="1">
              <a:lnSpc>
                <a:spcPct val="110000"/>
              </a:lnSpc>
              <a:spcBef>
                <a:spcPts val="300"/>
              </a:spcBef>
              <a:spcAft>
                <a:spcPts val="0"/>
              </a:spcAft>
              <a:buClrTx/>
              <a:buSzTx/>
              <a:buFont typeface="+mj-lt"/>
              <a:buAutoNum type="arabicPeriod"/>
              <a:tabLst/>
              <a:defRPr/>
            </a:pP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量程</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應由</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大至小</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測量</a:t>
            </a:r>
            <a:endParaRPr kumimoji="0" lang="en-US" altLang="zh-TW"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514350" marR="0" lvl="0" indent="-514350" algn="l" defTabSz="457200" rtl="0" eaLnBrk="1" fontAlgn="auto" latinLnBrk="0" hangingPunct="1">
              <a:lnSpc>
                <a:spcPct val="110000"/>
              </a:lnSpc>
              <a:spcBef>
                <a:spcPts val="300"/>
              </a:spcBef>
              <a:spcAft>
                <a:spcPts val="0"/>
              </a:spcAft>
              <a:buClrTx/>
              <a:buSzTx/>
              <a:buFont typeface="+mj-lt"/>
              <a:buAutoNum type="arabicPeriod"/>
              <a:tabLst/>
              <a:defRPr/>
            </a:pP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轉盤轉至</a:t>
            </a:r>
            <a:r>
              <a:rPr kumimoji="0" lang="zh-TW" altLang="en-US" sz="2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正確檔位</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再開</a:t>
            </a:r>
            <a:r>
              <a:rPr lang="zh-TW" altLang="en-US" sz="2400" b="1" dirty="0">
                <a:solidFill>
                  <a:prstClr val="black"/>
                </a:solidFill>
                <a:latin typeface="微軟正黑體" pitchFamily="34" charset="-120"/>
                <a:ea typeface="微軟正黑體" pitchFamily="34" charset="-120"/>
                <a:cs typeface="Times New Roman" pitchFamily="18" charset="0"/>
              </a:rPr>
              <a:t>開關</a:t>
            </a:r>
            <a:r>
              <a:rPr kumimoji="0" lang="zh-TW" altLang="en-US"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測量</a:t>
            </a:r>
            <a:endParaRPr kumimoji="0" lang="en-US" altLang="zh-TW" sz="24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62" name="圓角矩形 5">
            <a:extLst>
              <a:ext uri="{FF2B5EF4-FFF2-40B4-BE49-F238E27FC236}">
                <a16:creationId xmlns:a16="http://schemas.microsoft.com/office/drawing/2014/main" id="{806C931F-BFF0-4036-8BB2-A965B66E0EBB}"/>
              </a:ext>
            </a:extLst>
          </p:cNvPr>
          <p:cNvSpPr/>
          <p:nvPr/>
        </p:nvSpPr>
        <p:spPr>
          <a:xfrm>
            <a:off x="519098" y="2959010"/>
            <a:ext cx="3689355" cy="1651369"/>
          </a:xfrm>
          <a:prstGeom prst="roundRect">
            <a:avLst>
              <a:gd name="adj" fmla="val 7286"/>
            </a:avLst>
          </a:prstGeom>
          <a:solidFill>
            <a:schemeClr val="bg1">
              <a:lumMod val="8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3" name="文字方塊 11">
            <a:extLst>
              <a:ext uri="{FF2B5EF4-FFF2-40B4-BE49-F238E27FC236}">
                <a16:creationId xmlns:a16="http://schemas.microsoft.com/office/drawing/2014/main" id="{A0DE3E1A-0F8C-479B-9875-D6124BBFC180}"/>
              </a:ext>
            </a:extLst>
          </p:cNvPr>
          <p:cNvSpPr txBox="1">
            <a:spLocks noChangeArrowheads="1"/>
          </p:cNvSpPr>
          <p:nvPr/>
        </p:nvSpPr>
        <p:spPr bwMode="auto">
          <a:xfrm>
            <a:off x="614355" y="3083152"/>
            <a:ext cx="75524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10A</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 </a:t>
            </a:r>
            <a:endParaRPr kumimoji="0" lang="zh-TW" altLang="en-US" sz="1600" b="1" i="0" u="none" strike="noStrike" kern="1200" cap="none" spc="0" normalizeH="0" baseline="-2500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64" name="文字方塊 12">
            <a:extLst>
              <a:ext uri="{FF2B5EF4-FFF2-40B4-BE49-F238E27FC236}">
                <a16:creationId xmlns:a16="http://schemas.microsoft.com/office/drawing/2014/main" id="{E48F59AC-5D56-4ED8-A7D7-3F9D72679887}"/>
              </a:ext>
            </a:extLst>
          </p:cNvPr>
          <p:cNvSpPr txBox="1">
            <a:spLocks noChangeArrowheads="1"/>
          </p:cNvSpPr>
          <p:nvPr/>
        </p:nvSpPr>
        <p:spPr bwMode="auto">
          <a:xfrm>
            <a:off x="1315634" y="3096017"/>
            <a:ext cx="82823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COM</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65" name="文字方塊 21">
            <a:extLst>
              <a:ext uri="{FF2B5EF4-FFF2-40B4-BE49-F238E27FC236}">
                <a16:creationId xmlns:a16="http://schemas.microsoft.com/office/drawing/2014/main" id="{E0AF9FF9-BB80-4844-89EC-3324CCFAEDCF}"/>
              </a:ext>
            </a:extLst>
          </p:cNvPr>
          <p:cNvSpPr txBox="1">
            <a:spLocks noChangeArrowheads="1"/>
          </p:cNvSpPr>
          <p:nvPr/>
        </p:nvSpPr>
        <p:spPr bwMode="auto">
          <a:xfrm>
            <a:off x="1059800" y="4070693"/>
            <a:ext cx="14175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接地端</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負端</a:t>
            </a:r>
          </a:p>
        </p:txBody>
      </p:sp>
      <p:cxnSp>
        <p:nvCxnSpPr>
          <p:cNvPr id="66" name="直線單箭頭接點 26">
            <a:extLst>
              <a:ext uri="{FF2B5EF4-FFF2-40B4-BE49-F238E27FC236}">
                <a16:creationId xmlns:a16="http://schemas.microsoft.com/office/drawing/2014/main" id="{0E6ADF38-B957-4805-A69A-84366903830D}"/>
              </a:ext>
            </a:extLst>
          </p:cNvPr>
          <p:cNvCxnSpPr>
            <a:cxnSpLocks noChangeShapeType="1"/>
          </p:cNvCxnSpPr>
          <p:nvPr/>
        </p:nvCxnSpPr>
        <p:spPr bwMode="auto">
          <a:xfrm>
            <a:off x="1755451" y="3707938"/>
            <a:ext cx="0" cy="328043"/>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67" name="橢圓 6">
            <a:extLst>
              <a:ext uri="{FF2B5EF4-FFF2-40B4-BE49-F238E27FC236}">
                <a16:creationId xmlns:a16="http://schemas.microsoft.com/office/drawing/2014/main" id="{5CE2BF6B-2A85-4DB3-A458-64EC9670A3B2}"/>
              </a:ext>
            </a:extLst>
          </p:cNvPr>
          <p:cNvSpPr>
            <a:spLocks noChangeArrowheads="1"/>
          </p:cNvSpPr>
          <p:nvPr/>
        </p:nvSpPr>
        <p:spPr bwMode="auto">
          <a:xfrm>
            <a:off x="871934" y="3424617"/>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8" name="橢圓 6">
            <a:extLst>
              <a:ext uri="{FF2B5EF4-FFF2-40B4-BE49-F238E27FC236}">
                <a16:creationId xmlns:a16="http://schemas.microsoft.com/office/drawing/2014/main" id="{0893357A-C349-4DF2-83DB-624BAEC27571}"/>
              </a:ext>
            </a:extLst>
          </p:cNvPr>
          <p:cNvSpPr>
            <a:spLocks noChangeArrowheads="1"/>
          </p:cNvSpPr>
          <p:nvPr/>
        </p:nvSpPr>
        <p:spPr bwMode="auto">
          <a:xfrm>
            <a:off x="1634585" y="3424617"/>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9" name="橢圓 6">
            <a:extLst>
              <a:ext uri="{FF2B5EF4-FFF2-40B4-BE49-F238E27FC236}">
                <a16:creationId xmlns:a16="http://schemas.microsoft.com/office/drawing/2014/main" id="{3BE1D556-530F-4434-8134-37E38DA31053}"/>
              </a:ext>
            </a:extLst>
          </p:cNvPr>
          <p:cNvSpPr>
            <a:spLocks noChangeArrowheads="1"/>
          </p:cNvSpPr>
          <p:nvPr/>
        </p:nvSpPr>
        <p:spPr bwMode="auto">
          <a:xfrm>
            <a:off x="2389044" y="3135191"/>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0" name="橢圓 6">
            <a:extLst>
              <a:ext uri="{FF2B5EF4-FFF2-40B4-BE49-F238E27FC236}">
                <a16:creationId xmlns:a16="http://schemas.microsoft.com/office/drawing/2014/main" id="{672AD6FB-C06A-4F1E-ABED-138E9F154201}"/>
              </a:ext>
            </a:extLst>
          </p:cNvPr>
          <p:cNvSpPr>
            <a:spLocks noChangeArrowheads="1"/>
          </p:cNvSpPr>
          <p:nvPr/>
        </p:nvSpPr>
        <p:spPr bwMode="auto">
          <a:xfrm>
            <a:off x="2390341" y="3804987"/>
            <a:ext cx="275815" cy="232760"/>
          </a:xfrm>
          <a:prstGeom prst="ellipse">
            <a:avLst/>
          </a:prstGeom>
          <a:gradFill>
            <a:gsLst>
              <a:gs pos="0">
                <a:schemeClr val="tx2"/>
              </a:gs>
              <a:gs pos="100000">
                <a:schemeClr val="lt1">
                  <a:shade val="30000"/>
                  <a:satMod val="200000"/>
                </a:schemeClr>
              </a:gs>
            </a:gsLst>
          </a:gradFill>
          <a:ln>
            <a:headEnd/>
            <a:tailEnd/>
          </a:ln>
        </p:spPr>
        <p:style>
          <a:lnRef idx="3">
            <a:schemeClr val="lt1"/>
          </a:lnRef>
          <a:fillRef idx="1003">
            <a:schemeClr val="lt1"/>
          </a:fillRef>
          <a:effectRef idx="1">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1" name="文字方塊 14">
            <a:extLst>
              <a:ext uri="{FF2B5EF4-FFF2-40B4-BE49-F238E27FC236}">
                <a16:creationId xmlns:a16="http://schemas.microsoft.com/office/drawing/2014/main" id="{D42FA1B7-6638-4C9C-A5B1-519AC77F277C}"/>
              </a:ext>
            </a:extLst>
          </p:cNvPr>
          <p:cNvSpPr txBox="1">
            <a:spLocks noChangeArrowheads="1"/>
          </p:cNvSpPr>
          <p:nvPr/>
        </p:nvSpPr>
        <p:spPr bwMode="auto">
          <a:xfrm>
            <a:off x="2027555" y="3488100"/>
            <a:ext cx="8282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Ω</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mA</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sp>
        <p:nvSpPr>
          <p:cNvPr id="72" name="文字方塊 14">
            <a:extLst>
              <a:ext uri="{FF2B5EF4-FFF2-40B4-BE49-F238E27FC236}">
                <a16:creationId xmlns:a16="http://schemas.microsoft.com/office/drawing/2014/main" id="{40FA7BCD-FA32-4881-B4CD-FF4DE818582F}"/>
              </a:ext>
            </a:extLst>
          </p:cNvPr>
          <p:cNvSpPr txBox="1">
            <a:spLocks noChangeArrowheads="1"/>
          </p:cNvSpPr>
          <p:nvPr/>
        </p:nvSpPr>
        <p:spPr bwMode="auto">
          <a:xfrm>
            <a:off x="2529266" y="2947603"/>
            <a:ext cx="301083" cy="3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V</a:t>
            </a:r>
            <a:endPar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p:txBody>
      </p:sp>
      <p:grpSp>
        <p:nvGrpSpPr>
          <p:cNvPr id="88" name="群組 87">
            <a:extLst>
              <a:ext uri="{FF2B5EF4-FFF2-40B4-BE49-F238E27FC236}">
                <a16:creationId xmlns:a16="http://schemas.microsoft.com/office/drawing/2014/main" id="{868E1731-697B-4B61-8962-F928D8C622F2}"/>
              </a:ext>
            </a:extLst>
          </p:cNvPr>
          <p:cNvGrpSpPr/>
          <p:nvPr/>
        </p:nvGrpSpPr>
        <p:grpSpPr>
          <a:xfrm>
            <a:off x="1665488" y="3429000"/>
            <a:ext cx="2658503" cy="1168483"/>
            <a:chOff x="6609133" y="5594616"/>
            <a:chExt cx="2658503" cy="1168483"/>
          </a:xfrm>
        </p:grpSpPr>
        <p:sp>
          <p:nvSpPr>
            <p:cNvPr id="89" name="文字方塊 22">
              <a:extLst>
                <a:ext uri="{FF2B5EF4-FFF2-40B4-BE49-F238E27FC236}">
                  <a16:creationId xmlns:a16="http://schemas.microsoft.com/office/drawing/2014/main" id="{D2FBEFA8-6745-48B8-BF13-6C84EF157A21}"/>
                </a:ext>
              </a:extLst>
            </p:cNvPr>
            <p:cNvSpPr txBox="1">
              <a:spLocks noChangeArrowheads="1"/>
            </p:cNvSpPr>
            <p:nvPr/>
          </p:nvSpPr>
          <p:spPr bwMode="auto">
            <a:xfrm>
              <a:off x="8003770" y="6301434"/>
              <a:ext cx="1263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測電阻</a:t>
              </a:r>
            </a:p>
          </p:txBody>
        </p:sp>
        <p:cxnSp>
          <p:nvCxnSpPr>
            <p:cNvPr id="90" name="直線單箭頭接點 24">
              <a:extLst>
                <a:ext uri="{FF2B5EF4-FFF2-40B4-BE49-F238E27FC236}">
                  <a16:creationId xmlns:a16="http://schemas.microsoft.com/office/drawing/2014/main" id="{4B7FDD04-C95B-40C6-BCF5-6BF45C25788E}"/>
                </a:ext>
              </a:extLst>
            </p:cNvPr>
            <p:cNvCxnSpPr>
              <a:cxnSpLocks noChangeShapeType="1"/>
            </p:cNvCxnSpPr>
            <p:nvPr/>
          </p:nvCxnSpPr>
          <p:spPr bwMode="auto">
            <a:xfrm>
              <a:off x="7650437" y="6321506"/>
              <a:ext cx="353333" cy="135381"/>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91" name="橢圓 90">
              <a:extLst>
                <a:ext uri="{FF2B5EF4-FFF2-40B4-BE49-F238E27FC236}">
                  <a16:creationId xmlns:a16="http://schemas.microsoft.com/office/drawing/2014/main" id="{161E24FD-7FB5-427E-B273-A33A66D25035}"/>
                </a:ext>
              </a:extLst>
            </p:cNvPr>
            <p:cNvSpPr/>
            <p:nvPr/>
          </p:nvSpPr>
          <p:spPr>
            <a:xfrm>
              <a:off x="7362314" y="5990119"/>
              <a:ext cx="214535" cy="2160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p>
          </p:txBody>
        </p:sp>
        <p:sp>
          <p:nvSpPr>
            <p:cNvPr id="92" name="橢圓 91">
              <a:extLst>
                <a:ext uri="{FF2B5EF4-FFF2-40B4-BE49-F238E27FC236}">
                  <a16:creationId xmlns:a16="http://schemas.microsoft.com/office/drawing/2014/main" id="{52849AE6-42CE-4987-9A60-D44DFA1492E3}"/>
                </a:ext>
              </a:extLst>
            </p:cNvPr>
            <p:cNvSpPr/>
            <p:nvPr/>
          </p:nvSpPr>
          <p:spPr>
            <a:xfrm>
              <a:off x="6609133" y="5594616"/>
              <a:ext cx="214535" cy="216000"/>
            </a:xfrm>
            <a:prstGeom prst="ellipse">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26" name="群組 25">
            <a:extLst>
              <a:ext uri="{FF2B5EF4-FFF2-40B4-BE49-F238E27FC236}">
                <a16:creationId xmlns:a16="http://schemas.microsoft.com/office/drawing/2014/main" id="{F7E334B3-4A99-41C7-B0E2-604C630260C0}"/>
              </a:ext>
            </a:extLst>
          </p:cNvPr>
          <p:cNvGrpSpPr/>
          <p:nvPr/>
        </p:nvGrpSpPr>
        <p:grpSpPr>
          <a:xfrm>
            <a:off x="6927767" y="5919487"/>
            <a:ext cx="2216233" cy="686396"/>
            <a:chOff x="6956216" y="5519723"/>
            <a:chExt cx="2216233" cy="686396"/>
          </a:xfrm>
        </p:grpSpPr>
        <p:sp>
          <p:nvSpPr>
            <p:cNvPr id="27" name="文字方塊 22">
              <a:extLst>
                <a:ext uri="{FF2B5EF4-FFF2-40B4-BE49-F238E27FC236}">
                  <a16:creationId xmlns:a16="http://schemas.microsoft.com/office/drawing/2014/main" id="{B2334ECF-B696-47B8-8FD2-79C4EA299514}"/>
                </a:ext>
              </a:extLst>
            </p:cNvPr>
            <p:cNvSpPr txBox="1">
              <a:spLocks noChangeArrowheads="1"/>
            </p:cNvSpPr>
            <p:nvPr/>
          </p:nvSpPr>
          <p:spPr bwMode="auto">
            <a:xfrm>
              <a:off x="7908583" y="5519723"/>
              <a:ext cx="1263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測電阻</a:t>
              </a:r>
            </a:p>
          </p:txBody>
        </p:sp>
        <p:cxnSp>
          <p:nvCxnSpPr>
            <p:cNvPr id="28" name="直線單箭頭接點 24">
              <a:extLst>
                <a:ext uri="{FF2B5EF4-FFF2-40B4-BE49-F238E27FC236}">
                  <a16:creationId xmlns:a16="http://schemas.microsoft.com/office/drawing/2014/main" id="{DA829ADA-5C35-4C42-BD39-55411B204953}"/>
                </a:ext>
              </a:extLst>
            </p:cNvPr>
            <p:cNvCxnSpPr>
              <a:cxnSpLocks noChangeShapeType="1"/>
            </p:cNvCxnSpPr>
            <p:nvPr/>
          </p:nvCxnSpPr>
          <p:spPr bwMode="auto">
            <a:xfrm flipV="1">
              <a:off x="7776941" y="5650831"/>
              <a:ext cx="342917" cy="331387"/>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sp>
          <p:nvSpPr>
            <p:cNvPr id="29" name="橢圓 28">
              <a:extLst>
                <a:ext uri="{FF2B5EF4-FFF2-40B4-BE49-F238E27FC236}">
                  <a16:creationId xmlns:a16="http://schemas.microsoft.com/office/drawing/2014/main" id="{E98731AA-39E4-45D4-B82E-9129CA7BCF0D}"/>
                </a:ext>
              </a:extLst>
            </p:cNvPr>
            <p:cNvSpPr/>
            <p:nvPr/>
          </p:nvSpPr>
          <p:spPr>
            <a:xfrm>
              <a:off x="7362314" y="5990119"/>
              <a:ext cx="214535" cy="2160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p>
          </p:txBody>
        </p:sp>
        <p:sp>
          <p:nvSpPr>
            <p:cNvPr id="30" name="橢圓 29">
              <a:extLst>
                <a:ext uri="{FF2B5EF4-FFF2-40B4-BE49-F238E27FC236}">
                  <a16:creationId xmlns:a16="http://schemas.microsoft.com/office/drawing/2014/main" id="{C0132403-67A2-4835-987A-757432E76A63}"/>
                </a:ext>
              </a:extLst>
            </p:cNvPr>
            <p:cNvSpPr/>
            <p:nvPr/>
          </p:nvSpPr>
          <p:spPr>
            <a:xfrm>
              <a:off x="6956216" y="5774119"/>
              <a:ext cx="214535" cy="216000"/>
            </a:xfrm>
            <a:prstGeom prst="ellipse">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A3F96054-F749-41A6-BEAE-F0E44A8C400C}"/>
              </a:ext>
            </a:extLst>
          </p:cNvPr>
          <p:cNvSpPr>
            <a:spLocks noGrp="1"/>
          </p:cNvSpPr>
          <p:nvPr>
            <p:ph type="title"/>
          </p:nvPr>
        </p:nvSpPr>
        <p:spPr>
          <a:xfrm>
            <a:off x="2093411" y="57195"/>
            <a:ext cx="5048891" cy="807840"/>
          </a:xfrm>
        </p:spPr>
        <p:txBody>
          <a:bodyPr/>
          <a:lstStyle/>
          <a:p>
            <a:r>
              <a:rPr lang="zh-TW" altLang="zh-TW" sz="4000" b="1" kern="1200" spc="-38" baseline="0" dirty="0">
                <a:solidFill>
                  <a:srgbClr val="000000"/>
                </a:solidFill>
                <a:effectLst/>
                <a:latin typeface="微軟正黑體" panose="020B0604030504040204" pitchFamily="34" charset="-120"/>
                <a:ea typeface="微軟正黑體" panose="020B0604030504040204" pitchFamily="34" charset="-120"/>
                <a:cs typeface="+mj-cs"/>
              </a:rPr>
              <a:t>測量方式 </a:t>
            </a:r>
            <a:r>
              <a:rPr lang="en-US" altLang="zh-TW" dirty="0"/>
              <a:t>Resistance</a:t>
            </a:r>
            <a:endParaRPr lang="zh-TW" altLang="en-US" dirty="0"/>
          </a:p>
        </p:txBody>
      </p:sp>
      <p:pic>
        <p:nvPicPr>
          <p:cNvPr id="34" name="圖形 33" descr="首頁">
            <a:hlinkClick r:id="rId8" action="ppaction://hlinksldjump"/>
            <a:extLst>
              <a:ext uri="{FF2B5EF4-FFF2-40B4-BE49-F238E27FC236}">
                <a16:creationId xmlns:a16="http://schemas.microsoft.com/office/drawing/2014/main" id="{A694BE43-C86A-4ED3-BA77-75600D8F55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42436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80">
                                          <p:stCondLst>
                                            <p:cond delay="0"/>
                                          </p:stCondLst>
                                        </p:cTn>
                                        <p:tgtEl>
                                          <p:spTgt spid="88"/>
                                        </p:tgtEl>
                                      </p:cBhvr>
                                    </p:animEffect>
                                    <p:anim calcmode="lin" valueType="num">
                                      <p:cBhvr>
                                        <p:cTn id="8"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13" dur="26">
                                          <p:stCondLst>
                                            <p:cond delay="650"/>
                                          </p:stCondLst>
                                        </p:cTn>
                                        <p:tgtEl>
                                          <p:spTgt spid="88"/>
                                        </p:tgtEl>
                                      </p:cBhvr>
                                      <p:to x="100000" y="60000"/>
                                    </p:animScale>
                                    <p:animScale>
                                      <p:cBhvr>
                                        <p:cTn id="14" dur="166" decel="50000">
                                          <p:stCondLst>
                                            <p:cond delay="676"/>
                                          </p:stCondLst>
                                        </p:cTn>
                                        <p:tgtEl>
                                          <p:spTgt spid="88"/>
                                        </p:tgtEl>
                                      </p:cBhvr>
                                      <p:to x="100000" y="100000"/>
                                    </p:animScale>
                                    <p:animScale>
                                      <p:cBhvr>
                                        <p:cTn id="15" dur="26">
                                          <p:stCondLst>
                                            <p:cond delay="1312"/>
                                          </p:stCondLst>
                                        </p:cTn>
                                        <p:tgtEl>
                                          <p:spTgt spid="88"/>
                                        </p:tgtEl>
                                      </p:cBhvr>
                                      <p:to x="100000" y="80000"/>
                                    </p:animScale>
                                    <p:animScale>
                                      <p:cBhvr>
                                        <p:cTn id="16" dur="166" decel="50000">
                                          <p:stCondLst>
                                            <p:cond delay="1338"/>
                                          </p:stCondLst>
                                        </p:cTn>
                                        <p:tgtEl>
                                          <p:spTgt spid="88"/>
                                        </p:tgtEl>
                                      </p:cBhvr>
                                      <p:to x="100000" y="100000"/>
                                    </p:animScale>
                                    <p:animScale>
                                      <p:cBhvr>
                                        <p:cTn id="17" dur="26">
                                          <p:stCondLst>
                                            <p:cond delay="1642"/>
                                          </p:stCondLst>
                                        </p:cTn>
                                        <p:tgtEl>
                                          <p:spTgt spid="88"/>
                                        </p:tgtEl>
                                      </p:cBhvr>
                                      <p:to x="100000" y="90000"/>
                                    </p:animScale>
                                    <p:animScale>
                                      <p:cBhvr>
                                        <p:cTn id="18" dur="166" decel="50000">
                                          <p:stCondLst>
                                            <p:cond delay="1668"/>
                                          </p:stCondLst>
                                        </p:cTn>
                                        <p:tgtEl>
                                          <p:spTgt spid="88"/>
                                        </p:tgtEl>
                                      </p:cBhvr>
                                      <p:to x="100000" y="100000"/>
                                    </p:animScale>
                                    <p:animScale>
                                      <p:cBhvr>
                                        <p:cTn id="19" dur="26">
                                          <p:stCondLst>
                                            <p:cond delay="1808"/>
                                          </p:stCondLst>
                                        </p:cTn>
                                        <p:tgtEl>
                                          <p:spTgt spid="88"/>
                                        </p:tgtEl>
                                      </p:cBhvr>
                                      <p:to x="100000" y="95000"/>
                                    </p:animScale>
                                    <p:animScale>
                                      <p:cBhvr>
                                        <p:cTn id="20" dur="166" decel="50000">
                                          <p:stCondLst>
                                            <p:cond delay="1834"/>
                                          </p:stCondLst>
                                        </p:cTn>
                                        <p:tgtEl>
                                          <p:spTgt spid="8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80">
                                          <p:stCondLst>
                                            <p:cond delay="0"/>
                                          </p:stCondLst>
                                        </p:cTn>
                                        <p:tgtEl>
                                          <p:spTgt spid="26"/>
                                        </p:tgtEl>
                                      </p:cBhvr>
                                    </p:animEffect>
                                    <p:anim calcmode="lin" valueType="num">
                                      <p:cBhvr>
                                        <p:cTn id="2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
                                        </p:tgtEl>
                                      </p:cBhvr>
                                      <p:to x="100000" y="60000"/>
                                    </p:animScale>
                                    <p:animScale>
                                      <p:cBhvr>
                                        <p:cTn id="30" dur="166" decel="50000">
                                          <p:stCondLst>
                                            <p:cond delay="676"/>
                                          </p:stCondLst>
                                        </p:cTn>
                                        <p:tgtEl>
                                          <p:spTgt spid="26"/>
                                        </p:tgtEl>
                                      </p:cBhvr>
                                      <p:to x="100000" y="100000"/>
                                    </p:animScale>
                                    <p:animScale>
                                      <p:cBhvr>
                                        <p:cTn id="31" dur="26">
                                          <p:stCondLst>
                                            <p:cond delay="1312"/>
                                          </p:stCondLst>
                                        </p:cTn>
                                        <p:tgtEl>
                                          <p:spTgt spid="26"/>
                                        </p:tgtEl>
                                      </p:cBhvr>
                                      <p:to x="100000" y="80000"/>
                                    </p:animScale>
                                    <p:animScale>
                                      <p:cBhvr>
                                        <p:cTn id="32" dur="166" decel="50000">
                                          <p:stCondLst>
                                            <p:cond delay="1338"/>
                                          </p:stCondLst>
                                        </p:cTn>
                                        <p:tgtEl>
                                          <p:spTgt spid="26"/>
                                        </p:tgtEl>
                                      </p:cBhvr>
                                      <p:to x="100000" y="100000"/>
                                    </p:animScale>
                                    <p:animScale>
                                      <p:cBhvr>
                                        <p:cTn id="33" dur="26">
                                          <p:stCondLst>
                                            <p:cond delay="1642"/>
                                          </p:stCondLst>
                                        </p:cTn>
                                        <p:tgtEl>
                                          <p:spTgt spid="26"/>
                                        </p:tgtEl>
                                      </p:cBhvr>
                                      <p:to x="100000" y="90000"/>
                                    </p:animScale>
                                    <p:animScale>
                                      <p:cBhvr>
                                        <p:cTn id="34" dur="166" decel="50000">
                                          <p:stCondLst>
                                            <p:cond delay="1668"/>
                                          </p:stCondLst>
                                        </p:cTn>
                                        <p:tgtEl>
                                          <p:spTgt spid="26"/>
                                        </p:tgtEl>
                                      </p:cBhvr>
                                      <p:to x="100000" y="100000"/>
                                    </p:animScale>
                                    <p:animScale>
                                      <p:cBhvr>
                                        <p:cTn id="35" dur="26">
                                          <p:stCondLst>
                                            <p:cond delay="1808"/>
                                          </p:stCondLst>
                                        </p:cTn>
                                        <p:tgtEl>
                                          <p:spTgt spid="26"/>
                                        </p:tgtEl>
                                      </p:cBhvr>
                                      <p:to x="100000" y="95000"/>
                                    </p:animScale>
                                    <p:animScale>
                                      <p:cBhvr>
                                        <p:cTn id="36"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442D4B62-D0EB-4096-919D-F696A636233D}"/>
              </a:ext>
            </a:extLst>
          </p:cNvPr>
          <p:cNvPicPr>
            <a:picLocks noChangeAspect="1"/>
          </p:cNvPicPr>
          <p:nvPr/>
        </p:nvPicPr>
        <p:blipFill>
          <a:blip r:embed="rId2"/>
          <a:stretch>
            <a:fillRect/>
          </a:stretch>
        </p:blipFill>
        <p:spPr>
          <a:xfrm>
            <a:off x="327763" y="500391"/>
            <a:ext cx="2781636" cy="2531181"/>
          </a:xfrm>
          <a:prstGeom prst="rect">
            <a:avLst/>
          </a:prstGeom>
        </p:spPr>
      </p:pic>
      <p:sp>
        <p:nvSpPr>
          <p:cNvPr id="2" name="標題 1">
            <a:extLst>
              <a:ext uri="{FF2B5EF4-FFF2-40B4-BE49-F238E27FC236}">
                <a16:creationId xmlns:a16="http://schemas.microsoft.com/office/drawing/2014/main" id="{2266FD38-D242-4F63-A34E-9C3AD2522D16}"/>
              </a:ext>
            </a:extLst>
          </p:cNvPr>
          <p:cNvSpPr>
            <a:spLocks noGrp="1"/>
          </p:cNvSpPr>
          <p:nvPr>
            <p:ph type="title"/>
          </p:nvPr>
        </p:nvSpPr>
        <p:spPr>
          <a:xfrm>
            <a:off x="3109398" y="-7333"/>
            <a:ext cx="4586795" cy="1248460"/>
          </a:xfrm>
          <a:solidFill>
            <a:schemeClr val="bg1"/>
          </a:solidFill>
        </p:spPr>
        <p:txBody>
          <a:bodyPr/>
          <a:lstStyle/>
          <a:p>
            <a:pPr>
              <a:lnSpc>
                <a:spcPct val="110000"/>
              </a:lnSpc>
            </a:pPr>
            <a:r>
              <a:rPr lang="en-US" altLang="zh-TW" dirty="0"/>
              <a:t>DC or AC Voltage Measurement</a:t>
            </a:r>
            <a:endParaRPr lang="zh-TW" altLang="en-US" dirty="0"/>
          </a:p>
        </p:txBody>
      </p:sp>
      <p:sp>
        <p:nvSpPr>
          <p:cNvPr id="5" name="矩形 4">
            <a:extLst>
              <a:ext uri="{FF2B5EF4-FFF2-40B4-BE49-F238E27FC236}">
                <a16:creationId xmlns:a16="http://schemas.microsoft.com/office/drawing/2014/main" id="{21B4852D-4046-48EB-B994-D7277F5E1DF0}"/>
              </a:ext>
            </a:extLst>
          </p:cNvPr>
          <p:cNvSpPr/>
          <p:nvPr/>
        </p:nvSpPr>
        <p:spPr>
          <a:xfrm>
            <a:off x="3585681" y="1355265"/>
            <a:ext cx="5558319" cy="1067343"/>
          </a:xfrm>
          <a:prstGeom prst="rect">
            <a:avLst/>
          </a:prstGeom>
        </p:spPr>
        <p:txBody>
          <a:bodyPr wrap="square">
            <a:spAutoFit/>
          </a:bodyPr>
          <a:lstStyle/>
          <a:p>
            <a:pPr>
              <a:lnSpc>
                <a:spcPct val="120000"/>
              </a:lnSpc>
            </a:pPr>
            <a:r>
              <a:rPr lang="en-US" altLang="zh-TW" dirty="0"/>
              <a:t>Accuracy: ±(a% reading + b digits), guaranteed for 1 year </a:t>
            </a:r>
          </a:p>
          <a:p>
            <a:pPr>
              <a:lnSpc>
                <a:spcPct val="120000"/>
              </a:lnSpc>
            </a:pPr>
            <a:r>
              <a:rPr lang="en-US" altLang="zh-TW" dirty="0"/>
              <a:t>Operating temperature: 23˚C ± 5˚C </a:t>
            </a:r>
          </a:p>
          <a:p>
            <a:pPr>
              <a:lnSpc>
                <a:spcPct val="120000"/>
              </a:lnSpc>
            </a:pPr>
            <a:r>
              <a:rPr lang="en-US" altLang="zh-TW" dirty="0"/>
              <a:t>Relative Humidity: &lt;75 %</a:t>
            </a:r>
            <a:endParaRPr lang="zh-TW" altLang="en-US" dirty="0"/>
          </a:p>
        </p:txBody>
      </p:sp>
      <p:graphicFrame>
        <p:nvGraphicFramePr>
          <p:cNvPr id="6" name="表格 5">
            <a:extLst>
              <a:ext uri="{FF2B5EF4-FFF2-40B4-BE49-F238E27FC236}">
                <a16:creationId xmlns:a16="http://schemas.microsoft.com/office/drawing/2014/main" id="{61706F25-4EB5-418B-859B-20BA6DB3C926}"/>
              </a:ext>
            </a:extLst>
          </p:cNvPr>
          <p:cNvGraphicFramePr>
            <a:graphicFrameLocks noGrp="1"/>
          </p:cNvGraphicFramePr>
          <p:nvPr>
            <p:extLst>
              <p:ext uri="{D42A27DB-BD31-4B8C-83A1-F6EECF244321}">
                <p14:modId xmlns:p14="http://schemas.microsoft.com/office/powerpoint/2010/main" val="267321533"/>
              </p:ext>
            </p:extLst>
          </p:nvPr>
        </p:nvGraphicFramePr>
        <p:xfrm>
          <a:off x="0" y="3322185"/>
          <a:ext cx="4502439" cy="2684213"/>
        </p:xfrm>
        <a:graphic>
          <a:graphicData uri="http://schemas.openxmlformats.org/drawingml/2006/table">
            <a:tbl>
              <a:tblPr firstRow="1" bandRow="1">
                <a:tableStyleId>{5C22544A-7EE6-4342-B048-85BDC9FD1C3A}</a:tableStyleId>
              </a:tblPr>
              <a:tblGrid>
                <a:gridCol w="1216022">
                  <a:extLst>
                    <a:ext uri="{9D8B030D-6E8A-4147-A177-3AD203B41FA5}">
                      <a16:colId xmlns:a16="http://schemas.microsoft.com/office/drawing/2014/main" val="2941251707"/>
                    </a:ext>
                  </a:extLst>
                </a:gridCol>
                <a:gridCol w="1446271">
                  <a:extLst>
                    <a:ext uri="{9D8B030D-6E8A-4147-A177-3AD203B41FA5}">
                      <a16:colId xmlns:a16="http://schemas.microsoft.com/office/drawing/2014/main" val="3458536575"/>
                    </a:ext>
                  </a:extLst>
                </a:gridCol>
                <a:gridCol w="1840146">
                  <a:extLst>
                    <a:ext uri="{9D8B030D-6E8A-4147-A177-3AD203B41FA5}">
                      <a16:colId xmlns:a16="http://schemas.microsoft.com/office/drawing/2014/main" val="1012131441"/>
                    </a:ext>
                  </a:extLst>
                </a:gridCol>
              </a:tblGrid>
              <a:tr h="369715">
                <a:tc>
                  <a:txBody>
                    <a:bodyPr/>
                    <a:lstStyle/>
                    <a:p>
                      <a:r>
                        <a:rPr lang="en-US" altLang="zh-TW" sz="2000" dirty="0"/>
                        <a:t>Range</a:t>
                      </a:r>
                      <a:endParaRPr lang="zh-TW" altLang="en-US" sz="2000" dirty="0"/>
                    </a:p>
                  </a:txBody>
                  <a:tcPr anchor="ctr"/>
                </a:tc>
                <a:tc>
                  <a:txBody>
                    <a:bodyPr/>
                    <a:lstStyle/>
                    <a:p>
                      <a:r>
                        <a:rPr lang="en-US" altLang="zh-TW" sz="2000" dirty="0"/>
                        <a:t>Resolution</a:t>
                      </a:r>
                      <a:endParaRPr lang="zh-TW" altLang="en-US" sz="2000" dirty="0"/>
                    </a:p>
                  </a:txBody>
                  <a:tcPr anchor="ctr"/>
                </a:tc>
                <a:tc>
                  <a:txBody>
                    <a:bodyPr/>
                    <a:lstStyle/>
                    <a:p>
                      <a:r>
                        <a:rPr lang="en-US" altLang="zh-TW" sz="2000" dirty="0"/>
                        <a:t>Accuracy</a:t>
                      </a:r>
                      <a:endParaRPr lang="zh-TW" altLang="en-US" sz="2000" dirty="0"/>
                    </a:p>
                  </a:txBody>
                  <a:tcPr anchor="ctr"/>
                </a:tc>
                <a:extLst>
                  <a:ext uri="{0D108BD9-81ED-4DB2-BD59-A6C34878D82A}">
                    <a16:rowId xmlns:a16="http://schemas.microsoft.com/office/drawing/2014/main" val="1543599750"/>
                  </a:ext>
                </a:extLst>
              </a:tr>
              <a:tr h="369715">
                <a:tc>
                  <a:txBody>
                    <a:bodyPr/>
                    <a:lstStyle/>
                    <a:p>
                      <a:r>
                        <a:rPr lang="en-US" altLang="zh-TW" sz="2000" dirty="0"/>
                        <a:t>200mV</a:t>
                      </a:r>
                      <a:endParaRPr lang="zh-TW" altLang="en-US" sz="2000" dirty="0"/>
                    </a:p>
                  </a:txBody>
                  <a:tcPr anchor="ctr"/>
                </a:tc>
                <a:tc>
                  <a:txBody>
                    <a:bodyPr/>
                    <a:lstStyle/>
                    <a:p>
                      <a:r>
                        <a:rPr lang="en-US" altLang="zh-TW" sz="2000" dirty="0"/>
                        <a:t>0.1mV</a:t>
                      </a:r>
                      <a:endParaRPr lang="zh-TW" altLang="en-US" sz="2000" dirty="0"/>
                    </a:p>
                  </a:txBody>
                  <a:tcPr anchor="ctr"/>
                </a:tc>
                <a:tc rowSpan="4">
                  <a:txBody>
                    <a:bodyPr/>
                    <a:lstStyle/>
                    <a:p>
                      <a:r>
                        <a:rPr lang="en-US" altLang="zh-TW" sz="2000" dirty="0"/>
                        <a:t>±(0.5% Reading + 2 Digits) </a:t>
                      </a:r>
                      <a:endParaRPr lang="zh-TW" altLang="en-US" sz="2000" dirty="0"/>
                    </a:p>
                  </a:txBody>
                  <a:tcPr anchor="ctr"/>
                </a:tc>
                <a:extLst>
                  <a:ext uri="{0D108BD9-81ED-4DB2-BD59-A6C34878D82A}">
                    <a16:rowId xmlns:a16="http://schemas.microsoft.com/office/drawing/2014/main" val="3466709311"/>
                  </a:ext>
                </a:extLst>
              </a:tr>
              <a:tr h="398213">
                <a:tc>
                  <a:txBody>
                    <a:bodyPr/>
                    <a:lstStyle/>
                    <a:p>
                      <a:r>
                        <a:rPr lang="en-US" altLang="zh-TW" sz="2000" dirty="0"/>
                        <a:t>2000mV</a:t>
                      </a:r>
                      <a:endParaRPr lang="zh-TW" altLang="en-US" sz="2000" dirty="0"/>
                    </a:p>
                  </a:txBody>
                  <a:tcPr anchor="ctr"/>
                </a:tc>
                <a:tc>
                  <a:txBody>
                    <a:bodyPr/>
                    <a:lstStyle/>
                    <a:p>
                      <a:r>
                        <a:rPr lang="en-US" altLang="zh-TW" sz="2000" dirty="0"/>
                        <a:t>1mV</a:t>
                      </a:r>
                      <a:endParaRPr lang="zh-TW" altLang="en-US" sz="2000" dirty="0"/>
                    </a:p>
                  </a:txBody>
                  <a:tcPr anchor="ctr"/>
                </a:tc>
                <a:tc vMerge="1">
                  <a:txBody>
                    <a:bodyPr/>
                    <a:lstStyle/>
                    <a:p>
                      <a:endParaRPr lang="zh-TW" altLang="en-US" dirty="0"/>
                    </a:p>
                  </a:txBody>
                  <a:tcPr/>
                </a:tc>
                <a:extLst>
                  <a:ext uri="{0D108BD9-81ED-4DB2-BD59-A6C34878D82A}">
                    <a16:rowId xmlns:a16="http://schemas.microsoft.com/office/drawing/2014/main" val="2950376614"/>
                  </a:ext>
                </a:extLst>
              </a:tr>
              <a:tr h="369715">
                <a:tc>
                  <a:txBody>
                    <a:bodyPr/>
                    <a:lstStyle/>
                    <a:p>
                      <a:r>
                        <a:rPr lang="en-US" altLang="zh-TW" sz="2000" dirty="0"/>
                        <a:t>20V</a:t>
                      </a:r>
                      <a:endParaRPr lang="zh-TW" altLang="en-US" sz="2000" dirty="0"/>
                    </a:p>
                  </a:txBody>
                  <a:tcPr anchor="ctr"/>
                </a:tc>
                <a:tc>
                  <a:txBody>
                    <a:bodyPr/>
                    <a:lstStyle/>
                    <a:p>
                      <a:r>
                        <a:rPr lang="en-US" altLang="zh-TW" sz="2000" dirty="0"/>
                        <a:t>0.01V </a:t>
                      </a:r>
                      <a:endParaRPr lang="zh-TW" altLang="en-US" sz="2000" dirty="0"/>
                    </a:p>
                  </a:txBody>
                  <a:tcPr anchor="ctr"/>
                </a:tc>
                <a:tc vMerge="1">
                  <a:txBody>
                    <a:bodyPr/>
                    <a:lstStyle/>
                    <a:p>
                      <a:endParaRPr lang="zh-TW" altLang="en-US" dirty="0"/>
                    </a:p>
                  </a:txBody>
                  <a:tcPr/>
                </a:tc>
                <a:extLst>
                  <a:ext uri="{0D108BD9-81ED-4DB2-BD59-A6C34878D82A}">
                    <a16:rowId xmlns:a16="http://schemas.microsoft.com/office/drawing/2014/main" val="2006763144"/>
                  </a:ext>
                </a:extLst>
              </a:tr>
              <a:tr h="369715">
                <a:tc>
                  <a:txBody>
                    <a:bodyPr/>
                    <a:lstStyle/>
                    <a:p>
                      <a:r>
                        <a:rPr lang="en-US" altLang="zh-TW" sz="2000" dirty="0"/>
                        <a:t>200V</a:t>
                      </a:r>
                      <a:endParaRPr lang="zh-TW" altLang="en-US" sz="2000" dirty="0"/>
                    </a:p>
                  </a:txBody>
                  <a:tcPr anchor="ctr"/>
                </a:tc>
                <a:tc>
                  <a:txBody>
                    <a:bodyPr/>
                    <a:lstStyle/>
                    <a:p>
                      <a:r>
                        <a:rPr lang="en-US" altLang="zh-TW" sz="2000" dirty="0"/>
                        <a:t>0.1V </a:t>
                      </a:r>
                      <a:endParaRPr lang="zh-TW" altLang="en-US" sz="2000" dirty="0"/>
                    </a:p>
                  </a:txBody>
                  <a:tcPr anchor="ctr"/>
                </a:tc>
                <a:tc vMerge="1">
                  <a:txBody>
                    <a:bodyPr/>
                    <a:lstStyle/>
                    <a:p>
                      <a:endParaRPr lang="zh-TW" altLang="en-US" dirty="0"/>
                    </a:p>
                  </a:txBody>
                  <a:tcPr/>
                </a:tc>
                <a:extLst>
                  <a:ext uri="{0D108BD9-81ED-4DB2-BD59-A6C34878D82A}">
                    <a16:rowId xmlns:a16="http://schemas.microsoft.com/office/drawing/2014/main" val="2370451286"/>
                  </a:ext>
                </a:extLst>
              </a:tr>
              <a:tr h="654110">
                <a:tc>
                  <a:txBody>
                    <a:bodyPr/>
                    <a:lstStyle/>
                    <a:p>
                      <a:r>
                        <a:rPr lang="en-US" altLang="zh-TW" sz="2000" dirty="0"/>
                        <a:t>250V</a:t>
                      </a:r>
                      <a:endParaRPr lang="zh-TW" altLang="en-US" sz="2000" dirty="0"/>
                    </a:p>
                  </a:txBody>
                  <a:tcPr anchor="ctr"/>
                </a:tc>
                <a:tc>
                  <a:txBody>
                    <a:bodyPr/>
                    <a:lstStyle/>
                    <a:p>
                      <a:r>
                        <a:rPr lang="en-US" altLang="zh-TW" sz="2000" dirty="0"/>
                        <a:t>1V</a:t>
                      </a:r>
                      <a:endParaRPr lang="zh-TW" altLang="en-US" sz="2000" dirty="0"/>
                    </a:p>
                  </a:txBody>
                  <a:tcPr anchor="ctr"/>
                </a:tc>
                <a:tc>
                  <a:txBody>
                    <a:bodyPr/>
                    <a:lstStyle/>
                    <a:p>
                      <a:r>
                        <a:rPr lang="en-US" altLang="zh-TW" sz="2000" dirty="0"/>
                        <a:t>±(0.8% Reading + 2 Digits) </a:t>
                      </a:r>
                      <a:endParaRPr lang="zh-TW" altLang="en-US" sz="2000" dirty="0"/>
                    </a:p>
                  </a:txBody>
                  <a:tcPr anchor="ctr"/>
                </a:tc>
                <a:extLst>
                  <a:ext uri="{0D108BD9-81ED-4DB2-BD59-A6C34878D82A}">
                    <a16:rowId xmlns:a16="http://schemas.microsoft.com/office/drawing/2014/main" val="2067504070"/>
                  </a:ext>
                </a:extLst>
              </a:tr>
            </a:tbl>
          </a:graphicData>
        </a:graphic>
      </p:graphicFrame>
      <p:sp>
        <p:nvSpPr>
          <p:cNvPr id="7" name="矩形 6">
            <a:extLst>
              <a:ext uri="{FF2B5EF4-FFF2-40B4-BE49-F238E27FC236}">
                <a16:creationId xmlns:a16="http://schemas.microsoft.com/office/drawing/2014/main" id="{030BA5FC-1FAF-42EA-85E3-56478F77EA9C}"/>
              </a:ext>
            </a:extLst>
          </p:cNvPr>
          <p:cNvSpPr/>
          <p:nvPr/>
        </p:nvSpPr>
        <p:spPr>
          <a:xfrm>
            <a:off x="16180" y="2865346"/>
            <a:ext cx="1643591" cy="461665"/>
          </a:xfrm>
          <a:prstGeom prst="rect">
            <a:avLst/>
          </a:prstGeom>
        </p:spPr>
        <p:txBody>
          <a:bodyPr wrap="none">
            <a:spAutoFit/>
          </a:bodyPr>
          <a:lstStyle/>
          <a:p>
            <a:r>
              <a:rPr lang="en-US" altLang="zh-TW" sz="2400" b="1" dirty="0">
                <a:solidFill>
                  <a:prstClr val="black"/>
                </a:solidFill>
              </a:rPr>
              <a:t>DC Voltage </a:t>
            </a:r>
            <a:endParaRPr lang="zh-TW" altLang="en-US" sz="2400" b="1" dirty="0"/>
          </a:p>
        </p:txBody>
      </p:sp>
      <p:sp>
        <p:nvSpPr>
          <p:cNvPr id="8" name="矩形 7">
            <a:extLst>
              <a:ext uri="{FF2B5EF4-FFF2-40B4-BE49-F238E27FC236}">
                <a16:creationId xmlns:a16="http://schemas.microsoft.com/office/drawing/2014/main" id="{57EBB066-5948-482B-9A46-BA9AF9F08583}"/>
              </a:ext>
            </a:extLst>
          </p:cNvPr>
          <p:cNvSpPr/>
          <p:nvPr/>
        </p:nvSpPr>
        <p:spPr>
          <a:xfrm>
            <a:off x="4621266" y="2528560"/>
            <a:ext cx="1563057" cy="461665"/>
          </a:xfrm>
          <a:prstGeom prst="rect">
            <a:avLst/>
          </a:prstGeom>
        </p:spPr>
        <p:txBody>
          <a:bodyPr wrap="none">
            <a:spAutoFit/>
          </a:bodyPr>
          <a:lstStyle/>
          <a:p>
            <a:r>
              <a:rPr lang="en-US" altLang="zh-TW" sz="2400" b="1" dirty="0"/>
              <a:t>AC Voltage</a:t>
            </a:r>
            <a:endParaRPr lang="zh-TW" altLang="en-US" sz="2400" b="1" dirty="0"/>
          </a:p>
        </p:txBody>
      </p:sp>
      <p:sp>
        <p:nvSpPr>
          <p:cNvPr id="10" name="矩形 9">
            <a:extLst>
              <a:ext uri="{FF2B5EF4-FFF2-40B4-BE49-F238E27FC236}">
                <a16:creationId xmlns:a16="http://schemas.microsoft.com/office/drawing/2014/main" id="{C2C99B01-4DAE-4924-9CA9-225996630058}"/>
              </a:ext>
            </a:extLst>
          </p:cNvPr>
          <p:cNvSpPr/>
          <p:nvPr/>
        </p:nvSpPr>
        <p:spPr>
          <a:xfrm>
            <a:off x="4641563" y="4581653"/>
            <a:ext cx="4572000" cy="2246769"/>
          </a:xfrm>
          <a:prstGeom prst="rect">
            <a:avLst/>
          </a:prstGeom>
          <a:solidFill>
            <a:schemeClr val="bg1"/>
          </a:solidFill>
        </p:spPr>
        <p:txBody>
          <a:bodyPr>
            <a:spAutoFit/>
          </a:bodyPr>
          <a:lstStyle/>
          <a:p>
            <a:pPr marL="174625" indent="-168275">
              <a:buFont typeface="Arial" panose="020B0604020202020204" pitchFamily="34" charset="0"/>
              <a:buChar char="•"/>
            </a:pPr>
            <a:r>
              <a:rPr lang="en-US" altLang="zh-TW" sz="2000" dirty="0"/>
              <a:t>Input impedance: about 4.5MΩ; </a:t>
            </a:r>
          </a:p>
          <a:p>
            <a:pPr marL="174625" indent="-168275">
              <a:buFont typeface="Arial" panose="020B0604020202020204" pitchFamily="34" charset="0"/>
              <a:buChar char="•"/>
            </a:pPr>
            <a:r>
              <a:rPr lang="en-US" altLang="zh-TW" sz="2000" dirty="0"/>
              <a:t>Frequency: 45Hz~400Hz. </a:t>
            </a:r>
          </a:p>
          <a:p>
            <a:pPr marL="174625" indent="-168275">
              <a:buFont typeface="Arial" panose="020B0604020202020204" pitchFamily="34" charset="0"/>
              <a:buChar char="•"/>
            </a:pPr>
            <a:r>
              <a:rPr lang="en-US" altLang="zh-TW" sz="2000" dirty="0"/>
              <a:t>Display: effective value of a sine wave (average value) </a:t>
            </a:r>
          </a:p>
          <a:p>
            <a:pPr marL="174625" indent="-168275">
              <a:buFont typeface="Arial" panose="020B0604020202020204" pitchFamily="34" charset="0"/>
              <a:buChar char="•"/>
            </a:pPr>
            <a:r>
              <a:rPr lang="en-US" altLang="zh-TW" sz="2000" dirty="0"/>
              <a:t>each measurement is applicable from 5% of range as reference. </a:t>
            </a:r>
          </a:p>
          <a:p>
            <a:pPr marL="174625" indent="-168275">
              <a:buFont typeface="Arial" panose="020B0604020202020204" pitchFamily="34" charset="0"/>
              <a:buChar char="•"/>
            </a:pPr>
            <a:r>
              <a:rPr lang="en-US" altLang="zh-TW" sz="2000" dirty="0"/>
              <a:t>Maximum input voltage: 250V AC</a:t>
            </a:r>
            <a:endParaRPr lang="zh-TW" altLang="en-US" sz="2000" dirty="0"/>
          </a:p>
        </p:txBody>
      </p:sp>
      <p:graphicFrame>
        <p:nvGraphicFramePr>
          <p:cNvPr id="12" name="表格 11">
            <a:extLst>
              <a:ext uri="{FF2B5EF4-FFF2-40B4-BE49-F238E27FC236}">
                <a16:creationId xmlns:a16="http://schemas.microsoft.com/office/drawing/2014/main" id="{BBCC0EB8-D460-4F1A-942B-B2D7718F1A7B}"/>
              </a:ext>
            </a:extLst>
          </p:cNvPr>
          <p:cNvGraphicFramePr>
            <a:graphicFrameLocks noGrp="1"/>
          </p:cNvGraphicFramePr>
          <p:nvPr>
            <p:extLst>
              <p:ext uri="{D42A27DB-BD31-4B8C-83A1-F6EECF244321}">
                <p14:modId xmlns:p14="http://schemas.microsoft.com/office/powerpoint/2010/main" val="31496799"/>
              </p:ext>
            </p:extLst>
          </p:nvPr>
        </p:nvGraphicFramePr>
        <p:xfrm>
          <a:off x="4617019" y="3096177"/>
          <a:ext cx="4510801" cy="1485475"/>
        </p:xfrm>
        <a:graphic>
          <a:graphicData uri="http://schemas.openxmlformats.org/drawingml/2006/table">
            <a:tbl>
              <a:tblPr firstRow="1" bandRow="1">
                <a:tableStyleId>{5C22544A-7EE6-4342-B048-85BDC9FD1C3A}</a:tableStyleId>
              </a:tblPr>
              <a:tblGrid>
                <a:gridCol w="1503600">
                  <a:extLst>
                    <a:ext uri="{9D8B030D-6E8A-4147-A177-3AD203B41FA5}">
                      <a16:colId xmlns:a16="http://schemas.microsoft.com/office/drawing/2014/main" val="760990579"/>
                    </a:ext>
                  </a:extLst>
                </a:gridCol>
                <a:gridCol w="1631308">
                  <a:extLst>
                    <a:ext uri="{9D8B030D-6E8A-4147-A177-3AD203B41FA5}">
                      <a16:colId xmlns:a16="http://schemas.microsoft.com/office/drawing/2014/main" val="1852199661"/>
                    </a:ext>
                  </a:extLst>
                </a:gridCol>
                <a:gridCol w="1375893">
                  <a:extLst>
                    <a:ext uri="{9D8B030D-6E8A-4147-A177-3AD203B41FA5}">
                      <a16:colId xmlns:a16="http://schemas.microsoft.com/office/drawing/2014/main" val="209361656"/>
                    </a:ext>
                  </a:extLst>
                </a:gridCol>
              </a:tblGrid>
              <a:tr h="419808">
                <a:tc>
                  <a:txBody>
                    <a:bodyPr/>
                    <a:lstStyle/>
                    <a:p>
                      <a:r>
                        <a:rPr lang="en-US" altLang="zh-TW" sz="2000" dirty="0"/>
                        <a:t>Range</a:t>
                      </a:r>
                      <a:endParaRPr lang="zh-TW" altLang="en-US" sz="2000" dirty="0"/>
                    </a:p>
                  </a:txBody>
                  <a:tcPr anchor="ctr"/>
                </a:tc>
                <a:tc>
                  <a:txBody>
                    <a:bodyPr/>
                    <a:lstStyle/>
                    <a:p>
                      <a:r>
                        <a:rPr lang="en-US" altLang="zh-TW" sz="2000" dirty="0"/>
                        <a:t>Resolution</a:t>
                      </a:r>
                      <a:endParaRPr lang="zh-TW" altLang="en-US" sz="2000" dirty="0"/>
                    </a:p>
                  </a:txBody>
                  <a:tcPr anchor="ctr"/>
                </a:tc>
                <a:tc>
                  <a:txBody>
                    <a:bodyPr/>
                    <a:lstStyle/>
                    <a:p>
                      <a:r>
                        <a:rPr lang="en-US" altLang="zh-TW" sz="2000" dirty="0"/>
                        <a:t>Accuracy</a:t>
                      </a:r>
                      <a:endParaRPr lang="zh-TW" altLang="en-US" sz="2000" dirty="0"/>
                    </a:p>
                  </a:txBody>
                  <a:tcPr anchor="ctr"/>
                </a:tc>
                <a:extLst>
                  <a:ext uri="{0D108BD9-81ED-4DB2-BD59-A6C34878D82A}">
                    <a16:rowId xmlns:a16="http://schemas.microsoft.com/office/drawing/2014/main" val="1777326485"/>
                  </a:ext>
                </a:extLst>
              </a:tr>
              <a:tr h="419808">
                <a:tc>
                  <a:txBody>
                    <a:bodyPr/>
                    <a:lstStyle/>
                    <a:p>
                      <a:r>
                        <a:rPr lang="en-US" altLang="zh-TW" sz="2000" dirty="0"/>
                        <a:t>200V</a:t>
                      </a:r>
                      <a:endParaRPr lang="zh-TW" altLang="en-US" sz="2000" dirty="0"/>
                    </a:p>
                  </a:txBody>
                  <a:tcPr anchor="ctr"/>
                </a:tc>
                <a:tc>
                  <a:txBody>
                    <a:bodyPr/>
                    <a:lstStyle/>
                    <a:p>
                      <a:r>
                        <a:rPr lang="en-US" altLang="zh-TW" sz="2000" dirty="0"/>
                        <a:t>0.1 V</a:t>
                      </a:r>
                      <a:endParaRPr lang="zh-TW" altLang="en-US" sz="2000" dirty="0"/>
                    </a:p>
                  </a:txBody>
                  <a:tcPr anchor="ctr"/>
                </a:tc>
                <a:tc rowSpan="2">
                  <a:txBody>
                    <a:bodyPr/>
                    <a:lstStyle/>
                    <a:p>
                      <a:r>
                        <a:rPr lang="en-US" altLang="zh-TW" sz="2000" dirty="0"/>
                        <a:t>±(1.2 Reading% +3 Digits</a:t>
                      </a:r>
                      <a:endParaRPr lang="zh-TW" altLang="en-US" sz="2000" dirty="0"/>
                    </a:p>
                  </a:txBody>
                  <a:tcPr anchor="ctr"/>
                </a:tc>
                <a:extLst>
                  <a:ext uri="{0D108BD9-81ED-4DB2-BD59-A6C34878D82A}">
                    <a16:rowId xmlns:a16="http://schemas.microsoft.com/office/drawing/2014/main" val="2365034847"/>
                  </a:ext>
                </a:extLst>
              </a:tr>
              <a:tr h="645859">
                <a:tc>
                  <a:txBody>
                    <a:bodyPr/>
                    <a:lstStyle/>
                    <a:p>
                      <a:r>
                        <a:rPr lang="en-US" altLang="zh-TW" sz="2000" dirty="0"/>
                        <a:t>250V</a:t>
                      </a:r>
                      <a:endParaRPr lang="zh-TW" altLang="en-US" sz="2000" dirty="0"/>
                    </a:p>
                  </a:txBody>
                  <a:tcPr anchor="ctr"/>
                </a:tc>
                <a:tc>
                  <a:txBody>
                    <a:bodyPr/>
                    <a:lstStyle/>
                    <a:p>
                      <a:r>
                        <a:rPr lang="en-US" altLang="zh-TW" sz="2000" dirty="0"/>
                        <a:t>1V</a:t>
                      </a:r>
                      <a:endParaRPr lang="zh-TW" altLang="en-US" sz="2000" dirty="0"/>
                    </a:p>
                  </a:txBody>
                  <a:tcPr anchor="ctr"/>
                </a:tc>
                <a:tc vMerge="1">
                  <a:txBody>
                    <a:bodyPr/>
                    <a:lstStyle/>
                    <a:p>
                      <a:endParaRPr lang="zh-TW" altLang="en-US" dirty="0"/>
                    </a:p>
                  </a:txBody>
                  <a:tcPr/>
                </a:tc>
                <a:extLst>
                  <a:ext uri="{0D108BD9-81ED-4DB2-BD59-A6C34878D82A}">
                    <a16:rowId xmlns:a16="http://schemas.microsoft.com/office/drawing/2014/main" val="933767643"/>
                  </a:ext>
                </a:extLst>
              </a:tr>
            </a:tbl>
          </a:graphicData>
        </a:graphic>
      </p:graphicFrame>
      <p:sp>
        <p:nvSpPr>
          <p:cNvPr id="3" name="矩形 2">
            <a:extLst>
              <a:ext uri="{FF2B5EF4-FFF2-40B4-BE49-F238E27FC236}">
                <a16:creationId xmlns:a16="http://schemas.microsoft.com/office/drawing/2014/main" id="{FA92C1E7-01A6-4A3C-B437-A102B5881B5D}"/>
              </a:ext>
            </a:extLst>
          </p:cNvPr>
          <p:cNvSpPr/>
          <p:nvPr/>
        </p:nvSpPr>
        <p:spPr>
          <a:xfrm>
            <a:off x="-50959" y="6120536"/>
            <a:ext cx="4572000" cy="707886"/>
          </a:xfrm>
          <a:prstGeom prst="rect">
            <a:avLst/>
          </a:prstGeom>
          <a:solidFill>
            <a:schemeClr val="bg1"/>
          </a:solidFill>
        </p:spPr>
        <p:txBody>
          <a:bodyPr>
            <a:spAutoFit/>
          </a:bodyPr>
          <a:lstStyle/>
          <a:p>
            <a:r>
              <a:rPr lang="en-US" altLang="zh-TW" sz="2000" dirty="0"/>
              <a:t>Input impedance: all range 10MΩ. </a:t>
            </a:r>
          </a:p>
          <a:p>
            <a:r>
              <a:rPr lang="en-US" altLang="zh-TW" sz="2000" dirty="0"/>
              <a:t>Maximum input voltage: 250V DC</a:t>
            </a:r>
            <a:endParaRPr lang="zh-TW" altLang="en-US" sz="2000" dirty="0"/>
          </a:p>
        </p:txBody>
      </p:sp>
      <p:pic>
        <p:nvPicPr>
          <p:cNvPr id="11" name="圖形 10" descr="首頁">
            <a:hlinkClick r:id="rId3" action="ppaction://hlinksldjump"/>
            <a:extLst>
              <a:ext uri="{FF2B5EF4-FFF2-40B4-BE49-F238E27FC236}">
                <a16:creationId xmlns:a16="http://schemas.microsoft.com/office/drawing/2014/main" id="{83986600-40CE-48C2-AD98-1ABC657DD8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31714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AA3EB8-97BE-4302-96B9-8305287607EB}"/>
              </a:ext>
            </a:extLst>
          </p:cNvPr>
          <p:cNvSpPr>
            <a:spLocks noGrp="1"/>
          </p:cNvSpPr>
          <p:nvPr>
            <p:ph type="title"/>
          </p:nvPr>
        </p:nvSpPr>
        <p:spPr>
          <a:xfrm>
            <a:off x="2216041" y="53300"/>
            <a:ext cx="4711917" cy="1218620"/>
          </a:xfrm>
        </p:spPr>
        <p:txBody>
          <a:bodyPr/>
          <a:lstStyle/>
          <a:p>
            <a:r>
              <a:rPr lang="en-US" altLang="zh-TW" dirty="0"/>
              <a:t>DC Current Measurement</a:t>
            </a:r>
            <a:endParaRPr lang="zh-TW" altLang="en-US" dirty="0"/>
          </a:p>
        </p:txBody>
      </p:sp>
      <p:graphicFrame>
        <p:nvGraphicFramePr>
          <p:cNvPr id="5" name="表格 4">
            <a:extLst>
              <a:ext uri="{FF2B5EF4-FFF2-40B4-BE49-F238E27FC236}">
                <a16:creationId xmlns:a16="http://schemas.microsoft.com/office/drawing/2014/main" id="{AB89999C-5B36-44BB-9BF8-B0076EB12C58}"/>
              </a:ext>
            </a:extLst>
          </p:cNvPr>
          <p:cNvGraphicFramePr>
            <a:graphicFrameLocks noGrp="1"/>
          </p:cNvGraphicFramePr>
          <p:nvPr>
            <p:extLst>
              <p:ext uri="{D42A27DB-BD31-4B8C-83A1-F6EECF244321}">
                <p14:modId xmlns:p14="http://schemas.microsoft.com/office/powerpoint/2010/main" val="3120691775"/>
              </p:ext>
            </p:extLst>
          </p:nvPr>
        </p:nvGraphicFramePr>
        <p:xfrm>
          <a:off x="3747956" y="1583822"/>
          <a:ext cx="5363384" cy="2524983"/>
        </p:xfrm>
        <a:graphic>
          <a:graphicData uri="http://schemas.openxmlformats.org/drawingml/2006/table">
            <a:tbl>
              <a:tblPr firstRow="1" bandRow="1">
                <a:tableStyleId>{5C22544A-7EE6-4342-B048-85BDC9FD1C3A}</a:tableStyleId>
              </a:tblPr>
              <a:tblGrid>
                <a:gridCol w="1109208">
                  <a:extLst>
                    <a:ext uri="{9D8B030D-6E8A-4147-A177-3AD203B41FA5}">
                      <a16:colId xmlns:a16="http://schemas.microsoft.com/office/drawing/2014/main" val="2588785766"/>
                    </a:ext>
                  </a:extLst>
                </a:gridCol>
                <a:gridCol w="1412895">
                  <a:extLst>
                    <a:ext uri="{9D8B030D-6E8A-4147-A177-3AD203B41FA5}">
                      <a16:colId xmlns:a16="http://schemas.microsoft.com/office/drawing/2014/main" val="3634715071"/>
                    </a:ext>
                  </a:extLst>
                </a:gridCol>
                <a:gridCol w="2841281">
                  <a:extLst>
                    <a:ext uri="{9D8B030D-6E8A-4147-A177-3AD203B41FA5}">
                      <a16:colId xmlns:a16="http://schemas.microsoft.com/office/drawing/2014/main" val="2397852388"/>
                    </a:ext>
                  </a:extLst>
                </a:gridCol>
              </a:tblGrid>
              <a:tr h="472795">
                <a:tc>
                  <a:txBody>
                    <a:bodyPr/>
                    <a:lstStyle/>
                    <a:p>
                      <a:r>
                        <a:rPr lang="en-US" altLang="zh-TW" sz="2000" dirty="0"/>
                        <a:t>Range</a:t>
                      </a:r>
                      <a:endParaRPr lang="zh-TW" altLang="en-US" sz="2000" dirty="0"/>
                    </a:p>
                  </a:txBody>
                  <a:tcPr anchor="ctr"/>
                </a:tc>
                <a:tc>
                  <a:txBody>
                    <a:bodyPr/>
                    <a:lstStyle/>
                    <a:p>
                      <a:r>
                        <a:rPr lang="en-US" altLang="zh-TW" sz="2000" dirty="0"/>
                        <a:t>Resolution</a:t>
                      </a:r>
                      <a:endParaRPr lang="zh-TW" altLang="en-US" sz="2000" dirty="0"/>
                    </a:p>
                  </a:txBody>
                  <a:tcPr anchor="ctr"/>
                </a:tc>
                <a:tc>
                  <a:txBody>
                    <a:bodyPr/>
                    <a:lstStyle/>
                    <a:p>
                      <a:r>
                        <a:rPr lang="en-US" altLang="zh-TW" sz="2000" dirty="0"/>
                        <a:t>Accuracy</a:t>
                      </a:r>
                      <a:endParaRPr lang="zh-TW" altLang="en-US" sz="2000" dirty="0"/>
                    </a:p>
                  </a:txBody>
                  <a:tcPr anchor="ctr"/>
                </a:tc>
                <a:extLst>
                  <a:ext uri="{0D108BD9-81ED-4DB2-BD59-A6C34878D82A}">
                    <a16:rowId xmlns:a16="http://schemas.microsoft.com/office/drawing/2014/main" val="803745440"/>
                  </a:ext>
                </a:extLst>
              </a:tr>
              <a:tr h="513047">
                <a:tc>
                  <a:txBody>
                    <a:bodyPr/>
                    <a:lstStyle/>
                    <a:p>
                      <a:r>
                        <a:rPr lang="en-US" altLang="zh-TW" sz="2000" dirty="0"/>
                        <a:t>2000µA</a:t>
                      </a:r>
                      <a:endParaRPr lang="zh-TW" altLang="en-US" sz="2000" dirty="0"/>
                    </a:p>
                  </a:txBody>
                  <a:tcPr anchor="ctr"/>
                </a:tc>
                <a:tc>
                  <a:txBody>
                    <a:bodyPr/>
                    <a:lstStyle/>
                    <a:p>
                      <a:r>
                        <a:rPr lang="en-US" altLang="zh-TW" sz="2000" dirty="0"/>
                        <a:t>1µA</a:t>
                      </a:r>
                      <a:endParaRPr lang="zh-TW" altLang="en-US" sz="2000" dirty="0"/>
                    </a:p>
                  </a:txBody>
                  <a:tcPr anchor="ctr"/>
                </a:tc>
                <a:tc>
                  <a:txBody>
                    <a:bodyPr/>
                    <a:lstStyle/>
                    <a:p>
                      <a:r>
                        <a:rPr lang="en-US" altLang="zh-TW" sz="2000" dirty="0"/>
                        <a:t>±(1% Reading +2 Digits) </a:t>
                      </a:r>
                      <a:endParaRPr lang="zh-TW" altLang="en-US" sz="2000" dirty="0"/>
                    </a:p>
                  </a:txBody>
                  <a:tcPr anchor="ctr"/>
                </a:tc>
                <a:extLst>
                  <a:ext uri="{0D108BD9-81ED-4DB2-BD59-A6C34878D82A}">
                    <a16:rowId xmlns:a16="http://schemas.microsoft.com/office/drawing/2014/main" val="3979673329"/>
                  </a:ext>
                </a:extLst>
              </a:tr>
              <a:tr h="513047">
                <a:tc>
                  <a:txBody>
                    <a:bodyPr/>
                    <a:lstStyle/>
                    <a:p>
                      <a:r>
                        <a:rPr lang="en-US" altLang="zh-TW" sz="2000" dirty="0"/>
                        <a:t>20mA</a:t>
                      </a:r>
                      <a:endParaRPr lang="zh-TW" altLang="en-US" sz="2000" dirty="0"/>
                    </a:p>
                  </a:txBody>
                  <a:tcPr anchor="ctr"/>
                </a:tc>
                <a:tc>
                  <a:txBody>
                    <a:bodyPr/>
                    <a:lstStyle/>
                    <a:p>
                      <a:r>
                        <a:rPr lang="en-US" altLang="zh-TW" sz="2000" dirty="0"/>
                        <a:t>0.01mA</a:t>
                      </a:r>
                      <a:endParaRPr lang="zh-TW" altLang="en-US" sz="2000" dirty="0"/>
                    </a:p>
                  </a:txBody>
                  <a:tcPr anchor="ctr"/>
                </a:tc>
                <a:tc>
                  <a:txBody>
                    <a:bodyPr/>
                    <a:lstStyle/>
                    <a:p>
                      <a:r>
                        <a:rPr lang="en-US" altLang="zh-TW" sz="2000" dirty="0"/>
                        <a:t>±(1% Reading + 2 Digits)</a:t>
                      </a:r>
                      <a:endParaRPr lang="zh-TW" altLang="en-US" sz="2000" dirty="0"/>
                    </a:p>
                  </a:txBody>
                  <a:tcPr anchor="ctr"/>
                </a:tc>
                <a:extLst>
                  <a:ext uri="{0D108BD9-81ED-4DB2-BD59-A6C34878D82A}">
                    <a16:rowId xmlns:a16="http://schemas.microsoft.com/office/drawing/2014/main" val="1165645343"/>
                  </a:ext>
                </a:extLst>
              </a:tr>
              <a:tr h="513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2000" dirty="0"/>
                        <a:t>200mA</a:t>
                      </a:r>
                      <a:endParaRPr lang="zh-TW" altLang="en-US" sz="2000" dirty="0"/>
                    </a:p>
                  </a:txBody>
                  <a:tcPr anchor="ctr"/>
                </a:tc>
                <a:tc>
                  <a:txBody>
                    <a:bodyPr/>
                    <a:lstStyle/>
                    <a:p>
                      <a:r>
                        <a:rPr lang="en-US" altLang="zh-TW" sz="2000" dirty="0"/>
                        <a:t>0.1mA</a:t>
                      </a:r>
                      <a:endParaRPr lang="zh-TW" altLang="en-US" sz="2000" dirty="0"/>
                    </a:p>
                  </a:txBody>
                  <a:tcPr anchor="ctr"/>
                </a:tc>
                <a:tc>
                  <a:txBody>
                    <a:bodyPr/>
                    <a:lstStyle/>
                    <a:p>
                      <a:r>
                        <a:rPr lang="en-US" altLang="zh-TW" sz="2000" dirty="0"/>
                        <a:t>±(1.2% Reading +2 Digits)</a:t>
                      </a:r>
                      <a:endParaRPr lang="zh-TW" altLang="en-US" sz="2000" dirty="0"/>
                    </a:p>
                  </a:txBody>
                  <a:tcPr anchor="ctr"/>
                </a:tc>
                <a:extLst>
                  <a:ext uri="{0D108BD9-81ED-4DB2-BD59-A6C34878D82A}">
                    <a16:rowId xmlns:a16="http://schemas.microsoft.com/office/drawing/2014/main" val="915004273"/>
                  </a:ext>
                </a:extLst>
              </a:tr>
              <a:tr h="513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2000" dirty="0"/>
                        <a:t>10A</a:t>
                      </a:r>
                      <a:endParaRPr lang="zh-TW" altLang="en-US" sz="2000" dirty="0"/>
                    </a:p>
                  </a:txBody>
                  <a:tcPr anchor="ctr"/>
                </a:tc>
                <a:tc>
                  <a:txBody>
                    <a:bodyPr/>
                    <a:lstStyle/>
                    <a:p>
                      <a:r>
                        <a:rPr lang="en-US" altLang="zh-TW" sz="2000" dirty="0"/>
                        <a:t>0.01A</a:t>
                      </a:r>
                      <a:endParaRPr lang="zh-TW" altLang="en-US" sz="2000" dirty="0"/>
                    </a:p>
                  </a:txBody>
                  <a:tcPr anchor="ctr"/>
                </a:tc>
                <a:tc>
                  <a:txBody>
                    <a:bodyPr/>
                    <a:lstStyle/>
                    <a:p>
                      <a:r>
                        <a:rPr lang="en-US" altLang="zh-TW" sz="2000" dirty="0"/>
                        <a:t>±(2% Reading +5 Digits)</a:t>
                      </a:r>
                      <a:endParaRPr lang="zh-TW" altLang="en-US" sz="2000" dirty="0"/>
                    </a:p>
                  </a:txBody>
                  <a:tcPr anchor="ctr"/>
                </a:tc>
                <a:extLst>
                  <a:ext uri="{0D108BD9-81ED-4DB2-BD59-A6C34878D82A}">
                    <a16:rowId xmlns:a16="http://schemas.microsoft.com/office/drawing/2014/main" val="223002462"/>
                  </a:ext>
                </a:extLst>
              </a:tr>
            </a:tbl>
          </a:graphicData>
        </a:graphic>
      </p:graphicFrame>
      <p:sp>
        <p:nvSpPr>
          <p:cNvPr id="6" name="矩形 5">
            <a:extLst>
              <a:ext uri="{FF2B5EF4-FFF2-40B4-BE49-F238E27FC236}">
                <a16:creationId xmlns:a16="http://schemas.microsoft.com/office/drawing/2014/main" id="{092476FB-97A8-4B5A-AFB4-973D2D6DE73A}"/>
              </a:ext>
            </a:extLst>
          </p:cNvPr>
          <p:cNvSpPr/>
          <p:nvPr/>
        </p:nvSpPr>
        <p:spPr>
          <a:xfrm>
            <a:off x="3689447" y="4108805"/>
            <a:ext cx="5381536" cy="1015663"/>
          </a:xfrm>
          <a:prstGeom prst="rect">
            <a:avLst/>
          </a:prstGeom>
        </p:spPr>
        <p:txBody>
          <a:bodyPr wrap="square">
            <a:spAutoFit/>
          </a:bodyPr>
          <a:lstStyle/>
          <a:p>
            <a:r>
              <a:rPr lang="en-US" altLang="zh-TW" sz="2000" b="1" dirty="0">
                <a:latin typeface="+mn-ea"/>
              </a:rPr>
              <a:t>Overload Protection: </a:t>
            </a:r>
          </a:p>
          <a:p>
            <a:pPr marL="179388" indent="-163513">
              <a:buFont typeface="Arial" panose="020B0604020202020204" pitchFamily="34" charset="0"/>
              <a:buChar char="•"/>
            </a:pPr>
            <a:r>
              <a:rPr lang="en-US" altLang="zh-TW" sz="2000" dirty="0">
                <a:latin typeface="+mn-ea"/>
              </a:rPr>
              <a:t>mA range: </a:t>
            </a:r>
            <a:r>
              <a:rPr lang="en-US" altLang="zh-TW" sz="1600" dirty="0">
                <a:latin typeface="+mn-ea"/>
              </a:rPr>
              <a:t>F2 fuse</a:t>
            </a:r>
            <a:r>
              <a:rPr lang="el-GR" altLang="zh-TW" sz="1600" dirty="0">
                <a:latin typeface="+mn-ea"/>
              </a:rPr>
              <a:t>φ6×25</a:t>
            </a:r>
            <a:r>
              <a:rPr lang="en-US" altLang="zh-TW" sz="1600" dirty="0">
                <a:latin typeface="+mn-ea"/>
              </a:rPr>
              <a:t>mm, F 1A H 240V (CE)</a:t>
            </a:r>
            <a:endParaRPr lang="en-US" altLang="zh-TW" sz="2000" dirty="0">
              <a:latin typeface="+mn-ea"/>
            </a:endParaRPr>
          </a:p>
          <a:p>
            <a:pPr marL="179388" indent="-163513">
              <a:buFont typeface="Arial" panose="020B0604020202020204" pitchFamily="34" charset="0"/>
              <a:buChar char="•"/>
            </a:pPr>
            <a:r>
              <a:rPr lang="en-US" altLang="zh-TW" sz="2000" dirty="0">
                <a:latin typeface="+mn-ea"/>
              </a:rPr>
              <a:t>10A range: </a:t>
            </a:r>
            <a:r>
              <a:rPr lang="en-US" altLang="zh-TW" sz="1600" dirty="0">
                <a:latin typeface="+mn-ea"/>
              </a:rPr>
              <a:t>F1 fuse</a:t>
            </a:r>
            <a:r>
              <a:rPr lang="el-GR" altLang="zh-TW" sz="1600" dirty="0">
                <a:latin typeface="+mn-ea"/>
              </a:rPr>
              <a:t>φ6×25</a:t>
            </a:r>
            <a:r>
              <a:rPr lang="en-US" altLang="zh-TW" sz="1600" dirty="0">
                <a:latin typeface="+mn-ea"/>
              </a:rPr>
              <a:t>mm, F 10A H 240V (CE)</a:t>
            </a:r>
            <a:endParaRPr lang="zh-TW" altLang="en-US" sz="2000" dirty="0">
              <a:latin typeface="+mn-ea"/>
            </a:endParaRPr>
          </a:p>
        </p:txBody>
      </p:sp>
      <p:sp>
        <p:nvSpPr>
          <p:cNvPr id="7" name="矩形 6">
            <a:extLst>
              <a:ext uri="{FF2B5EF4-FFF2-40B4-BE49-F238E27FC236}">
                <a16:creationId xmlns:a16="http://schemas.microsoft.com/office/drawing/2014/main" id="{1ABAFDC6-7403-4804-9372-40B8441BCC8D}"/>
              </a:ext>
            </a:extLst>
          </p:cNvPr>
          <p:cNvSpPr/>
          <p:nvPr/>
        </p:nvSpPr>
        <p:spPr>
          <a:xfrm>
            <a:off x="215757" y="5436370"/>
            <a:ext cx="8852403" cy="1323439"/>
          </a:xfrm>
          <a:prstGeom prst="rect">
            <a:avLst/>
          </a:prstGeom>
          <a:solidFill>
            <a:schemeClr val="bg1"/>
          </a:solidFill>
        </p:spPr>
        <p:txBody>
          <a:bodyPr wrap="square">
            <a:spAutoFit/>
          </a:bodyPr>
          <a:lstStyle/>
          <a:p>
            <a:r>
              <a:rPr lang="en-US" altLang="zh-TW" sz="2000" b="1" dirty="0">
                <a:latin typeface="+mn-ea"/>
              </a:rPr>
              <a:t>Warning: </a:t>
            </a:r>
          </a:p>
          <a:p>
            <a:pPr marL="163513" indent="-163513">
              <a:buFont typeface="Arial" panose="020B0604020202020204" pitchFamily="34" charset="0"/>
              <a:buChar char="•"/>
            </a:pPr>
            <a:r>
              <a:rPr lang="en-US" altLang="zh-TW" sz="2000" dirty="0">
                <a:latin typeface="+mn-ea"/>
              </a:rPr>
              <a:t>When ≤ 5A Continuous measurement is allowed. </a:t>
            </a:r>
          </a:p>
          <a:p>
            <a:pPr marL="163513" indent="-163513">
              <a:buFont typeface="Arial" panose="020B0604020202020204" pitchFamily="34" charset="0"/>
              <a:buChar char="•"/>
            </a:pPr>
            <a:r>
              <a:rPr lang="en-US" altLang="zh-TW" sz="2000" dirty="0">
                <a:latin typeface="+mn-ea"/>
              </a:rPr>
              <a:t>When &gt; 5A Measurements must not take longer than 10 seconds with a wait of 15 minutes between measurements.</a:t>
            </a:r>
            <a:endParaRPr lang="zh-TW" altLang="en-US" sz="2000" dirty="0">
              <a:latin typeface="+mn-ea"/>
            </a:endParaRPr>
          </a:p>
        </p:txBody>
      </p:sp>
      <p:grpSp>
        <p:nvGrpSpPr>
          <p:cNvPr id="10" name="群組 9">
            <a:extLst>
              <a:ext uri="{FF2B5EF4-FFF2-40B4-BE49-F238E27FC236}">
                <a16:creationId xmlns:a16="http://schemas.microsoft.com/office/drawing/2014/main" id="{C7220609-112B-49C5-9316-6BFB88F908EE}"/>
              </a:ext>
            </a:extLst>
          </p:cNvPr>
          <p:cNvGrpSpPr/>
          <p:nvPr/>
        </p:nvGrpSpPr>
        <p:grpSpPr>
          <a:xfrm>
            <a:off x="172969" y="1743248"/>
            <a:ext cx="3314631" cy="2524984"/>
            <a:chOff x="75839" y="586491"/>
            <a:chExt cx="4711918" cy="3837941"/>
          </a:xfrm>
        </p:grpSpPr>
        <p:pic>
          <p:nvPicPr>
            <p:cNvPr id="3" name="圖片 2">
              <a:extLst>
                <a:ext uri="{FF2B5EF4-FFF2-40B4-BE49-F238E27FC236}">
                  <a16:creationId xmlns:a16="http://schemas.microsoft.com/office/drawing/2014/main" id="{23927869-0A25-4BC7-88F3-6278B49A66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839" y="586491"/>
              <a:ext cx="4711918" cy="3837941"/>
            </a:xfrm>
            <a:prstGeom prst="rect">
              <a:avLst/>
            </a:prstGeom>
          </p:spPr>
        </p:pic>
        <p:sp>
          <p:nvSpPr>
            <p:cNvPr id="8" name="文字方塊 7">
              <a:extLst>
                <a:ext uri="{FF2B5EF4-FFF2-40B4-BE49-F238E27FC236}">
                  <a16:creationId xmlns:a16="http://schemas.microsoft.com/office/drawing/2014/main" id="{250A7B93-BADE-4CBC-A9CD-18C70301BDAA}"/>
                </a:ext>
              </a:extLst>
            </p:cNvPr>
            <p:cNvSpPr txBox="1"/>
            <p:nvPr/>
          </p:nvSpPr>
          <p:spPr>
            <a:xfrm>
              <a:off x="75839" y="3520131"/>
              <a:ext cx="1212191" cy="400111"/>
            </a:xfrm>
            <a:prstGeom prst="rect">
              <a:avLst/>
            </a:prstGeom>
            <a:noFill/>
          </p:spPr>
          <p:txBody>
            <a:bodyPr wrap="none" rtlCol="0">
              <a:spAutoFit/>
            </a:bodyPr>
            <a:lstStyle/>
            <a:p>
              <a:r>
                <a:rPr lang="en-US" altLang="zh-TW" sz="2000" b="1" dirty="0">
                  <a:solidFill>
                    <a:srgbClr val="FF0000"/>
                  </a:solidFill>
                </a:rPr>
                <a:t>0.1A~10A</a:t>
              </a:r>
              <a:endParaRPr lang="zh-TW" altLang="en-US" sz="2000" b="1" dirty="0">
                <a:solidFill>
                  <a:srgbClr val="FF0000"/>
                </a:solidFill>
              </a:endParaRPr>
            </a:p>
          </p:txBody>
        </p:sp>
        <p:sp>
          <p:nvSpPr>
            <p:cNvPr id="9" name="文字方塊 8">
              <a:extLst>
                <a:ext uri="{FF2B5EF4-FFF2-40B4-BE49-F238E27FC236}">
                  <a16:creationId xmlns:a16="http://schemas.microsoft.com/office/drawing/2014/main" id="{164B3868-8E97-4E50-A859-CB7EDBC7F6F9}"/>
                </a:ext>
              </a:extLst>
            </p:cNvPr>
            <p:cNvSpPr txBox="1"/>
            <p:nvPr/>
          </p:nvSpPr>
          <p:spPr>
            <a:xfrm>
              <a:off x="2431797" y="3320077"/>
              <a:ext cx="1499128" cy="400111"/>
            </a:xfrm>
            <a:prstGeom prst="rect">
              <a:avLst/>
            </a:prstGeom>
            <a:noFill/>
          </p:spPr>
          <p:txBody>
            <a:bodyPr wrap="none" rtlCol="0">
              <a:spAutoFit/>
            </a:bodyPr>
            <a:lstStyle/>
            <a:p>
              <a:r>
                <a:rPr lang="en-US" altLang="zh-TW" sz="2000" b="1" dirty="0">
                  <a:solidFill>
                    <a:srgbClr val="FF0000"/>
                  </a:solidFill>
                  <a:sym typeface="Symbol" panose="05050102010706020507" pitchFamily="18" charset="2"/>
                </a:rPr>
                <a:t>1</a:t>
              </a:r>
              <a:r>
                <a:rPr lang="en-US" altLang="zh-TW" sz="2000" b="1" dirty="0">
                  <a:solidFill>
                    <a:srgbClr val="FF0000"/>
                  </a:solidFill>
                </a:rPr>
                <a:t>A~200mA</a:t>
              </a:r>
              <a:endParaRPr lang="zh-TW" altLang="en-US" sz="2000" b="1" dirty="0">
                <a:solidFill>
                  <a:srgbClr val="FF0000"/>
                </a:solidFill>
              </a:endParaRPr>
            </a:p>
          </p:txBody>
        </p:sp>
      </p:grpSp>
      <p:pic>
        <p:nvPicPr>
          <p:cNvPr id="11" name="圖形 10" descr="首頁">
            <a:hlinkClick r:id="rId4" action="ppaction://hlinksldjump"/>
            <a:extLst>
              <a:ext uri="{FF2B5EF4-FFF2-40B4-BE49-F238E27FC236}">
                <a16:creationId xmlns:a16="http://schemas.microsoft.com/office/drawing/2014/main" id="{AC48283D-3607-4927-B0C3-37111597CC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63175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00F30A-C7AC-4E61-B33F-8205978D9331}"/>
              </a:ext>
            </a:extLst>
          </p:cNvPr>
          <p:cNvSpPr>
            <a:spLocks noGrp="1"/>
          </p:cNvSpPr>
          <p:nvPr>
            <p:ph type="title"/>
          </p:nvPr>
        </p:nvSpPr>
        <p:spPr>
          <a:xfrm>
            <a:off x="2289579" y="60973"/>
            <a:ext cx="4564840" cy="994502"/>
          </a:xfrm>
        </p:spPr>
        <p:txBody>
          <a:bodyPr/>
          <a:lstStyle/>
          <a:p>
            <a:r>
              <a:rPr lang="en-US" altLang="zh-TW" dirty="0"/>
              <a:t>Resistance Measurement</a:t>
            </a:r>
            <a:endParaRPr lang="zh-TW" altLang="en-US" dirty="0"/>
          </a:p>
        </p:txBody>
      </p:sp>
      <p:pic>
        <p:nvPicPr>
          <p:cNvPr id="3" name="圖片 2">
            <a:extLst>
              <a:ext uri="{FF2B5EF4-FFF2-40B4-BE49-F238E27FC236}">
                <a16:creationId xmlns:a16="http://schemas.microsoft.com/office/drawing/2014/main" id="{DF289E81-5348-41F0-A833-B316FCC5703E}"/>
              </a:ext>
            </a:extLst>
          </p:cNvPr>
          <p:cNvPicPr>
            <a:picLocks noChangeAspect="1"/>
          </p:cNvPicPr>
          <p:nvPr/>
        </p:nvPicPr>
        <p:blipFill>
          <a:blip r:embed="rId2"/>
          <a:stretch>
            <a:fillRect/>
          </a:stretch>
        </p:blipFill>
        <p:spPr>
          <a:xfrm>
            <a:off x="240548" y="1251845"/>
            <a:ext cx="3709508" cy="2846971"/>
          </a:xfrm>
          <a:prstGeom prst="rect">
            <a:avLst/>
          </a:prstGeom>
        </p:spPr>
      </p:pic>
      <p:sp>
        <p:nvSpPr>
          <p:cNvPr id="6" name="矩形 5">
            <a:extLst>
              <a:ext uri="{FF2B5EF4-FFF2-40B4-BE49-F238E27FC236}">
                <a16:creationId xmlns:a16="http://schemas.microsoft.com/office/drawing/2014/main" id="{B394E282-9DE2-4231-8072-F328DAEBF805}"/>
              </a:ext>
            </a:extLst>
          </p:cNvPr>
          <p:cNvSpPr/>
          <p:nvPr/>
        </p:nvSpPr>
        <p:spPr>
          <a:xfrm>
            <a:off x="3754847" y="4241428"/>
            <a:ext cx="3978974" cy="400110"/>
          </a:xfrm>
          <a:prstGeom prst="rect">
            <a:avLst/>
          </a:prstGeom>
        </p:spPr>
        <p:txBody>
          <a:bodyPr wrap="none">
            <a:spAutoFit/>
          </a:bodyPr>
          <a:lstStyle/>
          <a:p>
            <a:r>
              <a:rPr lang="en-US" altLang="zh-TW" sz="2000" dirty="0"/>
              <a:t>Overload Protection: 250V AC or DC </a:t>
            </a:r>
            <a:endParaRPr lang="zh-TW" altLang="en-US" sz="2000" dirty="0"/>
          </a:p>
        </p:txBody>
      </p:sp>
      <p:graphicFrame>
        <p:nvGraphicFramePr>
          <p:cNvPr id="7" name="表格 6">
            <a:extLst>
              <a:ext uri="{FF2B5EF4-FFF2-40B4-BE49-F238E27FC236}">
                <a16:creationId xmlns:a16="http://schemas.microsoft.com/office/drawing/2014/main" id="{B8CCF12C-AF95-4826-9ED9-A3EF1A6C84B9}"/>
              </a:ext>
            </a:extLst>
          </p:cNvPr>
          <p:cNvGraphicFramePr>
            <a:graphicFrameLocks noGrp="1"/>
          </p:cNvGraphicFramePr>
          <p:nvPr>
            <p:extLst>
              <p:ext uri="{D42A27DB-BD31-4B8C-83A1-F6EECF244321}">
                <p14:modId xmlns:p14="http://schemas.microsoft.com/office/powerpoint/2010/main" val="4079260523"/>
              </p:ext>
            </p:extLst>
          </p:nvPr>
        </p:nvGraphicFramePr>
        <p:xfrm>
          <a:off x="3950056" y="1198087"/>
          <a:ext cx="4966446" cy="3078480"/>
        </p:xfrm>
        <a:graphic>
          <a:graphicData uri="http://schemas.openxmlformats.org/drawingml/2006/table">
            <a:tbl>
              <a:tblPr firstRow="1" bandRow="1">
                <a:tableStyleId>{5C22544A-7EE6-4342-B048-85BDC9FD1C3A}</a:tableStyleId>
              </a:tblPr>
              <a:tblGrid>
                <a:gridCol w="1655482">
                  <a:extLst>
                    <a:ext uri="{9D8B030D-6E8A-4147-A177-3AD203B41FA5}">
                      <a16:colId xmlns:a16="http://schemas.microsoft.com/office/drawing/2014/main" val="2941251707"/>
                    </a:ext>
                  </a:extLst>
                </a:gridCol>
                <a:gridCol w="1410448">
                  <a:extLst>
                    <a:ext uri="{9D8B030D-6E8A-4147-A177-3AD203B41FA5}">
                      <a16:colId xmlns:a16="http://schemas.microsoft.com/office/drawing/2014/main" val="3458536575"/>
                    </a:ext>
                  </a:extLst>
                </a:gridCol>
                <a:gridCol w="1900516">
                  <a:extLst>
                    <a:ext uri="{9D8B030D-6E8A-4147-A177-3AD203B41FA5}">
                      <a16:colId xmlns:a16="http://schemas.microsoft.com/office/drawing/2014/main" val="1012131441"/>
                    </a:ext>
                  </a:extLst>
                </a:gridCol>
              </a:tblGrid>
              <a:tr h="310072">
                <a:tc>
                  <a:txBody>
                    <a:bodyPr/>
                    <a:lstStyle/>
                    <a:p>
                      <a:r>
                        <a:rPr lang="en-US" altLang="zh-TW" sz="2000" dirty="0"/>
                        <a:t>Range</a:t>
                      </a:r>
                      <a:endParaRPr lang="zh-TW" altLang="en-US" sz="2000" dirty="0"/>
                    </a:p>
                  </a:txBody>
                  <a:tcPr anchor="ctr"/>
                </a:tc>
                <a:tc>
                  <a:txBody>
                    <a:bodyPr/>
                    <a:lstStyle/>
                    <a:p>
                      <a:r>
                        <a:rPr lang="en-US" altLang="zh-TW" sz="2000" dirty="0"/>
                        <a:t>Resolution</a:t>
                      </a:r>
                      <a:endParaRPr lang="zh-TW" altLang="en-US" sz="2000" dirty="0"/>
                    </a:p>
                  </a:txBody>
                  <a:tcPr anchor="ctr"/>
                </a:tc>
                <a:tc>
                  <a:txBody>
                    <a:bodyPr/>
                    <a:lstStyle/>
                    <a:p>
                      <a:r>
                        <a:rPr lang="en-US" altLang="zh-TW" sz="2000" dirty="0"/>
                        <a:t>Accuracy</a:t>
                      </a:r>
                      <a:endParaRPr lang="zh-TW" altLang="en-US" sz="2000" dirty="0"/>
                    </a:p>
                  </a:txBody>
                  <a:tcPr anchor="ctr"/>
                </a:tc>
                <a:extLst>
                  <a:ext uri="{0D108BD9-81ED-4DB2-BD59-A6C34878D82A}">
                    <a16:rowId xmlns:a16="http://schemas.microsoft.com/office/drawing/2014/main" val="1543599750"/>
                  </a:ext>
                </a:extLst>
              </a:tr>
              <a:tr h="310072">
                <a:tc>
                  <a:txBody>
                    <a:bodyPr/>
                    <a:lstStyle/>
                    <a:p>
                      <a:r>
                        <a:rPr lang="en-US" altLang="zh-TW" sz="2000" b="1" dirty="0"/>
                        <a:t>200</a:t>
                      </a:r>
                      <a:r>
                        <a:rPr lang="el-GR" altLang="zh-TW" sz="2000" b="1" dirty="0"/>
                        <a:t>Ω </a:t>
                      </a:r>
                      <a:endParaRPr lang="zh-TW" altLang="en-US" sz="2000" b="1" dirty="0"/>
                    </a:p>
                  </a:txBody>
                  <a:tcPr anchor="ctr"/>
                </a:tc>
                <a:tc>
                  <a:txBody>
                    <a:bodyPr/>
                    <a:lstStyle/>
                    <a:p>
                      <a:r>
                        <a:rPr lang="el-GR" altLang="zh-TW" sz="2000" b="1" dirty="0"/>
                        <a:t>0.1Ω</a:t>
                      </a:r>
                      <a:endParaRPr lang="zh-TW" altLang="en-US" sz="2000" b="1" dirty="0"/>
                    </a:p>
                  </a:txBody>
                  <a:tcPr anchor="ctr"/>
                </a:tc>
                <a:tc rowSpan="5">
                  <a:txBody>
                    <a:bodyPr/>
                    <a:lstStyle/>
                    <a:p>
                      <a:r>
                        <a:rPr lang="el-GR" altLang="zh-TW" sz="2000" b="1" dirty="0"/>
                        <a:t>±(0.8% </a:t>
                      </a:r>
                      <a:r>
                        <a:rPr lang="en-US" altLang="zh-TW" sz="2000" b="1" dirty="0"/>
                        <a:t>Reading + 5 Digits) </a:t>
                      </a:r>
                      <a:endParaRPr lang="zh-TW" altLang="en-US" sz="2000" b="1" dirty="0"/>
                    </a:p>
                  </a:txBody>
                  <a:tcPr anchor="ctr"/>
                </a:tc>
                <a:extLst>
                  <a:ext uri="{0D108BD9-81ED-4DB2-BD59-A6C34878D82A}">
                    <a16:rowId xmlns:a16="http://schemas.microsoft.com/office/drawing/2014/main" val="3466709311"/>
                  </a:ext>
                </a:extLst>
              </a:tr>
              <a:tr h="356848">
                <a:tc>
                  <a:txBody>
                    <a:bodyPr/>
                    <a:lstStyle/>
                    <a:p>
                      <a:r>
                        <a:rPr lang="en-US" altLang="zh-TW" sz="2000" dirty="0"/>
                        <a:t>2000</a:t>
                      </a:r>
                      <a:r>
                        <a:rPr lang="el-GR" altLang="zh-TW" sz="2000" dirty="0"/>
                        <a:t>Ω </a:t>
                      </a:r>
                      <a:endParaRPr lang="zh-TW" altLang="en-US" sz="2000" dirty="0"/>
                    </a:p>
                  </a:txBody>
                  <a:tcPr anchor="ctr"/>
                </a:tc>
                <a:tc>
                  <a:txBody>
                    <a:bodyPr/>
                    <a:lstStyle/>
                    <a:p>
                      <a:r>
                        <a:rPr lang="el-GR" altLang="zh-TW" sz="2000" dirty="0"/>
                        <a:t>1Ω</a:t>
                      </a:r>
                      <a:endParaRPr lang="zh-TW" altLang="en-US" sz="2000" dirty="0"/>
                    </a:p>
                  </a:txBody>
                  <a:tcPr anchor="ctr"/>
                </a:tc>
                <a:tc vMerge="1">
                  <a:txBody>
                    <a:bodyPr/>
                    <a:lstStyle/>
                    <a:p>
                      <a:endParaRPr lang="zh-TW" altLang="en-US" dirty="0"/>
                    </a:p>
                  </a:txBody>
                  <a:tcPr/>
                </a:tc>
                <a:extLst>
                  <a:ext uri="{0D108BD9-81ED-4DB2-BD59-A6C34878D82A}">
                    <a16:rowId xmlns:a16="http://schemas.microsoft.com/office/drawing/2014/main" val="2950376614"/>
                  </a:ext>
                </a:extLst>
              </a:tr>
              <a:tr h="310072">
                <a:tc>
                  <a:txBody>
                    <a:bodyPr/>
                    <a:lstStyle/>
                    <a:p>
                      <a:r>
                        <a:rPr lang="el-GR" altLang="zh-TW" sz="2000" dirty="0"/>
                        <a:t>20</a:t>
                      </a:r>
                      <a:r>
                        <a:rPr lang="en-US" altLang="zh-TW" sz="2000" dirty="0"/>
                        <a:t>k</a:t>
                      </a:r>
                      <a:r>
                        <a:rPr lang="el-GR" altLang="zh-TW" sz="2000" dirty="0"/>
                        <a:t>Ω </a:t>
                      </a:r>
                      <a:endParaRPr lang="zh-TW" altLang="en-US" sz="2000" dirty="0"/>
                    </a:p>
                  </a:txBody>
                  <a:tcPr anchor="ctr"/>
                </a:tc>
                <a:tc>
                  <a:txBody>
                    <a:bodyPr/>
                    <a:lstStyle/>
                    <a:p>
                      <a:r>
                        <a:rPr lang="el-GR" altLang="zh-TW" sz="2000" dirty="0"/>
                        <a:t>0.01</a:t>
                      </a:r>
                      <a:r>
                        <a:rPr lang="en-US" altLang="zh-TW" sz="2000" dirty="0"/>
                        <a:t>k</a:t>
                      </a:r>
                      <a:r>
                        <a:rPr lang="el-GR" altLang="zh-TW" sz="2000" dirty="0"/>
                        <a:t>Ω </a:t>
                      </a:r>
                      <a:endParaRPr lang="zh-TW" altLang="en-US" sz="2000" dirty="0"/>
                    </a:p>
                  </a:txBody>
                  <a:tcPr anchor="ctr"/>
                </a:tc>
                <a:tc vMerge="1">
                  <a:txBody>
                    <a:bodyPr/>
                    <a:lstStyle/>
                    <a:p>
                      <a:endParaRPr lang="zh-TW" altLang="en-US" dirty="0"/>
                    </a:p>
                  </a:txBody>
                  <a:tcPr/>
                </a:tc>
                <a:extLst>
                  <a:ext uri="{0D108BD9-81ED-4DB2-BD59-A6C34878D82A}">
                    <a16:rowId xmlns:a16="http://schemas.microsoft.com/office/drawing/2014/main" val="2006763144"/>
                  </a:ext>
                </a:extLst>
              </a:tr>
              <a:tr h="310072">
                <a:tc>
                  <a:txBody>
                    <a:bodyPr/>
                    <a:lstStyle/>
                    <a:p>
                      <a:r>
                        <a:rPr lang="el-GR" altLang="zh-TW" sz="2000" dirty="0"/>
                        <a:t>200</a:t>
                      </a:r>
                      <a:r>
                        <a:rPr lang="en-US" altLang="zh-TW" sz="2000" dirty="0"/>
                        <a:t>k</a:t>
                      </a:r>
                      <a:r>
                        <a:rPr lang="el-GR" altLang="zh-TW" sz="2000" dirty="0"/>
                        <a:t>Ω </a:t>
                      </a:r>
                      <a:endParaRPr lang="zh-TW" altLang="en-US" sz="2000" dirty="0"/>
                    </a:p>
                  </a:txBody>
                  <a:tcPr anchor="ctr"/>
                </a:tc>
                <a:tc>
                  <a:txBody>
                    <a:bodyPr/>
                    <a:lstStyle/>
                    <a:p>
                      <a:r>
                        <a:rPr lang="el-GR" altLang="zh-TW" sz="2000" dirty="0"/>
                        <a:t>0.1</a:t>
                      </a:r>
                      <a:r>
                        <a:rPr lang="en-US" altLang="zh-TW" sz="2000" dirty="0"/>
                        <a:t>k</a:t>
                      </a:r>
                      <a:r>
                        <a:rPr lang="el-GR" altLang="zh-TW" sz="2000" dirty="0"/>
                        <a:t>Ω </a:t>
                      </a:r>
                      <a:endParaRPr lang="zh-TW" altLang="en-US" sz="2000" dirty="0"/>
                    </a:p>
                  </a:txBody>
                  <a:tcPr anchor="ctr"/>
                </a:tc>
                <a:tc vMerge="1">
                  <a:txBody>
                    <a:bodyPr/>
                    <a:lstStyle/>
                    <a:p>
                      <a:endParaRPr lang="zh-TW" altLang="en-US"/>
                    </a:p>
                  </a:txBody>
                  <a:tcPr/>
                </a:tc>
                <a:extLst>
                  <a:ext uri="{0D108BD9-81ED-4DB2-BD59-A6C34878D82A}">
                    <a16:rowId xmlns:a16="http://schemas.microsoft.com/office/drawing/2014/main" val="2796309741"/>
                  </a:ext>
                </a:extLst>
              </a:tr>
              <a:tr h="2108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altLang="zh-TW" sz="2000" dirty="0"/>
                        <a:t>2000</a:t>
                      </a:r>
                      <a:r>
                        <a:rPr lang="en-US" altLang="zh-TW" sz="2000" dirty="0"/>
                        <a:t>k</a:t>
                      </a:r>
                      <a:r>
                        <a:rPr lang="el-GR" altLang="zh-TW" sz="2000" dirty="0"/>
                        <a:t>Ω </a:t>
                      </a:r>
                      <a:endParaRPr lang="zh-TW" altLang="en-US" sz="2000" dirty="0"/>
                    </a:p>
                  </a:txBody>
                  <a:tcPr anchor="ctr"/>
                </a:tc>
                <a:tc>
                  <a:txBody>
                    <a:bodyPr/>
                    <a:lstStyle/>
                    <a:p>
                      <a:r>
                        <a:rPr lang="el-GR" altLang="zh-TW" sz="2000" dirty="0"/>
                        <a:t>1</a:t>
                      </a:r>
                      <a:r>
                        <a:rPr lang="en-US" altLang="zh-TW" sz="2000" dirty="0"/>
                        <a:t>k</a:t>
                      </a:r>
                      <a:r>
                        <a:rPr lang="el-GR" altLang="zh-TW" sz="2000" dirty="0"/>
                        <a:t>Ω </a:t>
                      </a:r>
                      <a:endParaRPr lang="zh-TW" altLang="en-US" sz="2000" dirty="0"/>
                    </a:p>
                  </a:txBody>
                  <a:tcPr anchor="ctr"/>
                </a:tc>
                <a:tc vMerge="1">
                  <a:txBody>
                    <a:bodyPr/>
                    <a:lstStyle/>
                    <a:p>
                      <a:endParaRPr lang="zh-TW" altLang="en-US" dirty="0"/>
                    </a:p>
                  </a:txBody>
                  <a:tcPr/>
                </a:tc>
                <a:extLst>
                  <a:ext uri="{0D108BD9-81ED-4DB2-BD59-A6C34878D82A}">
                    <a16:rowId xmlns:a16="http://schemas.microsoft.com/office/drawing/2014/main" val="2370451286"/>
                  </a:ext>
                </a:extLst>
              </a:tr>
              <a:tr h="592534">
                <a:tc>
                  <a:txBody>
                    <a:bodyPr/>
                    <a:lstStyle/>
                    <a:p>
                      <a:r>
                        <a:rPr lang="el-GR" altLang="zh-TW" sz="2000" dirty="0"/>
                        <a:t>20</a:t>
                      </a:r>
                      <a:r>
                        <a:rPr lang="en-US" altLang="zh-TW" sz="2000" dirty="0"/>
                        <a:t>M</a:t>
                      </a:r>
                      <a:r>
                        <a:rPr lang="el-GR" altLang="zh-TW" sz="2000" dirty="0"/>
                        <a:t>Ω </a:t>
                      </a:r>
                      <a:endParaRPr lang="zh-TW" altLang="en-US" sz="2000" dirty="0"/>
                    </a:p>
                  </a:txBody>
                  <a:tcPr anchor="ctr"/>
                </a:tc>
                <a:tc>
                  <a:txBody>
                    <a:bodyPr/>
                    <a:lstStyle/>
                    <a:p>
                      <a:r>
                        <a:rPr lang="el-GR" altLang="zh-TW" sz="2000" dirty="0"/>
                        <a:t>0.01</a:t>
                      </a:r>
                      <a:r>
                        <a:rPr lang="en-US" altLang="zh-TW" sz="2000" dirty="0"/>
                        <a:t>M</a:t>
                      </a:r>
                      <a:r>
                        <a:rPr lang="el-GR" altLang="zh-TW" sz="2000" dirty="0"/>
                        <a:t>Ω </a:t>
                      </a:r>
                      <a:endParaRPr lang="zh-TW" altLang="en-US" sz="20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altLang="zh-TW" sz="2000" dirty="0"/>
                        <a:t>±(1% </a:t>
                      </a:r>
                      <a:r>
                        <a:rPr lang="en-US" altLang="zh-TW" sz="2000" dirty="0"/>
                        <a:t>Reading + 5 Digits)</a:t>
                      </a:r>
                      <a:endParaRPr lang="zh-TW" altLang="en-US" sz="2000" dirty="0"/>
                    </a:p>
                  </a:txBody>
                  <a:tcPr anchor="ctr"/>
                </a:tc>
                <a:extLst>
                  <a:ext uri="{0D108BD9-81ED-4DB2-BD59-A6C34878D82A}">
                    <a16:rowId xmlns:a16="http://schemas.microsoft.com/office/drawing/2014/main" val="2067504070"/>
                  </a:ext>
                </a:extLst>
              </a:tr>
            </a:tbl>
          </a:graphicData>
        </a:graphic>
      </p:graphicFrame>
      <p:sp>
        <p:nvSpPr>
          <p:cNvPr id="8" name="矩形 7">
            <a:extLst>
              <a:ext uri="{FF2B5EF4-FFF2-40B4-BE49-F238E27FC236}">
                <a16:creationId xmlns:a16="http://schemas.microsoft.com/office/drawing/2014/main" id="{59FE1C16-A482-4DFD-9764-549740D060D7}"/>
              </a:ext>
            </a:extLst>
          </p:cNvPr>
          <p:cNvSpPr/>
          <p:nvPr/>
        </p:nvSpPr>
        <p:spPr>
          <a:xfrm>
            <a:off x="54881" y="4645899"/>
            <a:ext cx="9034237" cy="1724190"/>
          </a:xfrm>
          <a:prstGeom prst="rect">
            <a:avLst/>
          </a:prstGeom>
        </p:spPr>
        <p:txBody>
          <a:bodyPr wrap="square">
            <a:spAutoFit/>
          </a:bodyPr>
          <a:lstStyle/>
          <a:p>
            <a:pPr>
              <a:lnSpc>
                <a:spcPct val="120000"/>
              </a:lnSpc>
            </a:pPr>
            <a:r>
              <a:rPr lang="zh-TW" altLang="en-US" dirty="0">
                <a:latin typeface="微軟正黑體" panose="020B0604030504040204" pitchFamily="34" charset="-120"/>
                <a:ea typeface="微軟正黑體" panose="020B0604030504040204" pitchFamily="34" charset="-120"/>
              </a:rPr>
              <a:t>電阻量測方式常用於量測電阻器，或是感測器或喇叭等其他元件。電阻量測的方式為透過與小型內部電阻串聯，利用已知的 </a:t>
            </a:r>
            <a:r>
              <a:rPr lang="en-US" altLang="zh-TW" dirty="0">
                <a:latin typeface="微軟正黑體" panose="020B0604030504040204" pitchFamily="34" charset="-120"/>
                <a:ea typeface="微軟正黑體" panose="020B0604030504040204" pitchFamily="34" charset="-120"/>
              </a:rPr>
              <a:t>DC </a:t>
            </a:r>
            <a:r>
              <a:rPr lang="zh-TW" altLang="en-US" dirty="0">
                <a:latin typeface="微軟正黑體" panose="020B0604030504040204" pitchFamily="34" charset="-120"/>
                <a:ea typeface="微軟正黑體" panose="020B0604030504040204" pitchFamily="34" charset="-120"/>
              </a:rPr>
              <a:t>電壓量測未知的電阻。如此會量測到測試電壓，然後計算出未知的電阻。因此，只有在</a:t>
            </a:r>
            <a:r>
              <a:rPr lang="zh-TW" altLang="en-US" b="1" dirty="0">
                <a:latin typeface="微軟正黑體" panose="020B0604030504040204" pitchFamily="34" charset="-120"/>
                <a:ea typeface="微軟正黑體" panose="020B0604030504040204" pitchFamily="34" charset="-120"/>
              </a:rPr>
              <a:t>裝置電源關閉時</a:t>
            </a:r>
            <a:r>
              <a:rPr lang="zh-TW" altLang="en-US" dirty="0">
                <a:latin typeface="微軟正黑體" panose="020B0604030504040204" pitchFamily="34" charset="-120"/>
                <a:ea typeface="微軟正黑體" panose="020B0604030504040204" pitchFamily="34" charset="-120"/>
              </a:rPr>
              <a:t>才進行測試，否則裝置電路中已有電壓，將會導致讀數不正確。另外也請記住，只有在</a:t>
            </a:r>
            <a:r>
              <a:rPr lang="zh-TW" altLang="en-US" b="1" dirty="0">
                <a:latin typeface="微軟正黑體" panose="020B0604030504040204" pitchFamily="34" charset="-120"/>
                <a:ea typeface="微軟正黑體" panose="020B0604030504040204" pitchFamily="34" charset="-120"/>
              </a:rPr>
              <a:t>元件尚未插入電路時才能量測</a:t>
            </a:r>
            <a:r>
              <a:rPr lang="zh-TW" altLang="en-US" dirty="0">
                <a:latin typeface="微軟正黑體" panose="020B0604030504040204" pitchFamily="34" charset="-120"/>
                <a:ea typeface="微軟正黑體" panose="020B0604030504040204" pitchFamily="34" charset="-120"/>
              </a:rPr>
              <a:t>，否則您量測到的是所有與該元件連接之裝置的電阻，而非元件本身。</a:t>
            </a:r>
          </a:p>
        </p:txBody>
      </p:sp>
      <p:sp>
        <p:nvSpPr>
          <p:cNvPr id="9" name="矩形 8">
            <a:extLst>
              <a:ext uri="{FF2B5EF4-FFF2-40B4-BE49-F238E27FC236}">
                <a16:creationId xmlns:a16="http://schemas.microsoft.com/office/drawing/2014/main" id="{E08F78A7-0E38-4B59-B736-0A407C9BE883}"/>
              </a:ext>
            </a:extLst>
          </p:cNvPr>
          <p:cNvSpPr/>
          <p:nvPr/>
        </p:nvSpPr>
        <p:spPr>
          <a:xfrm>
            <a:off x="4791526" y="6370089"/>
            <a:ext cx="4352474" cy="369332"/>
          </a:xfrm>
          <a:prstGeom prst="rect">
            <a:avLst/>
          </a:prstGeom>
          <a:solidFill>
            <a:schemeClr val="bg1"/>
          </a:solidFill>
        </p:spPr>
        <p:txBody>
          <a:bodyPr wrap="none">
            <a:spAutoFit/>
          </a:bodyPr>
          <a:lstStyle/>
          <a:p>
            <a:r>
              <a:rPr lang="zh-TW" altLang="en-US" dirty="0">
                <a:hlinkClick r:id="rId3"/>
              </a:rPr>
              <a:t>多功能數位電錶 </a:t>
            </a:r>
            <a:r>
              <a:rPr lang="en-US" altLang="zh-TW" dirty="0">
                <a:hlinkClick r:id="rId3"/>
              </a:rPr>
              <a:t>(DMM) </a:t>
            </a:r>
            <a:r>
              <a:rPr lang="zh-TW" altLang="en-US" dirty="0">
                <a:hlinkClick r:id="rId3"/>
              </a:rPr>
              <a:t>量測基本原理 </a:t>
            </a:r>
            <a:r>
              <a:rPr lang="en-US" altLang="zh-TW" dirty="0">
                <a:hlinkClick r:id="rId3"/>
              </a:rPr>
              <a:t>- NI</a:t>
            </a:r>
            <a:endParaRPr lang="zh-TW" altLang="en-US" dirty="0"/>
          </a:p>
        </p:txBody>
      </p:sp>
      <p:pic>
        <p:nvPicPr>
          <p:cNvPr id="10" name="圖形 9" descr="首頁">
            <a:hlinkClick r:id="rId4" action="ppaction://hlinksldjump"/>
            <a:extLst>
              <a:ext uri="{FF2B5EF4-FFF2-40B4-BE49-F238E27FC236}">
                <a16:creationId xmlns:a16="http://schemas.microsoft.com/office/drawing/2014/main" id="{3376FABE-804E-4E0B-8A59-A6CFBE043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70998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B08AD26-9ECD-C89C-9540-083530E4C14F}"/>
              </a:ext>
            </a:extLst>
          </p:cNvPr>
          <p:cNvPicPr>
            <a:picLocks noChangeAspect="1"/>
          </p:cNvPicPr>
          <p:nvPr/>
        </p:nvPicPr>
        <p:blipFill>
          <a:blip r:embed="rId2"/>
          <a:stretch>
            <a:fillRect/>
          </a:stretch>
        </p:blipFill>
        <p:spPr>
          <a:xfrm flipH="1">
            <a:off x="5098835" y="3802076"/>
            <a:ext cx="2880000" cy="2300399"/>
          </a:xfrm>
          <a:prstGeom prst="rect">
            <a:avLst/>
          </a:prstGeom>
          <a:ln>
            <a:noFill/>
          </a:ln>
        </p:spPr>
      </p:pic>
      <p:pic>
        <p:nvPicPr>
          <p:cNvPr id="1026" name="Picture 2" descr="1米双头鳄鱼夹线红色和黑色夹子鳄鱼电缆鳄鱼跳线测试引线电源线测试引线- Buy 1米双头鳄鱼夹线红色和黑色夹子鳄鱼电缆鳄鱼 跳线测试引线电源线测试引线,面包板跳线,1米双头鳄鱼夹线红色和黑色夹子鳄鱼电缆鳄鱼跳线测试引线电源线测试引线">
            <a:extLst>
              <a:ext uri="{FF2B5EF4-FFF2-40B4-BE49-F238E27FC236}">
                <a16:creationId xmlns:a16="http://schemas.microsoft.com/office/drawing/2014/main" id="{38DE56FD-E5C0-E44B-EB09-E27DC00B9E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407" b="6314"/>
          <a:stretch/>
        </p:blipFill>
        <p:spPr bwMode="auto">
          <a:xfrm>
            <a:off x="1231945" y="3802076"/>
            <a:ext cx="2880000" cy="2300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F8DA79A1-0AEE-C156-BF2A-A82E704488E3}"/>
              </a:ext>
            </a:extLst>
          </p:cNvPr>
          <p:cNvPicPr>
            <a:picLocks noChangeAspect="1"/>
          </p:cNvPicPr>
          <p:nvPr/>
        </p:nvPicPr>
        <p:blipFill rotWithShape="1">
          <a:blip r:embed="rId4"/>
          <a:srcRect l="8164" t="12000" b="12286"/>
          <a:stretch/>
        </p:blipFill>
        <p:spPr>
          <a:xfrm>
            <a:off x="1190831" y="789785"/>
            <a:ext cx="2880000" cy="2300399"/>
          </a:xfrm>
          <a:prstGeom prst="rect">
            <a:avLst/>
          </a:prstGeom>
          <a:ln>
            <a:noFill/>
          </a:ln>
        </p:spPr>
      </p:pic>
      <p:sp>
        <p:nvSpPr>
          <p:cNvPr id="10" name="文字方塊 9">
            <a:extLst>
              <a:ext uri="{FF2B5EF4-FFF2-40B4-BE49-F238E27FC236}">
                <a16:creationId xmlns:a16="http://schemas.microsoft.com/office/drawing/2014/main" id="{C072698F-09F7-D532-743D-D2DE4E69EFC8}"/>
              </a:ext>
            </a:extLst>
          </p:cNvPr>
          <p:cNvSpPr txBox="1"/>
          <p:nvPr/>
        </p:nvSpPr>
        <p:spPr>
          <a:xfrm>
            <a:off x="1251498" y="6131557"/>
            <a:ext cx="2937265" cy="578882"/>
          </a:xfrm>
          <a:prstGeom prst="roundRect">
            <a:avLst/>
          </a:prstGeom>
          <a:solidFill>
            <a:schemeClr val="bg1"/>
          </a:solidFill>
        </p:spPr>
        <p:txBody>
          <a:bodyPr wrap="square" rtlCol="0">
            <a:spAutoFit/>
          </a:bodyPr>
          <a:lstStyle/>
          <a:p>
            <a:pPr lvl="0" algn="ctr" defTabSz="457200">
              <a:defRPr/>
            </a:pPr>
            <a:r>
              <a:rPr kumimoji="0" lang="zh-TW" altLang="en-US" sz="2800" b="1" i="0" u="none" strike="noStrike" kern="1200" cap="none" spc="0" normalizeH="0" baseline="0" noProof="0" dirty="0">
                <a:ln>
                  <a:noFill/>
                </a:ln>
                <a:solidFill>
                  <a:srgbClr val="0000CC"/>
                </a:solidFill>
                <a:effectLst/>
                <a:uLnTx/>
                <a:uFillTx/>
                <a:latin typeface="+mn-ea"/>
                <a:cs typeface="+mn-cs"/>
              </a:rPr>
              <a:t>鱷魚</a:t>
            </a:r>
            <a:r>
              <a:rPr lang="zh-TW" altLang="en-US" sz="2800" b="1" dirty="0">
                <a:solidFill>
                  <a:srgbClr val="0000CC"/>
                </a:solidFill>
                <a:latin typeface="+mn-ea"/>
              </a:rPr>
              <a:t>夾</a:t>
            </a:r>
            <a:r>
              <a:rPr kumimoji="0" lang="en-US" altLang="zh-TW" sz="2800" b="1" i="0" u="none" strike="noStrike" kern="1200" cap="none" spc="0" normalizeH="0" baseline="0" noProof="0" dirty="0">
                <a:ln>
                  <a:noFill/>
                </a:ln>
                <a:solidFill>
                  <a:srgbClr val="0000CC"/>
                </a:solidFill>
                <a:effectLst/>
                <a:uLnTx/>
                <a:uFillTx/>
                <a:latin typeface="+mn-ea"/>
                <a:cs typeface="+mn-cs"/>
              </a:rPr>
              <a:t>-</a:t>
            </a:r>
            <a:r>
              <a:rPr kumimoji="0" lang="zh-TW" altLang="en-US" sz="2800" b="1" i="0" u="none" strike="noStrike" kern="1200" cap="none" spc="0" normalizeH="0" baseline="0" noProof="0" dirty="0">
                <a:ln>
                  <a:noFill/>
                </a:ln>
                <a:solidFill>
                  <a:srgbClr val="0000CC"/>
                </a:solidFill>
                <a:effectLst/>
                <a:uLnTx/>
                <a:uFillTx/>
                <a:latin typeface="+mn-ea"/>
                <a:cs typeface="+mn-cs"/>
              </a:rPr>
              <a:t>鱷魚</a:t>
            </a:r>
            <a:r>
              <a:rPr lang="zh-TW" altLang="en-US" sz="2800" b="1" dirty="0">
                <a:solidFill>
                  <a:srgbClr val="0000CC"/>
                </a:solidFill>
                <a:latin typeface="+mn-ea"/>
              </a:rPr>
              <a:t>夾</a:t>
            </a:r>
            <a:endParaRPr kumimoji="0" lang="zh-TW" altLang="en-US" sz="2800" b="1" i="0" u="none" strike="noStrike" kern="1200" cap="none" spc="0" normalizeH="0" baseline="0" noProof="0" dirty="0">
              <a:ln>
                <a:noFill/>
              </a:ln>
              <a:solidFill>
                <a:srgbClr val="0000CC"/>
              </a:solidFill>
              <a:effectLst/>
              <a:uLnTx/>
              <a:uFillTx/>
              <a:latin typeface="+mn-ea"/>
              <a:cs typeface="+mn-cs"/>
            </a:endParaRPr>
          </a:p>
        </p:txBody>
      </p:sp>
      <p:sp>
        <p:nvSpPr>
          <p:cNvPr id="12" name="文字方塊 11">
            <a:extLst>
              <a:ext uri="{FF2B5EF4-FFF2-40B4-BE49-F238E27FC236}">
                <a16:creationId xmlns:a16="http://schemas.microsoft.com/office/drawing/2014/main" id="{1D77012A-5889-2C58-8051-00502FF5F187}"/>
              </a:ext>
            </a:extLst>
          </p:cNvPr>
          <p:cNvSpPr txBox="1"/>
          <p:nvPr/>
        </p:nvSpPr>
        <p:spPr>
          <a:xfrm>
            <a:off x="4993942" y="3065273"/>
            <a:ext cx="30177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0000CC"/>
                </a:solidFill>
                <a:effectLst/>
                <a:uLnTx/>
                <a:uFillTx/>
                <a:latin typeface="+mn-ea"/>
                <a:cs typeface="+mn-cs"/>
              </a:rPr>
              <a:t>鱷魚</a:t>
            </a:r>
            <a:r>
              <a:rPr lang="zh-TW" altLang="en-US" sz="2800" b="1" dirty="0">
                <a:solidFill>
                  <a:srgbClr val="0000CC"/>
                </a:solidFill>
                <a:latin typeface="+mn-ea"/>
              </a:rPr>
              <a:t>夾</a:t>
            </a:r>
            <a:r>
              <a:rPr kumimoji="0" lang="en-US" altLang="zh-TW" sz="2800" b="1" i="0" u="none" strike="noStrike" kern="1200" cap="none" spc="0" normalizeH="0" baseline="0" noProof="0" dirty="0">
                <a:ln>
                  <a:noFill/>
                </a:ln>
                <a:solidFill>
                  <a:srgbClr val="0000CC"/>
                </a:solidFill>
                <a:effectLst/>
                <a:uLnTx/>
                <a:uFillTx/>
                <a:latin typeface="+mn-ea"/>
                <a:cs typeface="+mn-cs"/>
              </a:rPr>
              <a:t>-</a:t>
            </a:r>
            <a:r>
              <a:rPr kumimoji="0" lang="zh-TW" altLang="en-US" sz="2800" b="1" i="0" u="none" strike="noStrike" kern="1200" cap="none" spc="0" normalizeH="0" baseline="0" noProof="0" dirty="0">
                <a:ln>
                  <a:noFill/>
                </a:ln>
                <a:solidFill>
                  <a:srgbClr val="0000CC"/>
                </a:solidFill>
                <a:effectLst/>
                <a:uLnTx/>
                <a:uFillTx/>
                <a:latin typeface="+mn-ea"/>
                <a:cs typeface="+mn-cs"/>
              </a:rPr>
              <a:t>香蕉頭</a:t>
            </a:r>
          </a:p>
        </p:txBody>
      </p:sp>
      <p:sp>
        <p:nvSpPr>
          <p:cNvPr id="13" name="文字方塊 12">
            <a:extLst>
              <a:ext uri="{FF2B5EF4-FFF2-40B4-BE49-F238E27FC236}">
                <a16:creationId xmlns:a16="http://schemas.microsoft.com/office/drawing/2014/main" id="{3A7C4F9D-A16F-EA17-85D0-8C527D305B7C}"/>
              </a:ext>
            </a:extLst>
          </p:cNvPr>
          <p:cNvSpPr txBox="1"/>
          <p:nvPr/>
        </p:nvSpPr>
        <p:spPr>
          <a:xfrm>
            <a:off x="982776" y="3065273"/>
            <a:ext cx="30177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0000CC"/>
                </a:solidFill>
                <a:effectLst/>
                <a:uLnTx/>
                <a:uFillTx/>
                <a:latin typeface="+mn-ea"/>
                <a:cs typeface="+mn-cs"/>
              </a:rPr>
              <a:t>香蕉頭</a:t>
            </a:r>
            <a:r>
              <a:rPr kumimoji="0" lang="en-US" altLang="zh-TW" sz="2800" b="1" i="0" u="none" strike="noStrike" kern="1200" cap="none" spc="0" normalizeH="0" baseline="0" noProof="0" dirty="0">
                <a:ln>
                  <a:noFill/>
                </a:ln>
                <a:solidFill>
                  <a:srgbClr val="0000CC"/>
                </a:solidFill>
                <a:effectLst/>
                <a:uLnTx/>
                <a:uFillTx/>
                <a:latin typeface="+mn-ea"/>
                <a:cs typeface="+mn-cs"/>
              </a:rPr>
              <a:t>-</a:t>
            </a:r>
            <a:r>
              <a:rPr kumimoji="0" lang="zh-TW" altLang="en-US" sz="2800" b="1" i="0" u="none" strike="noStrike" kern="1200" cap="none" spc="0" normalizeH="0" baseline="0" noProof="0" dirty="0">
                <a:ln>
                  <a:noFill/>
                </a:ln>
                <a:solidFill>
                  <a:srgbClr val="0000CC"/>
                </a:solidFill>
                <a:effectLst/>
                <a:uLnTx/>
                <a:uFillTx/>
                <a:latin typeface="+mn-ea"/>
                <a:cs typeface="+mn-cs"/>
              </a:rPr>
              <a:t>香蕉頭</a:t>
            </a:r>
          </a:p>
        </p:txBody>
      </p:sp>
      <p:sp>
        <p:nvSpPr>
          <p:cNvPr id="14" name="文字方塊 13">
            <a:extLst>
              <a:ext uri="{FF2B5EF4-FFF2-40B4-BE49-F238E27FC236}">
                <a16:creationId xmlns:a16="http://schemas.microsoft.com/office/drawing/2014/main" id="{CD74F594-9DE2-BA07-A564-8ED956A80117}"/>
              </a:ext>
            </a:extLst>
          </p:cNvPr>
          <p:cNvSpPr txBox="1"/>
          <p:nvPr/>
        </p:nvSpPr>
        <p:spPr>
          <a:xfrm>
            <a:off x="5171542" y="6123741"/>
            <a:ext cx="2781619" cy="578882"/>
          </a:xfrm>
          <a:prstGeom prst="round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0000CC"/>
                </a:solidFill>
                <a:effectLst/>
                <a:uLnTx/>
                <a:uFillTx/>
                <a:latin typeface="+mn-ea"/>
                <a:cs typeface="+mn-cs"/>
              </a:rPr>
              <a:t>香蕉頭</a:t>
            </a:r>
            <a:r>
              <a:rPr kumimoji="0" lang="en-US" altLang="zh-TW" sz="2800" b="1" i="0" u="none" strike="noStrike" kern="1200" cap="none" spc="0" normalizeH="0" baseline="0" noProof="0" dirty="0">
                <a:ln>
                  <a:noFill/>
                </a:ln>
                <a:solidFill>
                  <a:srgbClr val="0000CC"/>
                </a:solidFill>
                <a:effectLst/>
                <a:uLnTx/>
                <a:uFillTx/>
                <a:latin typeface="+mn-ea"/>
                <a:cs typeface="+mn-cs"/>
              </a:rPr>
              <a:t>-</a:t>
            </a:r>
            <a:r>
              <a:rPr kumimoji="0" lang="zh-TW" altLang="en-US" sz="2800" b="1" i="0" u="none" strike="noStrike" kern="1200" cap="none" spc="0" normalizeH="0" baseline="0" noProof="0" dirty="0">
                <a:ln>
                  <a:noFill/>
                </a:ln>
                <a:solidFill>
                  <a:srgbClr val="0000CC"/>
                </a:solidFill>
                <a:effectLst/>
                <a:uLnTx/>
                <a:uFillTx/>
                <a:latin typeface="+mn-ea"/>
                <a:cs typeface="+mn-cs"/>
              </a:rPr>
              <a:t>探測棒</a:t>
            </a:r>
          </a:p>
        </p:txBody>
      </p:sp>
      <p:pic>
        <p:nvPicPr>
          <p:cNvPr id="2" name="圖片 1">
            <a:extLst>
              <a:ext uri="{FF2B5EF4-FFF2-40B4-BE49-F238E27FC236}">
                <a16:creationId xmlns:a16="http://schemas.microsoft.com/office/drawing/2014/main" id="{E29B4DF1-22F6-49FF-8934-D7A5AAC5D462}"/>
              </a:ext>
            </a:extLst>
          </p:cNvPr>
          <p:cNvPicPr>
            <a:picLocks noChangeAspect="1"/>
          </p:cNvPicPr>
          <p:nvPr/>
        </p:nvPicPr>
        <p:blipFill rotWithShape="1">
          <a:blip r:embed="rId5"/>
          <a:srcRect t="14874" b="10994"/>
          <a:stretch/>
        </p:blipFill>
        <p:spPr>
          <a:xfrm>
            <a:off x="5131667" y="789785"/>
            <a:ext cx="2880000" cy="2300400"/>
          </a:xfrm>
          <a:prstGeom prst="rect">
            <a:avLst/>
          </a:prstGeom>
          <a:ln>
            <a:noFill/>
          </a:ln>
        </p:spPr>
      </p:pic>
      <p:sp>
        <p:nvSpPr>
          <p:cNvPr id="3" name="標題 2">
            <a:extLst>
              <a:ext uri="{FF2B5EF4-FFF2-40B4-BE49-F238E27FC236}">
                <a16:creationId xmlns:a16="http://schemas.microsoft.com/office/drawing/2014/main" id="{EDEF0A56-DBBF-4E60-94AF-3051EDA299AD}"/>
              </a:ext>
            </a:extLst>
          </p:cNvPr>
          <p:cNvSpPr>
            <a:spLocks noGrp="1"/>
          </p:cNvSpPr>
          <p:nvPr>
            <p:ph type="title"/>
          </p:nvPr>
        </p:nvSpPr>
        <p:spPr>
          <a:xfrm>
            <a:off x="1976229" y="71412"/>
            <a:ext cx="5587925" cy="617901"/>
          </a:xfrm>
          <a:solidFill>
            <a:schemeClr val="bg1"/>
          </a:solidFill>
        </p:spPr>
        <p:txBody>
          <a:bodyPr/>
          <a:lstStyle/>
          <a:p>
            <a:pPr rtl="0" eaLnBrk="1" fontAlgn="auto" latinLnBrk="0" hangingPunct="1"/>
            <a:r>
              <a:rPr lang="zh-TW" altLang="zh-TW" sz="4000" b="1" i="0" kern="1200" spc="0" baseline="0" dirty="0">
                <a:ln>
                  <a:noFill/>
                </a:ln>
                <a:solidFill>
                  <a:srgbClr val="0000FF"/>
                </a:solidFill>
                <a:effectLst/>
                <a:latin typeface="+mn-ea"/>
                <a:ea typeface="+mn-ea"/>
                <a:cs typeface="+mn-cs"/>
              </a:rPr>
              <a:t>常用連接線</a:t>
            </a:r>
            <a:endParaRPr lang="zh-TW" altLang="en-US" sz="4000" dirty="0">
              <a:solidFill>
                <a:srgbClr val="0000FF"/>
              </a:solidFill>
              <a:latin typeface="+mn-ea"/>
              <a:ea typeface="+mn-ea"/>
            </a:endParaRPr>
          </a:p>
        </p:txBody>
      </p:sp>
      <p:pic>
        <p:nvPicPr>
          <p:cNvPr id="11" name="圖形 10" descr="首頁">
            <a:hlinkClick r:id="rId6" action="ppaction://hlinksldjump"/>
            <a:extLst>
              <a:ext uri="{FF2B5EF4-FFF2-40B4-BE49-F238E27FC236}">
                <a16:creationId xmlns:a16="http://schemas.microsoft.com/office/drawing/2014/main" id="{51E12A71-7397-4373-AC48-D70168ADAA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205064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7DBD66-2BA5-419A-BD0F-018D2CFCF07E}"/>
              </a:ext>
            </a:extLst>
          </p:cNvPr>
          <p:cNvSpPr>
            <a:spLocks noGrp="1"/>
          </p:cNvSpPr>
          <p:nvPr>
            <p:ph type="title"/>
          </p:nvPr>
        </p:nvSpPr>
        <p:spPr/>
        <p:txBody>
          <a:bodyPr/>
          <a:lstStyle/>
          <a:p>
            <a:r>
              <a:rPr lang="zh-TW" altLang="en-US" dirty="0">
                <a:solidFill>
                  <a:srgbClr val="0000FF"/>
                </a:solidFill>
              </a:rPr>
              <a:t>目錄</a:t>
            </a:r>
          </a:p>
        </p:txBody>
      </p:sp>
      <p:sp>
        <p:nvSpPr>
          <p:cNvPr id="3" name="文字方塊 2">
            <a:extLst>
              <a:ext uri="{FF2B5EF4-FFF2-40B4-BE49-F238E27FC236}">
                <a16:creationId xmlns:a16="http://schemas.microsoft.com/office/drawing/2014/main" id="{AB7051E1-EE17-4074-9BAC-481FEF227E21}"/>
              </a:ext>
            </a:extLst>
          </p:cNvPr>
          <p:cNvSpPr txBox="1"/>
          <p:nvPr/>
        </p:nvSpPr>
        <p:spPr>
          <a:xfrm>
            <a:off x="517488" y="1091190"/>
            <a:ext cx="4054512" cy="4549835"/>
          </a:xfrm>
          <a:prstGeom prst="rect">
            <a:avLst/>
          </a:prstGeom>
          <a:noFill/>
        </p:spPr>
        <p:txBody>
          <a:bodyPr wrap="square" rtlCol="0">
            <a:spAutoFit/>
          </a:bodyPr>
          <a:lstStyle/>
          <a:p>
            <a:pPr marL="514350" indent="-514350">
              <a:lnSpc>
                <a:spcPct val="150000"/>
              </a:lnSpc>
              <a:buAutoNum type="arabicPeriod"/>
            </a:pPr>
            <a:r>
              <a:rPr lang="zh-TW" altLang="en-US" sz="2800" dirty="0">
                <a:solidFill>
                  <a:srgbClr val="0000FF"/>
                </a:solidFill>
                <a:hlinkClick r:id="rId2" action="ppaction://hlinksldjump"/>
              </a:rPr>
              <a:t>實驗目的</a:t>
            </a:r>
            <a:endParaRPr lang="en-US" altLang="zh-TW" sz="2800" dirty="0">
              <a:solidFill>
                <a:srgbClr val="0000FF"/>
              </a:solidFill>
              <a:hlinkClick r:id="rId2" action="ppaction://hlinksldjump"/>
            </a:endParaRPr>
          </a:p>
          <a:p>
            <a:pPr marL="514350" indent="-514350">
              <a:lnSpc>
                <a:spcPct val="150000"/>
              </a:lnSpc>
              <a:buAutoNum type="arabicPeriod"/>
            </a:pPr>
            <a:r>
              <a:rPr lang="zh-TW" altLang="en-US" sz="2800" dirty="0">
                <a:solidFill>
                  <a:srgbClr val="0000FF"/>
                </a:solidFill>
                <a:hlinkClick r:id="rId3" action="ppaction://hlinksldjump"/>
              </a:rPr>
              <a:t>實驗器材</a:t>
            </a:r>
            <a:endParaRPr lang="en-US" altLang="zh-TW" sz="2800" dirty="0">
              <a:solidFill>
                <a:srgbClr val="0000FF"/>
              </a:solidFill>
            </a:endParaRPr>
          </a:p>
          <a:p>
            <a:pPr marL="514350" indent="-514350">
              <a:lnSpc>
                <a:spcPct val="150000"/>
              </a:lnSpc>
              <a:buAutoNum type="arabicPeriod"/>
            </a:pPr>
            <a:r>
              <a:rPr lang="zh-TW" altLang="en-US" sz="2800" dirty="0">
                <a:solidFill>
                  <a:srgbClr val="0000FF"/>
                </a:solidFill>
                <a:hlinkClick r:id="rId4" action="ppaction://hlinksldjump"/>
              </a:rPr>
              <a:t>多功能電表</a:t>
            </a:r>
            <a:r>
              <a:rPr lang="en-US" altLang="zh-TW" sz="2800" dirty="0">
                <a:solidFill>
                  <a:srgbClr val="0000FF"/>
                </a:solidFill>
                <a:hlinkClick r:id="rId4" action="ppaction://hlinksldjump"/>
              </a:rPr>
              <a:t>DMM</a:t>
            </a:r>
            <a:endParaRPr lang="en-US" altLang="zh-TW" sz="2800" dirty="0">
              <a:solidFill>
                <a:srgbClr val="0000FF"/>
              </a:solidFill>
            </a:endParaRPr>
          </a:p>
          <a:p>
            <a:pPr marL="514350" indent="-514350">
              <a:lnSpc>
                <a:spcPct val="150000"/>
              </a:lnSpc>
              <a:buAutoNum type="arabicPeriod"/>
            </a:pPr>
            <a:r>
              <a:rPr lang="zh-TW" altLang="en-US" sz="2800" dirty="0">
                <a:solidFill>
                  <a:srgbClr val="0000FF"/>
                </a:solidFill>
                <a:hlinkClick r:id="rId5" action="ppaction://hlinksldjump"/>
              </a:rPr>
              <a:t>認識電阻，麵包板</a:t>
            </a:r>
            <a:endParaRPr lang="en-US" altLang="zh-TW" sz="2800" dirty="0">
              <a:solidFill>
                <a:srgbClr val="0000FF"/>
              </a:solidFill>
            </a:endParaRPr>
          </a:p>
          <a:p>
            <a:pPr marL="514350" indent="-514350">
              <a:lnSpc>
                <a:spcPct val="150000"/>
              </a:lnSpc>
              <a:buAutoNum type="arabicPeriod"/>
            </a:pPr>
            <a:r>
              <a:rPr lang="zh-TW" altLang="en-US" sz="2800" dirty="0">
                <a:solidFill>
                  <a:srgbClr val="0000FF"/>
                </a:solidFill>
                <a:hlinkClick r:id="rId6" action="ppaction://hlinksldjump"/>
              </a:rPr>
              <a:t>串並聯測試</a:t>
            </a:r>
            <a:endParaRPr lang="en-US" altLang="zh-TW" sz="2800" dirty="0">
              <a:solidFill>
                <a:srgbClr val="0000FF"/>
              </a:solidFill>
            </a:endParaRPr>
          </a:p>
          <a:p>
            <a:pPr marL="514350" indent="-514350">
              <a:lnSpc>
                <a:spcPct val="150000"/>
              </a:lnSpc>
              <a:buAutoNum type="arabicPeriod"/>
            </a:pPr>
            <a:r>
              <a:rPr lang="zh-TW" altLang="en-US" sz="2800" dirty="0">
                <a:solidFill>
                  <a:srgbClr val="0000FF"/>
                </a:solidFill>
                <a:hlinkClick r:id="rId7" action="ppaction://hlinksldjump"/>
              </a:rPr>
              <a:t>直流電源供應器</a:t>
            </a:r>
            <a:endParaRPr lang="en-US" altLang="zh-TW" sz="2800" dirty="0">
              <a:solidFill>
                <a:srgbClr val="0000FF"/>
              </a:solidFill>
            </a:endParaRPr>
          </a:p>
          <a:p>
            <a:pPr>
              <a:lnSpc>
                <a:spcPct val="150000"/>
              </a:lnSpc>
            </a:pPr>
            <a:endParaRPr lang="zh-TW" altLang="en-US" sz="2800" dirty="0"/>
          </a:p>
        </p:txBody>
      </p:sp>
      <p:sp>
        <p:nvSpPr>
          <p:cNvPr id="4" name="矩形 3">
            <a:extLst>
              <a:ext uri="{FF2B5EF4-FFF2-40B4-BE49-F238E27FC236}">
                <a16:creationId xmlns:a16="http://schemas.microsoft.com/office/drawing/2014/main" id="{0933A52E-894C-43F9-9F9F-D1344D90C9E8}"/>
              </a:ext>
            </a:extLst>
          </p:cNvPr>
          <p:cNvSpPr/>
          <p:nvPr/>
        </p:nvSpPr>
        <p:spPr>
          <a:xfrm>
            <a:off x="4791415" y="1004296"/>
            <a:ext cx="4117806" cy="5745547"/>
          </a:xfrm>
          <a:prstGeom prst="rect">
            <a:avLst/>
          </a:prstGeom>
          <a:solidFill>
            <a:schemeClr val="bg1"/>
          </a:solidFill>
        </p:spPr>
        <p:txBody>
          <a:bodyPr wrap="square">
            <a:spAutoFit/>
          </a:bodyPr>
          <a:lstStyle/>
          <a:p>
            <a:pPr marL="514350" lvl="0" indent="-514350">
              <a:lnSpc>
                <a:spcPct val="120000"/>
              </a:lnSpc>
              <a:buFont typeface="+mj-lt"/>
              <a:buAutoNum type="arabicPeriod" startAt="7"/>
            </a:pPr>
            <a:r>
              <a:rPr lang="zh-TW" altLang="en-US" sz="2800" dirty="0">
                <a:solidFill>
                  <a:srgbClr val="0000FF"/>
                </a:solidFill>
                <a:hlinkClick r:id="rId8" action="ppaction://hlinksldjump"/>
              </a:rPr>
              <a:t>實驗原理</a:t>
            </a:r>
            <a:endParaRPr lang="en-US" altLang="zh-TW" sz="2800" dirty="0">
              <a:solidFill>
                <a:srgbClr val="0000FF"/>
              </a:solidFill>
            </a:endParaRPr>
          </a:p>
          <a:p>
            <a:pPr marL="971550" lvl="1" indent="-514350">
              <a:lnSpc>
                <a:spcPct val="120000"/>
              </a:lnSpc>
              <a:buFont typeface="Arial" panose="020B0604020202020204" pitchFamily="34" charset="0"/>
              <a:buChar char="•"/>
            </a:pPr>
            <a:r>
              <a:rPr lang="zh-TW" altLang="en-US" sz="2800" dirty="0">
                <a:solidFill>
                  <a:srgbClr val="0000FF"/>
                </a:solidFill>
                <a:hlinkClick r:id="rId9" action="ppaction://hlinksldjump"/>
              </a:rPr>
              <a:t>檢流計</a:t>
            </a:r>
            <a:endParaRPr lang="en-US" altLang="zh-TW" sz="2800" dirty="0">
              <a:solidFill>
                <a:srgbClr val="0000FF"/>
              </a:solidFill>
            </a:endParaRPr>
          </a:p>
          <a:p>
            <a:pPr marL="971550" lvl="1" indent="-514350">
              <a:lnSpc>
                <a:spcPct val="120000"/>
              </a:lnSpc>
              <a:buFont typeface="Arial" panose="020B0604020202020204" pitchFamily="34" charset="0"/>
              <a:buChar char="•"/>
            </a:pPr>
            <a:r>
              <a:rPr lang="zh-TW" altLang="en-US" sz="2800" dirty="0">
                <a:solidFill>
                  <a:srgbClr val="0000FF"/>
                </a:solidFill>
                <a:hlinkClick r:id="rId10" action="ppaction://hlinksldjump"/>
              </a:rPr>
              <a:t>安培計</a:t>
            </a:r>
            <a:endParaRPr lang="en-US" altLang="zh-TW" sz="2800" dirty="0">
              <a:solidFill>
                <a:srgbClr val="0000FF"/>
              </a:solidFill>
            </a:endParaRPr>
          </a:p>
          <a:p>
            <a:pPr marL="971550" lvl="1" indent="-514350">
              <a:lnSpc>
                <a:spcPct val="120000"/>
              </a:lnSpc>
              <a:buFont typeface="Arial" panose="020B0604020202020204" pitchFamily="34" charset="0"/>
              <a:buChar char="•"/>
            </a:pPr>
            <a:r>
              <a:rPr lang="zh-TW" altLang="en-US" sz="2800" dirty="0">
                <a:solidFill>
                  <a:srgbClr val="0000FF"/>
                </a:solidFill>
                <a:hlinkClick r:id="rId11" action="ppaction://hlinksldjump"/>
              </a:rPr>
              <a:t>伏特計</a:t>
            </a:r>
            <a:endParaRPr lang="en-US" altLang="zh-TW" sz="2800" dirty="0">
              <a:solidFill>
                <a:srgbClr val="0000FF"/>
              </a:solidFill>
            </a:endParaRPr>
          </a:p>
          <a:p>
            <a:pPr marL="971550" lvl="1" indent="-514350">
              <a:lnSpc>
                <a:spcPct val="120000"/>
              </a:lnSpc>
              <a:buFont typeface="Arial" panose="020B0604020202020204" pitchFamily="34" charset="0"/>
              <a:buChar char="•"/>
            </a:pPr>
            <a:r>
              <a:rPr lang="zh-TW" altLang="en-US" sz="2800" dirty="0">
                <a:solidFill>
                  <a:srgbClr val="0000FF"/>
                </a:solidFill>
                <a:hlinkClick r:id="rId12" action="ppaction://hlinksldjump"/>
              </a:rPr>
              <a:t>歐姆計</a:t>
            </a:r>
            <a:endParaRPr lang="en-US" altLang="zh-TW" sz="2800" dirty="0">
              <a:solidFill>
                <a:srgbClr val="0000FF"/>
              </a:solidFill>
            </a:endParaRPr>
          </a:p>
          <a:p>
            <a:pPr marL="514350" lvl="0" indent="-514350">
              <a:lnSpc>
                <a:spcPct val="120000"/>
              </a:lnSpc>
              <a:buFontTx/>
              <a:buAutoNum type="arabicPeriod" startAt="7"/>
            </a:pPr>
            <a:r>
              <a:rPr lang="zh-TW" altLang="en-US" sz="2800" dirty="0">
                <a:solidFill>
                  <a:srgbClr val="0000FF"/>
                </a:solidFill>
              </a:rPr>
              <a:t>實驗步驟</a:t>
            </a:r>
            <a:endParaRPr lang="en-US" altLang="zh-TW" sz="2800" dirty="0">
              <a:solidFill>
                <a:srgbClr val="0000FF"/>
              </a:solidFill>
            </a:endParaRPr>
          </a:p>
          <a:p>
            <a:pPr marL="971550" lvl="1" indent="-514350">
              <a:lnSpc>
                <a:spcPct val="120000"/>
              </a:lnSpc>
              <a:buFont typeface="Arial" panose="020B0604020202020204" pitchFamily="34" charset="0"/>
              <a:buChar char="•"/>
            </a:pPr>
            <a:r>
              <a:rPr lang="zh-TW" altLang="en-US" sz="2800" dirty="0">
                <a:solidFill>
                  <a:srgbClr val="0000FF"/>
                </a:solidFill>
                <a:hlinkClick r:id="rId13" action="ppaction://hlinksldjump"/>
              </a:rPr>
              <a:t>檢流計內電阻測量</a:t>
            </a:r>
            <a:endParaRPr lang="en-US" altLang="zh-TW" sz="2800" dirty="0">
              <a:solidFill>
                <a:srgbClr val="0000FF"/>
              </a:solidFill>
              <a:hlinkClick r:id="rId10" action="ppaction://hlinksldjump"/>
            </a:endParaRPr>
          </a:p>
          <a:p>
            <a:pPr marL="971550" lvl="1" indent="-514350">
              <a:lnSpc>
                <a:spcPct val="120000"/>
              </a:lnSpc>
              <a:buFont typeface="Arial" panose="020B0604020202020204" pitchFamily="34" charset="0"/>
              <a:buChar char="•"/>
            </a:pPr>
            <a:r>
              <a:rPr lang="zh-TW" altLang="en-US" sz="2800" dirty="0">
                <a:solidFill>
                  <a:srgbClr val="0000FF"/>
                </a:solidFill>
                <a:hlinkClick r:id="rId14" action="ppaction://hlinksldjump"/>
              </a:rPr>
              <a:t>安培計</a:t>
            </a:r>
            <a:endParaRPr lang="en-US" altLang="zh-TW" sz="2800" dirty="0">
              <a:solidFill>
                <a:srgbClr val="0000FF"/>
              </a:solidFill>
            </a:endParaRPr>
          </a:p>
          <a:p>
            <a:pPr marL="971550" lvl="1" indent="-514350">
              <a:lnSpc>
                <a:spcPct val="120000"/>
              </a:lnSpc>
              <a:buFont typeface="Arial" panose="020B0604020202020204" pitchFamily="34" charset="0"/>
              <a:buChar char="•"/>
            </a:pPr>
            <a:r>
              <a:rPr lang="zh-TW" altLang="en-US" sz="2800" dirty="0">
                <a:solidFill>
                  <a:srgbClr val="0000FF"/>
                </a:solidFill>
                <a:hlinkClick r:id="rId15" action="ppaction://hlinksldjump"/>
              </a:rPr>
              <a:t>伏特計</a:t>
            </a:r>
            <a:endParaRPr lang="en-US" altLang="zh-TW" sz="2800" dirty="0">
              <a:solidFill>
                <a:srgbClr val="0000FF"/>
              </a:solidFill>
            </a:endParaRPr>
          </a:p>
          <a:p>
            <a:pPr marL="971550" lvl="1" indent="-514350">
              <a:lnSpc>
                <a:spcPct val="120000"/>
              </a:lnSpc>
              <a:buFont typeface="Arial" panose="020B0604020202020204" pitchFamily="34" charset="0"/>
              <a:buChar char="•"/>
            </a:pPr>
            <a:r>
              <a:rPr lang="zh-TW" altLang="en-US" sz="2800" dirty="0">
                <a:solidFill>
                  <a:srgbClr val="0000FF"/>
                </a:solidFill>
                <a:hlinkClick r:id="rId16" action="ppaction://hlinksldjump"/>
              </a:rPr>
              <a:t>歐姆計</a:t>
            </a:r>
            <a:endParaRPr lang="en-US" altLang="zh-TW" sz="2800" dirty="0">
              <a:solidFill>
                <a:srgbClr val="0000FF"/>
              </a:solidFill>
            </a:endParaRPr>
          </a:p>
          <a:p>
            <a:pPr marL="514350" lvl="0" indent="-514350">
              <a:lnSpc>
                <a:spcPct val="120000"/>
              </a:lnSpc>
              <a:buFontTx/>
              <a:buAutoNum type="arabicPeriod" startAt="7"/>
            </a:pPr>
            <a:r>
              <a:rPr lang="en-US" altLang="zh-TW" sz="2800" dirty="0">
                <a:solidFill>
                  <a:srgbClr val="0000FF"/>
                </a:solidFill>
                <a:hlinkClick r:id="rId17" action="ppaction://hlinksldjump"/>
              </a:rPr>
              <a:t>Q</a:t>
            </a:r>
            <a:endParaRPr lang="en-US" altLang="zh-TW" sz="2800" dirty="0">
              <a:solidFill>
                <a:srgbClr val="0000FF"/>
              </a:solidFill>
            </a:endParaRPr>
          </a:p>
        </p:txBody>
      </p:sp>
      <p:pic>
        <p:nvPicPr>
          <p:cNvPr id="7" name="圖形 6" descr="首頁">
            <a:hlinkClick r:id="rId18" action="ppaction://hlinksldjump"/>
            <a:extLst>
              <a:ext uri="{FF2B5EF4-FFF2-40B4-BE49-F238E27FC236}">
                <a16:creationId xmlns:a16="http://schemas.microsoft.com/office/drawing/2014/main" id="{F6EDF8F8-BB19-4C98-8801-530D64B3FB8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524327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06563" y="0"/>
            <a:ext cx="4320000" cy="864096"/>
          </a:xfrm>
          <a:solidFill>
            <a:schemeClr val="bg1"/>
          </a:solidFill>
        </p:spPr>
        <p:txBody>
          <a:bodyPr/>
          <a:lstStyle/>
          <a:p>
            <a:r>
              <a:rPr lang="zh-TW" altLang="en-US" sz="4000" dirty="0">
                <a:solidFill>
                  <a:srgbClr val="0000FF"/>
                </a:solidFill>
                <a:effectLst/>
              </a:rPr>
              <a:t>認識電阻</a:t>
            </a:r>
            <a:endParaRPr lang="zh-TW" altLang="en-US" sz="4000" dirty="0">
              <a:effectLst/>
            </a:endParaRPr>
          </a:p>
        </p:txBody>
      </p:sp>
      <p:sp>
        <p:nvSpPr>
          <p:cNvPr id="7" name="矩形 6"/>
          <p:cNvSpPr/>
          <p:nvPr/>
        </p:nvSpPr>
        <p:spPr>
          <a:xfrm>
            <a:off x="0" y="6642556"/>
            <a:ext cx="2483768" cy="246221"/>
          </a:xfrm>
          <a:prstGeom prst="rect">
            <a:avLst/>
          </a:prstGeom>
        </p:spPr>
        <p:txBody>
          <a:bodyPr wrap="square">
            <a:spAutoFit/>
          </a:bodyPr>
          <a:lstStyle/>
          <a:p>
            <a:r>
              <a:rPr lang="en-US" altLang="zh-TW" sz="1000" dirty="0">
                <a:latin typeface="微軟正黑體" panose="020B0604030504040204" pitchFamily="34" charset="-120"/>
                <a:ea typeface="微軟正黑體" panose="020B0604030504040204" pitchFamily="34" charset="-120"/>
                <a:hlinkClick r:id="rId3"/>
              </a:rPr>
              <a:t>http://zh.wikipedia.org/wiki/</a:t>
            </a:r>
            <a:r>
              <a:rPr lang="zh-TW" altLang="en-US" sz="1000" dirty="0">
                <a:latin typeface="微軟正黑體" panose="020B0604030504040204" pitchFamily="34" charset="-120"/>
                <a:ea typeface="微軟正黑體" panose="020B0604030504040204" pitchFamily="34" charset="-120"/>
                <a:hlinkClick r:id="rId3"/>
              </a:rPr>
              <a:t>電阻</a:t>
            </a:r>
          </a:p>
        </p:txBody>
      </p:sp>
      <p:sp>
        <p:nvSpPr>
          <p:cNvPr id="10" name="矩形 9">
            <a:extLst>
              <a:ext uri="{FF2B5EF4-FFF2-40B4-BE49-F238E27FC236}">
                <a16:creationId xmlns:a16="http://schemas.microsoft.com/office/drawing/2014/main" id="{A48CD20C-ECBA-4E7F-9C43-EC0D4601B571}"/>
              </a:ext>
            </a:extLst>
          </p:cNvPr>
          <p:cNvSpPr/>
          <p:nvPr/>
        </p:nvSpPr>
        <p:spPr>
          <a:xfrm>
            <a:off x="224983" y="1062569"/>
            <a:ext cx="8683159" cy="5813771"/>
          </a:xfrm>
          <a:prstGeom prst="rect">
            <a:avLst/>
          </a:prstGeom>
          <a:solidFill>
            <a:schemeClr val="bg1"/>
          </a:solidFill>
        </p:spPr>
        <p:txBody>
          <a:bodyPr wrap="square">
            <a:spAutoFit/>
          </a:bodyPr>
          <a:lstStyle/>
          <a:p>
            <a:pPr lvl="0" defTabSz="685800">
              <a:lnSpc>
                <a:spcPct val="120000"/>
              </a:lnSpc>
              <a:buClr>
                <a:srgbClr val="9966FF"/>
              </a:buClr>
              <a:buSzPct val="100000"/>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在電磁學裏，電阻</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(Resistance, R)</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是一物體阻礙電流通過的能力，以方程式定義為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lvl="0" defTabSz="685800">
              <a:lnSpc>
                <a:spcPct val="120000"/>
              </a:lnSpc>
              <a:buClr>
                <a:srgbClr val="9966FF"/>
              </a:buClr>
              <a:buSzPct val="100000"/>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				R</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V</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I</a:t>
            </a:r>
          </a:p>
          <a:p>
            <a:pPr lvl="0" defTabSz="685800">
              <a:lnSpc>
                <a:spcPct val="120000"/>
              </a:lnSpc>
              <a:buClr>
                <a:srgbClr val="9966FF"/>
              </a:buClr>
              <a:buSzPct val="100000"/>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其中，</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V </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(Voltage, V)</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為物體兩端的電壓差，</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I</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(Current, I)</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為通過物體的電流。</a:t>
            </a:r>
          </a:p>
          <a:p>
            <a:pPr lvl="0" defTabSz="685800">
              <a:lnSpc>
                <a:spcPct val="120000"/>
              </a:lnSpc>
              <a:buClr>
                <a:srgbClr val="9966FF"/>
              </a:buClr>
              <a:buSzPct val="100000"/>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假設這物體具有均勻截面面積，則其電阻與電阻率、長度成正比，與截面面積成反比。</a:t>
            </a:r>
          </a:p>
          <a:p>
            <a:pPr lvl="0" defTabSz="685800">
              <a:lnSpc>
                <a:spcPct val="120000"/>
              </a:lnSpc>
              <a:buClr>
                <a:srgbClr val="9966FF"/>
              </a:buClr>
              <a:buSzPct val="100000"/>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國際單位制，電阻的單位為歐姆</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(Ω, Ohm)</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lvl="0" defTabSz="685800">
              <a:lnSpc>
                <a:spcPct val="120000"/>
              </a:lnSpc>
              <a:buClr>
                <a:srgbClr val="9966FF"/>
              </a:buClr>
              <a:buSzPct val="100000"/>
            </a:pPr>
            <a:endPar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lvl="0" defTabSz="685800">
              <a:lnSpc>
                <a:spcPct val="120000"/>
              </a:lnSpc>
              <a:buClr>
                <a:srgbClr val="9966FF"/>
              </a:buClr>
              <a:buSzPct val="100000"/>
              <a:tabLst>
                <a:tab pos="8515350" algn="l"/>
              </a:tabLst>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假設溫度不變，許多物質會遵守歐姆定律，這些物質的電阻值為常數，跟電流或電壓無關。我們稱這些物質為「歐姆物質」；不遵守歐姆定律的物質為「非歐姆物質」。 在電路中以</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來表示</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例如</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 R1</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R02</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R100</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等。</a:t>
            </a:r>
          </a:p>
        </p:txBody>
      </p:sp>
      <p:pic>
        <p:nvPicPr>
          <p:cNvPr id="2054" name="Picture 6" descr="http://upload.wikimedia.org/wikipedia/commons/thumb/e/e4/Metal_film_resistor.jpg/200px-Metal_film_resistor.jpg"/>
          <p:cNvPicPr>
            <a:picLocks noChangeAspect="1" noChangeArrowheads="1"/>
          </p:cNvPicPr>
          <p:nvPr/>
        </p:nvPicPr>
        <p:blipFill>
          <a:blip r:embed="rId4" cstate="screen"/>
          <a:srcRect/>
          <a:stretch>
            <a:fillRect/>
          </a:stretch>
        </p:blipFill>
        <p:spPr bwMode="auto">
          <a:xfrm>
            <a:off x="2483768" y="707176"/>
            <a:ext cx="3868855" cy="425574"/>
          </a:xfrm>
          <a:prstGeom prst="rect">
            <a:avLst/>
          </a:prstGeom>
        </p:spPr>
      </p:pic>
      <p:sp>
        <p:nvSpPr>
          <p:cNvPr id="9" name="矩形 8">
            <a:extLst>
              <a:ext uri="{FF2B5EF4-FFF2-40B4-BE49-F238E27FC236}">
                <a16:creationId xmlns:a16="http://schemas.microsoft.com/office/drawing/2014/main" id="{6C698C4A-AEA2-46C8-A845-ABBA5E298133}"/>
              </a:ext>
            </a:extLst>
          </p:cNvPr>
          <p:cNvSpPr/>
          <p:nvPr/>
        </p:nvSpPr>
        <p:spPr>
          <a:xfrm>
            <a:off x="199652" y="689663"/>
            <a:ext cx="1396280" cy="461665"/>
          </a:xfrm>
          <a:prstGeom prst="rect">
            <a:avLst/>
          </a:prstGeom>
        </p:spPr>
        <p:txBody>
          <a:bodyPr wrap="none">
            <a:spAutoFit/>
          </a:bodyPr>
          <a:lstStyle/>
          <a:p>
            <a:r>
              <a:rPr lang="zh-TW" altLang="en-US" sz="2400" b="1" spc="-38" dirty="0">
                <a:solidFill>
                  <a:srgbClr val="0000FF"/>
                </a:solidFill>
                <a:latin typeface="微軟正黑體" panose="020B0604030504040204" pitchFamily="34" charset="-120"/>
                <a:ea typeface="微軟正黑體" panose="020B0604030504040204" pitchFamily="34" charset="-120"/>
                <a:cs typeface="+mj-cs"/>
              </a:rPr>
              <a:t>電阻簡介</a:t>
            </a:r>
            <a:endParaRPr lang="zh-TW" altLang="en-US" sz="2400" dirty="0">
              <a:solidFill>
                <a:srgbClr val="0000FF"/>
              </a:solidFill>
              <a:latin typeface="微軟正黑體" panose="020B0604030504040204" pitchFamily="34" charset="-120"/>
              <a:ea typeface="微軟正黑體" panose="020B0604030504040204" pitchFamily="34" charset="-120"/>
            </a:endParaRPr>
          </a:p>
        </p:txBody>
      </p:sp>
      <p:grpSp>
        <p:nvGrpSpPr>
          <p:cNvPr id="5" name="群組 8"/>
          <p:cNvGrpSpPr/>
          <p:nvPr/>
        </p:nvGrpSpPr>
        <p:grpSpPr>
          <a:xfrm>
            <a:off x="7017712" y="3738623"/>
            <a:ext cx="1512168" cy="1163926"/>
            <a:chOff x="6876256" y="5651956"/>
            <a:chExt cx="1584176" cy="1261129"/>
          </a:xfrm>
        </p:grpSpPr>
        <p:sp>
          <p:nvSpPr>
            <p:cNvPr id="4" name="文字方塊 3"/>
            <p:cNvSpPr txBox="1"/>
            <p:nvPr/>
          </p:nvSpPr>
          <p:spPr>
            <a:xfrm>
              <a:off x="7136412" y="6453336"/>
              <a:ext cx="1160758" cy="400176"/>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電路符號</a:t>
              </a:r>
            </a:p>
          </p:txBody>
        </p:sp>
        <p:pic>
          <p:nvPicPr>
            <p:cNvPr id="2050" name="Picture 2"/>
            <p:cNvPicPr>
              <a:picLocks noChangeAspect="1" noChangeArrowheads="1"/>
            </p:cNvPicPr>
            <p:nvPr/>
          </p:nvPicPr>
          <p:blipFill>
            <a:blip r:embed="rId5" cstate="screen"/>
            <a:srcRect/>
            <a:stretch>
              <a:fillRect/>
            </a:stretch>
          </p:blipFill>
          <p:spPr bwMode="auto">
            <a:xfrm>
              <a:off x="7236296" y="5651956"/>
              <a:ext cx="1008112" cy="504056"/>
            </a:xfrm>
            <a:prstGeom prst="rect">
              <a:avLst/>
            </a:prstGeom>
          </p:spPr>
        </p:pic>
        <p:sp>
          <p:nvSpPr>
            <p:cNvPr id="6" name="文字方塊 5"/>
            <p:cNvSpPr txBox="1"/>
            <p:nvPr/>
          </p:nvSpPr>
          <p:spPr>
            <a:xfrm>
              <a:off x="7524328" y="6156012"/>
              <a:ext cx="347958" cy="400176"/>
            </a:xfrm>
            <a:prstGeom prst="rect">
              <a:avLst/>
            </a:prstGeom>
            <a:noFill/>
          </p:spPr>
          <p:txBody>
            <a:bodyPr wrap="none" rtlCol="0">
              <a:spAutoFit/>
            </a:bodyPr>
            <a:lstStyle/>
            <a:p>
              <a:r>
                <a:rPr lang="en-US" altLang="zh-TW" dirty="0">
                  <a:latin typeface="微軟正黑體" panose="020B0604030504040204" pitchFamily="34" charset="-120"/>
                  <a:ea typeface="微軟正黑體" panose="020B0604030504040204" pitchFamily="34" charset="-120"/>
                </a:rPr>
                <a:t>R</a:t>
              </a:r>
              <a:endParaRPr lang="zh-TW" altLang="en-US" dirty="0">
                <a:latin typeface="微軟正黑體" panose="020B0604030504040204" pitchFamily="34" charset="-120"/>
                <a:ea typeface="微軟正黑體" panose="020B0604030504040204" pitchFamily="34" charset="-120"/>
              </a:endParaRPr>
            </a:p>
          </p:txBody>
        </p:sp>
        <p:sp>
          <p:nvSpPr>
            <p:cNvPr id="8" name="矩形 7"/>
            <p:cNvSpPr/>
            <p:nvPr/>
          </p:nvSpPr>
          <p:spPr>
            <a:xfrm>
              <a:off x="6876256" y="5716333"/>
              <a:ext cx="1584176" cy="1196752"/>
            </a:xfrm>
            <a:prstGeom prst="rect">
              <a:avLst/>
            </a:prstGeom>
            <a:noFill/>
            <a:ln w="508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pic>
        <p:nvPicPr>
          <p:cNvPr id="12" name="圖形 11" descr="首頁">
            <a:hlinkClick r:id="rId6" action="ppaction://hlinksldjump"/>
            <a:extLst>
              <a:ext uri="{FF2B5EF4-FFF2-40B4-BE49-F238E27FC236}">
                <a16:creationId xmlns:a16="http://schemas.microsoft.com/office/drawing/2014/main" id="{B6C94286-F1E9-4D16-8964-65A1B25CC2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69531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a:extLst>
              <a:ext uri="{FF2B5EF4-FFF2-40B4-BE49-F238E27FC236}">
                <a16:creationId xmlns:a16="http://schemas.microsoft.com/office/drawing/2014/main" id="{1AEDD15B-F47C-4357-A0B5-74F0786EE199}"/>
              </a:ext>
            </a:extLst>
          </p:cNvPr>
          <p:cNvSpPr>
            <a:spLocks noGrp="1"/>
          </p:cNvSpPr>
          <p:nvPr>
            <p:ph type="title"/>
          </p:nvPr>
        </p:nvSpPr>
        <p:spPr>
          <a:xfrm>
            <a:off x="2838415" y="-16668"/>
            <a:ext cx="3467170" cy="908050"/>
          </a:xfrm>
          <a:solidFill>
            <a:schemeClr val="bg1"/>
          </a:solidFill>
        </p:spPr>
        <p:txBody>
          <a:bodyPr/>
          <a:lstStyle/>
          <a:p>
            <a:pPr algn="ctr"/>
            <a:r>
              <a:rPr lang="zh-TW" altLang="en-US" sz="4000" dirty="0">
                <a:solidFill>
                  <a:srgbClr val="0000FF"/>
                </a:solidFill>
              </a:rPr>
              <a:t>電阻 </a:t>
            </a:r>
            <a:r>
              <a:rPr lang="en-US" altLang="zh-TW" sz="4000" dirty="0">
                <a:solidFill>
                  <a:srgbClr val="0000FF"/>
                </a:solidFill>
              </a:rPr>
              <a:t>Resistor</a:t>
            </a:r>
            <a:endParaRPr lang="zh-TW" altLang="en-US" sz="4000" dirty="0">
              <a:solidFill>
                <a:srgbClr val="0000FF"/>
              </a:solidFill>
            </a:endParaRPr>
          </a:p>
        </p:txBody>
      </p:sp>
      <p:pic>
        <p:nvPicPr>
          <p:cNvPr id="14340" name="Picture 2" descr="https://tse4.mm.bing.net/th?id=OIP.hh2ZEyQlsD-PGRqgAbxuiwHaEU&amp;pid=Api&amp;P=0&amp;w=287&amp;h=168">
            <a:extLst>
              <a:ext uri="{FF2B5EF4-FFF2-40B4-BE49-F238E27FC236}">
                <a16:creationId xmlns:a16="http://schemas.microsoft.com/office/drawing/2014/main" id="{6CA7A5D6-337D-45A5-8316-9E7D394C1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40" y="2886075"/>
            <a:ext cx="2540923" cy="148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http://1.share.photo.xuite.net/et5711/11a4366/15613560/836195822_m.jpg">
            <a:extLst>
              <a:ext uri="{FF2B5EF4-FFF2-40B4-BE49-F238E27FC236}">
                <a16:creationId xmlns:a16="http://schemas.microsoft.com/office/drawing/2014/main" id="{90A172C5-9AE5-4DB4-B247-16613B0E5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038" y="2524060"/>
            <a:ext cx="2736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http://www.shimmer-co.com/images/RES%209%20-%20SMD.jpg">
            <a:extLst>
              <a:ext uri="{FF2B5EF4-FFF2-40B4-BE49-F238E27FC236}">
                <a16:creationId xmlns:a16="http://schemas.microsoft.com/office/drawing/2014/main" id="{11C44BE6-8546-4111-A663-52B96DF749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2800" y="2402189"/>
            <a:ext cx="2587068" cy="194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http://i.ebayimg.com/images/i/130489962452-0-1/s-l1000.jpg">
            <a:extLst>
              <a:ext uri="{FF2B5EF4-FFF2-40B4-BE49-F238E27FC236}">
                <a16:creationId xmlns:a16="http://schemas.microsoft.com/office/drawing/2014/main" id="{639CF3ED-F1B2-4A2F-B245-AC0CE61359D7}"/>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5813" y="4552835"/>
            <a:ext cx="193357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https://www.icshop.com.tw/images/product_images/original_images/5770_0.jpg">
            <a:extLst>
              <a:ext uri="{FF2B5EF4-FFF2-40B4-BE49-F238E27FC236}">
                <a16:creationId xmlns:a16="http://schemas.microsoft.com/office/drawing/2014/main" id="{48201C7E-E3CD-491D-A407-64FF08578B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652" y="4476750"/>
            <a:ext cx="2594236" cy="194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2" descr="http://haha90.phy.ntnu.edu.tw/content/funExperiment/allFunExps/resistenceAdj/a01.jpg">
            <a:extLst>
              <a:ext uri="{FF2B5EF4-FFF2-40B4-BE49-F238E27FC236}">
                <a16:creationId xmlns:a16="http://schemas.microsoft.com/office/drawing/2014/main" id="{51373FBF-1190-46ED-B0C9-D7C0E169C7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 r="7111"/>
          <a:stretch/>
        </p:blipFill>
        <p:spPr bwMode="auto">
          <a:xfrm>
            <a:off x="3094037" y="4702726"/>
            <a:ext cx="2736849" cy="177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13F5CAF1-2D8E-4FB5-8FFD-28E0AAADF3A5}"/>
              </a:ext>
            </a:extLst>
          </p:cNvPr>
          <p:cNvSpPr/>
          <p:nvPr/>
        </p:nvSpPr>
        <p:spPr>
          <a:xfrm>
            <a:off x="552414" y="744876"/>
            <a:ext cx="8176915" cy="2026517"/>
          </a:xfrm>
          <a:prstGeom prst="rect">
            <a:avLst/>
          </a:prstGeom>
        </p:spPr>
        <p:txBody>
          <a:bodyPr wrap="square">
            <a:spAutoFit/>
          </a:bodyPr>
          <a:lstStyle/>
          <a:p>
            <a:pPr lvl="0" defTabSz="685800">
              <a:lnSpc>
                <a:spcPct val="120000"/>
              </a:lnSpc>
              <a:buClr>
                <a:srgbClr val="9966FF"/>
              </a:buClr>
              <a:buSzPct val="100000"/>
            </a:pPr>
            <a:r>
              <a:rPr lang="zh-TW" altLang="en-US" sz="3600" b="1" dirty="0">
                <a:solidFill>
                  <a:prstClr val="black"/>
                </a:solidFill>
                <a:latin typeface="微軟正黑體" panose="020B0604030504040204" pitchFamily="34" charset="-120"/>
                <a:ea typeface="微軟正黑體" panose="020B0604030504040204" pitchFamily="34" charset="-120"/>
              </a:rPr>
              <a:t>滿足歐姆定律 </a:t>
            </a:r>
            <a:r>
              <a:rPr lang="en-US" altLang="zh-TW" sz="3600" b="1" dirty="0">
                <a:solidFill>
                  <a:prstClr val="black"/>
                </a:solidFill>
                <a:latin typeface="微軟正黑體" panose="020B0604030504040204" pitchFamily="34" charset="-120"/>
                <a:ea typeface="微軟正黑體" panose="020B0604030504040204" pitchFamily="34" charset="-120"/>
              </a:rPr>
              <a:t>I = V/R</a:t>
            </a:r>
          </a:p>
          <a:p>
            <a:pPr lvl="0" defTabSz="685800">
              <a:lnSpc>
                <a:spcPct val="120000"/>
              </a:lnSpc>
              <a:buClr>
                <a:srgbClr val="9966FF"/>
              </a:buClr>
              <a:buSzPct val="100000"/>
            </a:pPr>
            <a:r>
              <a:rPr lang="zh-TW" altLang="en-US" sz="3600" b="1" dirty="0">
                <a:solidFill>
                  <a:prstClr val="black"/>
                </a:solidFill>
                <a:latin typeface="微軟正黑體" panose="020B0604030504040204" pitchFamily="34" charset="-120"/>
                <a:ea typeface="微軟正黑體" panose="020B0604030504040204" pitchFamily="34" charset="-120"/>
              </a:rPr>
              <a:t>電阻值、誤差、功率、溫度係數等</a:t>
            </a:r>
            <a:endParaRPr lang="en-US" altLang="zh-TW" sz="3600" b="1" dirty="0">
              <a:solidFill>
                <a:prstClr val="black"/>
              </a:solidFill>
              <a:latin typeface="微軟正黑體" panose="020B0604030504040204" pitchFamily="34" charset="-120"/>
              <a:ea typeface="微軟正黑體" panose="020B0604030504040204" pitchFamily="34" charset="-120"/>
            </a:endParaRPr>
          </a:p>
          <a:p>
            <a:pPr lvl="0" defTabSz="685800">
              <a:lnSpc>
                <a:spcPct val="120000"/>
              </a:lnSpc>
              <a:buClr>
                <a:srgbClr val="9966FF"/>
              </a:buClr>
              <a:buSzPct val="100000"/>
            </a:pPr>
            <a:r>
              <a:rPr lang="zh-TW" altLang="en-US" sz="3600" b="1" dirty="0">
                <a:solidFill>
                  <a:prstClr val="black"/>
                </a:solidFill>
                <a:latin typeface="微軟正黑體" panose="020B0604030504040204" pitchFamily="34" charset="-120"/>
                <a:ea typeface="微軟正黑體" panose="020B0604030504040204" pitchFamily="34" charset="-120"/>
              </a:rPr>
              <a:t>種類多</a:t>
            </a:r>
          </a:p>
        </p:txBody>
      </p:sp>
      <p:pic>
        <p:nvPicPr>
          <p:cNvPr id="10" name="圖形 9" descr="首頁">
            <a:hlinkClick r:id="rId8" action="ppaction://hlinksldjump"/>
            <a:extLst>
              <a:ext uri="{FF2B5EF4-FFF2-40B4-BE49-F238E27FC236}">
                <a16:creationId xmlns:a16="http://schemas.microsoft.com/office/drawing/2014/main" id="{7B28D832-DB8D-492D-912E-62443D20A5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0308" y="-53525"/>
            <a:ext cx="713692" cy="71369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02446" y="18140"/>
            <a:ext cx="5220000" cy="722065"/>
          </a:xfrm>
          <a:solidFill>
            <a:schemeClr val="bg1"/>
          </a:solidFill>
        </p:spPr>
        <p:txBody>
          <a:bodyPr lIns="0" tIns="0" rIns="0" bIns="0">
            <a:normAutofit fontScale="90000"/>
          </a:bodyPr>
          <a:lstStyle/>
          <a:p>
            <a:pPr algn="ctr"/>
            <a:r>
              <a:rPr lang="zh-TW" altLang="en-US" sz="4000" b="1" dirty="0">
                <a:solidFill>
                  <a:srgbClr val="0000FF"/>
                </a:solidFill>
                <a:effectLst/>
                <a:cs typeface="Times New Roman" pitchFamily="18" charset="0"/>
              </a:rPr>
              <a:t>電阻器電阻值的色碼色環</a:t>
            </a:r>
          </a:p>
        </p:txBody>
      </p:sp>
      <p:graphicFrame>
        <p:nvGraphicFramePr>
          <p:cNvPr id="4" name="表格 3"/>
          <p:cNvGraphicFramePr>
            <a:graphicFrameLocks noGrp="1"/>
          </p:cNvGraphicFramePr>
          <p:nvPr>
            <p:extLst>
              <p:ext uri="{D42A27DB-BD31-4B8C-83A1-F6EECF244321}">
                <p14:modId xmlns:p14="http://schemas.microsoft.com/office/powerpoint/2010/main" val="2653196789"/>
              </p:ext>
            </p:extLst>
          </p:nvPr>
        </p:nvGraphicFramePr>
        <p:xfrm>
          <a:off x="131343" y="3789992"/>
          <a:ext cx="8905153" cy="271172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88330">
                  <a:extLst>
                    <a:ext uri="{9D8B030D-6E8A-4147-A177-3AD203B41FA5}">
                      <a16:colId xmlns:a16="http://schemas.microsoft.com/office/drawing/2014/main" val="20000"/>
                    </a:ext>
                  </a:extLst>
                </a:gridCol>
                <a:gridCol w="572007">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81255">
                  <a:extLst>
                    <a:ext uri="{9D8B030D-6E8A-4147-A177-3AD203B41FA5}">
                      <a16:colId xmlns:a16="http://schemas.microsoft.com/office/drawing/2014/main" val="20003"/>
                    </a:ext>
                  </a:extLst>
                </a:gridCol>
                <a:gridCol w="612083">
                  <a:extLst>
                    <a:ext uri="{9D8B030D-6E8A-4147-A177-3AD203B41FA5}">
                      <a16:colId xmlns:a16="http://schemas.microsoft.com/office/drawing/2014/main" val="20004"/>
                    </a:ext>
                  </a:extLst>
                </a:gridCol>
                <a:gridCol w="612083">
                  <a:extLst>
                    <a:ext uri="{9D8B030D-6E8A-4147-A177-3AD203B41FA5}">
                      <a16:colId xmlns:a16="http://schemas.microsoft.com/office/drawing/2014/main" val="20005"/>
                    </a:ext>
                  </a:extLst>
                </a:gridCol>
                <a:gridCol w="612083">
                  <a:extLst>
                    <a:ext uri="{9D8B030D-6E8A-4147-A177-3AD203B41FA5}">
                      <a16:colId xmlns:a16="http://schemas.microsoft.com/office/drawing/2014/main" val="20006"/>
                    </a:ext>
                  </a:extLst>
                </a:gridCol>
                <a:gridCol w="612083">
                  <a:extLst>
                    <a:ext uri="{9D8B030D-6E8A-4147-A177-3AD203B41FA5}">
                      <a16:colId xmlns:a16="http://schemas.microsoft.com/office/drawing/2014/main" val="20007"/>
                    </a:ext>
                  </a:extLst>
                </a:gridCol>
                <a:gridCol w="612083">
                  <a:extLst>
                    <a:ext uri="{9D8B030D-6E8A-4147-A177-3AD203B41FA5}">
                      <a16:colId xmlns:a16="http://schemas.microsoft.com/office/drawing/2014/main" val="20008"/>
                    </a:ext>
                  </a:extLst>
                </a:gridCol>
                <a:gridCol w="612083">
                  <a:extLst>
                    <a:ext uri="{9D8B030D-6E8A-4147-A177-3AD203B41FA5}">
                      <a16:colId xmlns:a16="http://schemas.microsoft.com/office/drawing/2014/main" val="20009"/>
                    </a:ext>
                  </a:extLst>
                </a:gridCol>
                <a:gridCol w="612083">
                  <a:extLst>
                    <a:ext uri="{9D8B030D-6E8A-4147-A177-3AD203B41FA5}">
                      <a16:colId xmlns:a16="http://schemas.microsoft.com/office/drawing/2014/main" val="20010"/>
                    </a:ext>
                  </a:extLst>
                </a:gridCol>
                <a:gridCol w="612083">
                  <a:extLst>
                    <a:ext uri="{9D8B030D-6E8A-4147-A177-3AD203B41FA5}">
                      <a16:colId xmlns:a16="http://schemas.microsoft.com/office/drawing/2014/main" val="20011"/>
                    </a:ext>
                  </a:extLst>
                </a:gridCol>
                <a:gridCol w="642761">
                  <a:extLst>
                    <a:ext uri="{9D8B030D-6E8A-4147-A177-3AD203B41FA5}">
                      <a16:colId xmlns:a16="http://schemas.microsoft.com/office/drawing/2014/main" val="20012"/>
                    </a:ext>
                  </a:extLst>
                </a:gridCol>
                <a:gridCol w="648072">
                  <a:extLst>
                    <a:ext uri="{9D8B030D-6E8A-4147-A177-3AD203B41FA5}">
                      <a16:colId xmlns:a16="http://schemas.microsoft.com/office/drawing/2014/main" val="20013"/>
                    </a:ext>
                  </a:extLst>
                </a:gridCol>
              </a:tblGrid>
              <a:tr h="370840">
                <a:tc>
                  <a:txBody>
                    <a:bodyPr/>
                    <a:lstStyle/>
                    <a:p>
                      <a:pPr algn="ctr"/>
                      <a:r>
                        <a:rPr lang="zh-TW" altLang="en-US" sz="1800" b="1" dirty="0">
                          <a:latin typeface="Times New Roman" pitchFamily="18" charset="0"/>
                          <a:ea typeface="標楷體" pitchFamily="65" charset="-120"/>
                          <a:cs typeface="Times New Roman" pitchFamily="18" charset="0"/>
                        </a:rPr>
                        <a:t>色碼</a:t>
                      </a:r>
                    </a:p>
                  </a:txBody>
                  <a:tcPr anchor="ct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chemeClr val="tx1"/>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CC330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FF000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FF9933"/>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FFFF0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00B05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0000FF"/>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7030A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chemeClr val="bg1">
                        <a:lumMod val="50000"/>
                      </a:schemeClr>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chemeClr val="bg1"/>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5400000" scaled="1"/>
                      <a:tileRect/>
                    </a:gra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gradFill flip="none" rotWithShape="1">
                      <a:gsLst>
                        <a:gs pos="0">
                          <a:schemeClr val="bg1">
                            <a:lumMod val="65000"/>
                          </a:schemeClr>
                        </a:gs>
                        <a:gs pos="50000">
                          <a:schemeClr val="bg1">
                            <a:lumMod val="85000"/>
                          </a:schemeClr>
                        </a:gs>
                        <a:gs pos="100000">
                          <a:schemeClr val="bg1">
                            <a:lumMod val="75000"/>
                            <a:tint val="23500"/>
                            <a:satMod val="160000"/>
                          </a:schemeClr>
                        </a:gs>
                      </a:gsLst>
                      <a:lin ang="5400000" scaled="1"/>
                      <a:tileRect/>
                    </a:gra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noFill/>
                  </a:tcPr>
                </a:tc>
                <a:extLst>
                  <a:ext uri="{0D108BD9-81ED-4DB2-BD59-A6C34878D82A}">
                    <a16:rowId xmlns:a16="http://schemas.microsoft.com/office/drawing/2014/main" val="10000"/>
                  </a:ext>
                </a:extLst>
              </a:tr>
              <a:tr h="320040">
                <a:tc rowSpan="2">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Color</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黑</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棕</a:t>
                      </a:r>
                      <a:endParaRPr lang="en-US" altLang="zh-TW" sz="1800" b="1" dirty="0">
                        <a:solidFill>
                          <a:srgbClr val="0000CC"/>
                        </a:solidFill>
                        <a:latin typeface="Times New Roman" pitchFamily="18" charset="0"/>
                        <a:ea typeface="標楷體" pitchFamily="65" charset="-120"/>
                        <a:cs typeface="Times New Roman" pitchFamily="18" charset="0"/>
                      </a:endParaRP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紅</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橙</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黃</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綠</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藍</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紫</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灰</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白</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latin typeface="Times New Roman" pitchFamily="18" charset="0"/>
                          <a:ea typeface="標楷體" pitchFamily="65" charset="-120"/>
                          <a:cs typeface="Times New Roman" pitchFamily="18" charset="0"/>
                        </a:rPr>
                        <a:t>金</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latin typeface="Times New Roman" pitchFamily="18" charset="0"/>
                          <a:ea typeface="標楷體" pitchFamily="65" charset="-120"/>
                          <a:cs typeface="Times New Roman" pitchFamily="18" charset="0"/>
                        </a:rPr>
                        <a:t>銀</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latin typeface="Times New Roman" pitchFamily="18" charset="0"/>
                          <a:ea typeface="標楷體" pitchFamily="65" charset="-120"/>
                          <a:cs typeface="Times New Roman" pitchFamily="18" charset="0"/>
                        </a:rPr>
                        <a:t>透明</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20040">
                <a:tc vMerge="1">
                  <a:txBody>
                    <a:bodyPr/>
                    <a:lstStyle/>
                    <a:p>
                      <a:endParaRPr lang="zh-TW" altLang="en-US"/>
                    </a:p>
                  </a:txBody>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Black</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000" b="1" kern="1200" dirty="0">
                          <a:solidFill>
                            <a:srgbClr val="0000CC"/>
                          </a:solidFill>
                          <a:latin typeface="Times New Roman" pitchFamily="18" charset="0"/>
                          <a:ea typeface="標楷體" pitchFamily="65" charset="-120"/>
                          <a:cs typeface="Times New Roman" pitchFamily="18" charset="0"/>
                        </a:rPr>
                        <a:t>Brown</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Red</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Orange</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Yellow</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Green</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Blue</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Violet</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Gray</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White</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chemeClr val="dk1"/>
                          </a:solidFill>
                          <a:latin typeface="Times New Roman" pitchFamily="18" charset="0"/>
                          <a:ea typeface="標楷體" pitchFamily="65" charset="-120"/>
                          <a:cs typeface="Times New Roman" pitchFamily="18" charset="0"/>
                        </a:rPr>
                        <a:t>Gold</a:t>
                      </a:r>
                      <a:endParaRPr lang="zh-TW" altLang="en-US" sz="1000" b="1" kern="1200" dirty="0">
                        <a:solidFill>
                          <a:schemeClr val="dk1"/>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chemeClr val="dk1"/>
                          </a:solidFill>
                          <a:latin typeface="Times New Roman" pitchFamily="18" charset="0"/>
                          <a:ea typeface="標楷體" pitchFamily="65" charset="-120"/>
                          <a:cs typeface="Times New Roman" pitchFamily="18" charset="0"/>
                        </a:rPr>
                        <a:t>Silver</a:t>
                      </a:r>
                      <a:endParaRPr lang="zh-TW" altLang="en-US" sz="1000" b="1" kern="1200" dirty="0">
                        <a:solidFill>
                          <a:schemeClr val="dk1"/>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chemeClr val="dk1"/>
                          </a:solidFill>
                          <a:latin typeface="Times New Roman" pitchFamily="18" charset="0"/>
                          <a:ea typeface="標楷體" pitchFamily="65" charset="-120"/>
                          <a:cs typeface="Times New Roman" pitchFamily="18" charset="0"/>
                        </a:rPr>
                        <a:t>None</a:t>
                      </a:r>
                      <a:endParaRPr lang="zh-TW" altLang="en-US" sz="1000" b="1" kern="1200" dirty="0">
                        <a:solidFill>
                          <a:schemeClr val="dk1"/>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557808">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代表數字</a:t>
                      </a:r>
                    </a:p>
                  </a:txBody>
                  <a:tcPr marL="0" marR="0"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0</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2</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3</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4</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5</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6</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7</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8</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9</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tc>
                <a:extLst>
                  <a:ext uri="{0D108BD9-81ED-4DB2-BD59-A6C34878D82A}">
                    <a16:rowId xmlns:a16="http://schemas.microsoft.com/office/drawing/2014/main" val="10003"/>
                  </a:ext>
                </a:extLst>
              </a:tr>
              <a:tr h="370840">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倍率</a:t>
                      </a:r>
                      <a:endParaRPr lang="en-US" altLang="zh-TW" sz="1800" b="1" dirty="0">
                        <a:solidFill>
                          <a:srgbClr val="0000CC"/>
                        </a:solidFill>
                        <a:latin typeface="Times New Roman" pitchFamily="18" charset="0"/>
                        <a:ea typeface="標楷體" pitchFamily="65" charset="-120"/>
                        <a:cs typeface="Times New Roman" pitchFamily="18" charset="0"/>
                      </a:endParaRPr>
                    </a:p>
                    <a:p>
                      <a:pPr algn="ctr"/>
                      <a:r>
                        <a:rPr lang="en-US" altLang="zh-TW" sz="1200" b="1" dirty="0">
                          <a:solidFill>
                            <a:srgbClr val="0000CC"/>
                          </a:solidFill>
                          <a:latin typeface="Times New Roman" pitchFamily="18" charset="0"/>
                          <a:ea typeface="標楷體" pitchFamily="65" charset="-120"/>
                          <a:cs typeface="Times New Roman" pitchFamily="18" charset="0"/>
                        </a:rPr>
                        <a:t>(Multiplier)</a:t>
                      </a:r>
                      <a:endParaRPr lang="zh-TW" altLang="en-US" sz="1200" b="1"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0</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1</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2</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3</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4</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5</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6</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7</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8</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9</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latin typeface="Times New Roman" pitchFamily="18" charset="0"/>
                          <a:ea typeface="標楷體" pitchFamily="65" charset="-120"/>
                          <a:cs typeface="Times New Roman" pitchFamily="18" charset="0"/>
                        </a:rPr>
                        <a:t>10</a:t>
                      </a:r>
                      <a:r>
                        <a:rPr lang="en-US" altLang="zh-TW" sz="1800" b="1" baseline="30000" dirty="0">
                          <a:latin typeface="Times New Roman" pitchFamily="18" charset="0"/>
                          <a:ea typeface="標楷體" pitchFamily="65" charset="-120"/>
                          <a:cs typeface="Times New Roman" pitchFamily="18" charset="0"/>
                        </a:rPr>
                        <a:t>-1</a:t>
                      </a:r>
                      <a:endParaRPr lang="zh-TW" altLang="en-US" sz="1800" b="1" baseline="30000" dirty="0">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latin typeface="Times New Roman" pitchFamily="18" charset="0"/>
                          <a:ea typeface="標楷體" pitchFamily="65" charset="-120"/>
                          <a:cs typeface="Times New Roman" pitchFamily="18" charset="0"/>
                        </a:rPr>
                        <a:t>10</a:t>
                      </a:r>
                      <a:r>
                        <a:rPr lang="en-US" altLang="zh-TW" sz="1800" b="1" baseline="30000" dirty="0">
                          <a:latin typeface="Times New Roman" pitchFamily="18" charset="0"/>
                          <a:ea typeface="標楷體" pitchFamily="65" charset="-120"/>
                          <a:cs typeface="Times New Roman" pitchFamily="18" charset="0"/>
                        </a:rPr>
                        <a:t>-2</a:t>
                      </a:r>
                      <a:endParaRPr lang="zh-TW" altLang="en-US" sz="1800" b="1" baseline="30000" dirty="0">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誤差</a:t>
                      </a:r>
                      <a:endParaRPr lang="en-US" altLang="zh-TW" sz="1800" b="1" dirty="0">
                        <a:solidFill>
                          <a:srgbClr val="0000CC"/>
                        </a:solidFill>
                        <a:latin typeface="Times New Roman" pitchFamily="18" charset="0"/>
                        <a:ea typeface="標楷體" pitchFamily="65" charset="-120"/>
                        <a:cs typeface="Times New Roman" pitchFamily="18" charset="0"/>
                      </a:endParaRPr>
                    </a:p>
                    <a:p>
                      <a:pPr algn="ctr"/>
                      <a:r>
                        <a:rPr lang="en-US" altLang="zh-TW" sz="1200" b="1" dirty="0">
                          <a:solidFill>
                            <a:srgbClr val="0000CC"/>
                          </a:solidFill>
                          <a:latin typeface="Times New Roman" pitchFamily="18" charset="0"/>
                          <a:ea typeface="標楷體" pitchFamily="65" charset="-120"/>
                          <a:cs typeface="Times New Roman" pitchFamily="18" charset="0"/>
                        </a:rPr>
                        <a:t>(Tolerance)</a:t>
                      </a:r>
                      <a:endParaRPr lang="zh-TW" altLang="en-US" sz="12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dirty="0">
                          <a:solidFill>
                            <a:srgbClr val="0000CC"/>
                          </a:solidFill>
                          <a:latin typeface="Times New Roman" pitchFamily="18" charset="0"/>
                          <a:ea typeface="標楷體" pitchFamily="65" charset="-120"/>
                          <a:cs typeface="Times New Roman" pitchFamily="18" charset="0"/>
                        </a:rPr>
                        <a:t>1%</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dirty="0">
                          <a:solidFill>
                            <a:srgbClr val="0000CC"/>
                          </a:solidFill>
                          <a:latin typeface="Times New Roman" pitchFamily="18" charset="0"/>
                          <a:ea typeface="標楷體" pitchFamily="65" charset="-120"/>
                          <a:cs typeface="Times New Roman" pitchFamily="18" charset="0"/>
                        </a:rPr>
                        <a:t>2%</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u="none" dirty="0">
                          <a:solidFill>
                            <a:srgbClr val="0000CC"/>
                          </a:solidFill>
                          <a:latin typeface="Times New Roman" pitchFamily="18" charset="0"/>
                          <a:ea typeface="標楷體" pitchFamily="65" charset="-120"/>
                          <a:cs typeface="Times New Roman" pitchFamily="18" charset="0"/>
                        </a:rPr>
                        <a:t>0.5</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u="sng" dirty="0">
                          <a:solidFill>
                            <a:srgbClr val="0000CC"/>
                          </a:solidFill>
                          <a:latin typeface="Times New Roman" pitchFamily="18" charset="0"/>
                          <a:ea typeface="標楷體" pitchFamily="65" charset="-120"/>
                          <a:cs typeface="Times New Roman" pitchFamily="18" charset="0"/>
                        </a:rPr>
                        <a:t>+</a:t>
                      </a:r>
                      <a:r>
                        <a:rPr lang="en-US" altLang="zh-TW" sz="1200" b="1" dirty="0">
                          <a:solidFill>
                            <a:srgbClr val="0000CC"/>
                          </a:solidFill>
                          <a:latin typeface="Times New Roman" pitchFamily="18" charset="0"/>
                          <a:ea typeface="標楷體" pitchFamily="65" charset="-120"/>
                          <a:cs typeface="Times New Roman" pitchFamily="18" charset="0"/>
                        </a:rPr>
                        <a:t>0.25</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u="none" dirty="0">
                          <a:solidFill>
                            <a:srgbClr val="0000CC"/>
                          </a:solidFill>
                          <a:latin typeface="Times New Roman" pitchFamily="18" charset="0"/>
                          <a:ea typeface="標楷體" pitchFamily="65" charset="-120"/>
                          <a:cs typeface="Times New Roman" pitchFamily="18" charset="0"/>
                        </a:rPr>
                        <a:t>0.1</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u="sng" dirty="0">
                          <a:solidFill>
                            <a:srgbClr val="0000CC"/>
                          </a:solidFill>
                          <a:latin typeface="Times New Roman" pitchFamily="18" charset="0"/>
                          <a:ea typeface="標楷體" pitchFamily="65" charset="-120"/>
                          <a:cs typeface="Times New Roman" pitchFamily="18" charset="0"/>
                        </a:rPr>
                        <a:t>+</a:t>
                      </a:r>
                      <a:r>
                        <a:rPr lang="en-US" altLang="zh-TW" sz="1200" b="1" dirty="0">
                          <a:solidFill>
                            <a:srgbClr val="0000CC"/>
                          </a:solidFill>
                          <a:latin typeface="Times New Roman" pitchFamily="18" charset="0"/>
                          <a:ea typeface="標楷體" pitchFamily="65" charset="-120"/>
                          <a:cs typeface="Times New Roman" pitchFamily="18" charset="0"/>
                        </a:rPr>
                        <a:t>0.05</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latin typeface="Times New Roman" pitchFamily="18" charset="0"/>
                          <a:ea typeface="標楷體" pitchFamily="65" charset="-120"/>
                          <a:cs typeface="Times New Roman" pitchFamily="18" charset="0"/>
                        </a:rPr>
                        <a:t>+</a:t>
                      </a:r>
                      <a:r>
                        <a:rPr lang="en-US" altLang="zh-TW" sz="1400" b="1" u="none" dirty="0">
                          <a:latin typeface="Times New Roman" pitchFamily="18" charset="0"/>
                          <a:ea typeface="標楷體" pitchFamily="65" charset="-120"/>
                          <a:cs typeface="Times New Roman" pitchFamily="18" charset="0"/>
                        </a:rPr>
                        <a:t>5</a:t>
                      </a:r>
                      <a:r>
                        <a:rPr lang="en-US" altLang="zh-TW" sz="1400" b="1" dirty="0">
                          <a:latin typeface="Times New Roman" pitchFamily="18" charset="0"/>
                          <a:ea typeface="標楷體" pitchFamily="65" charset="-120"/>
                          <a:cs typeface="Times New Roman" pitchFamily="18" charset="0"/>
                        </a:rPr>
                        <a:t>%</a:t>
                      </a:r>
                      <a:endParaRPr lang="zh-TW" altLang="en-US" sz="1400" b="1" dirty="0">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u="sng" dirty="0">
                          <a:latin typeface="Times New Roman" pitchFamily="18" charset="0"/>
                          <a:ea typeface="標楷體" pitchFamily="65" charset="-120"/>
                          <a:cs typeface="Times New Roman" pitchFamily="18" charset="0"/>
                        </a:rPr>
                        <a:t>+</a:t>
                      </a:r>
                      <a:r>
                        <a:rPr lang="en-US" altLang="zh-TW" sz="1400" b="1" dirty="0">
                          <a:latin typeface="Times New Roman" pitchFamily="18" charset="0"/>
                          <a:ea typeface="標楷體" pitchFamily="65" charset="-120"/>
                          <a:cs typeface="Times New Roman" pitchFamily="18" charset="0"/>
                        </a:rPr>
                        <a:t>10%</a:t>
                      </a:r>
                      <a:endParaRPr lang="zh-TW" altLang="en-US" sz="1400" b="1" dirty="0">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u="sng" dirty="0">
                          <a:latin typeface="Times New Roman" pitchFamily="18" charset="0"/>
                          <a:ea typeface="標楷體" pitchFamily="65" charset="-120"/>
                          <a:cs typeface="Times New Roman" pitchFamily="18" charset="0"/>
                        </a:rPr>
                        <a:t>+</a:t>
                      </a:r>
                      <a:r>
                        <a:rPr lang="en-US" altLang="zh-TW" sz="1400" b="1" u="none" dirty="0">
                          <a:latin typeface="Times New Roman" pitchFamily="18" charset="0"/>
                          <a:ea typeface="標楷體" pitchFamily="65" charset="-120"/>
                          <a:cs typeface="Times New Roman" pitchFamily="18" charset="0"/>
                        </a:rPr>
                        <a:t>2</a:t>
                      </a:r>
                      <a:r>
                        <a:rPr lang="en-US" altLang="zh-TW" sz="1400" b="1" dirty="0">
                          <a:latin typeface="Times New Roman" pitchFamily="18" charset="0"/>
                          <a:ea typeface="標楷體" pitchFamily="65" charset="-120"/>
                          <a:cs typeface="Times New Roman" pitchFamily="18" charset="0"/>
                        </a:rPr>
                        <a:t>0%</a:t>
                      </a:r>
                      <a:endParaRPr lang="zh-TW" altLang="en-US" sz="1400" b="1" dirty="0">
                        <a:latin typeface="Times New Roman" pitchFamily="18" charset="0"/>
                        <a:ea typeface="標楷體" pitchFamily="65" charset="-120"/>
                        <a:cs typeface="Times New Roman" pitchFamily="18" charset="0"/>
                      </a:endParaRPr>
                    </a:p>
                  </a:txBody>
                  <a:tcPr anchor="ctr"/>
                </a:tc>
                <a:extLst>
                  <a:ext uri="{0D108BD9-81ED-4DB2-BD59-A6C34878D82A}">
                    <a16:rowId xmlns:a16="http://schemas.microsoft.com/office/drawing/2014/main" val="10005"/>
                  </a:ext>
                </a:extLst>
              </a:tr>
            </a:tbl>
          </a:graphicData>
        </a:graphic>
      </p:graphicFrame>
      <p:grpSp>
        <p:nvGrpSpPr>
          <p:cNvPr id="3" name="群組 50"/>
          <p:cNvGrpSpPr/>
          <p:nvPr/>
        </p:nvGrpSpPr>
        <p:grpSpPr>
          <a:xfrm>
            <a:off x="195071" y="948919"/>
            <a:ext cx="3792737" cy="2060402"/>
            <a:chOff x="203199" y="1485776"/>
            <a:chExt cx="3792737" cy="2060402"/>
          </a:xfrm>
        </p:grpSpPr>
        <p:sp>
          <p:nvSpPr>
            <p:cNvPr id="34" name="文字方塊 57"/>
            <p:cNvSpPr txBox="1">
              <a:spLocks noChangeArrowheads="1"/>
            </p:cNvSpPr>
            <p:nvPr/>
          </p:nvSpPr>
          <p:spPr bwMode="auto">
            <a:xfrm>
              <a:off x="203199" y="3084513"/>
              <a:ext cx="3792737" cy="461665"/>
            </a:xfrm>
            <a:prstGeom prst="rect">
              <a:avLst/>
            </a:prstGeom>
            <a:noFill/>
            <a:ln w="9525">
              <a:noFill/>
              <a:miter lim="800000"/>
              <a:headEnd/>
              <a:tailEnd/>
            </a:ln>
          </p:spPr>
          <p:txBody>
            <a:bodyPr wrap="square">
              <a:spAutoFit/>
            </a:bodyPr>
            <a:lstStyle/>
            <a:p>
              <a:pPr algn="ctr"/>
              <a:r>
                <a:rPr kumimoji="0" lang="en-US" altLang="zh-TW" sz="2400" dirty="0">
                  <a:latin typeface="Times New Roman" pitchFamily="18" charset="0"/>
                  <a:ea typeface="標楷體" pitchFamily="65" charset="-120"/>
                  <a:cs typeface="Times New Roman" pitchFamily="18" charset="0"/>
                  <a:sym typeface="Wingdings" pitchFamily="2" charset="2"/>
                </a:rPr>
                <a:t>  20</a:t>
              </a:r>
              <a:r>
                <a:rPr kumimoji="0" lang="zh-TW" altLang="en-US" sz="2400" dirty="0">
                  <a:latin typeface="Times New Roman" pitchFamily="18" charset="0"/>
                  <a:ea typeface="標楷體" pitchFamily="65" charset="-120"/>
                  <a:cs typeface="Times New Roman" pitchFamily="18" charset="0"/>
                </a:rPr>
                <a:t>*</a:t>
              </a:r>
              <a:r>
                <a:rPr kumimoji="0" lang="en-US" altLang="zh-TW" sz="2400" dirty="0">
                  <a:latin typeface="Times New Roman" pitchFamily="18" charset="0"/>
                  <a:ea typeface="標楷體" pitchFamily="65" charset="-120"/>
                  <a:cs typeface="Times New Roman" pitchFamily="18" charset="0"/>
                </a:rPr>
                <a:t>10</a:t>
              </a:r>
              <a:r>
                <a:rPr kumimoji="0" lang="en-US" altLang="zh-TW" sz="2400" baseline="30000" dirty="0">
                  <a:latin typeface="Times New Roman" pitchFamily="18" charset="0"/>
                  <a:ea typeface="標楷體" pitchFamily="65" charset="-120"/>
                  <a:cs typeface="Times New Roman" pitchFamily="18" charset="0"/>
                </a:rPr>
                <a:t>-1</a:t>
              </a:r>
              <a:r>
                <a:rPr kumimoji="0" lang="en-US" altLang="zh-TW" sz="2400" u="sng" dirty="0">
                  <a:latin typeface="Times New Roman" pitchFamily="18" charset="0"/>
                  <a:ea typeface="標楷體" pitchFamily="65" charset="-120"/>
                  <a:cs typeface="Times New Roman" pitchFamily="18" charset="0"/>
                </a:rPr>
                <a:t>+</a:t>
              </a:r>
              <a:r>
                <a:rPr kumimoji="0" lang="en-US" altLang="zh-TW" sz="2400" dirty="0">
                  <a:latin typeface="Times New Roman" pitchFamily="18" charset="0"/>
                  <a:ea typeface="標楷體" pitchFamily="65" charset="-120"/>
                  <a:cs typeface="Times New Roman" pitchFamily="18" charset="0"/>
                </a:rPr>
                <a:t>5%  = 2</a:t>
              </a:r>
              <a:r>
                <a:rPr kumimoji="0" lang="zh-TW" altLang="en-US" sz="2400" dirty="0">
                  <a:latin typeface="Times New Roman" pitchFamily="18" charset="0"/>
                  <a:ea typeface="標楷體" pitchFamily="65" charset="-120"/>
                  <a:cs typeface="Times New Roman" pitchFamily="18" charset="0"/>
                </a:rPr>
                <a:t> </a:t>
              </a:r>
              <a:r>
                <a:rPr kumimoji="0" lang="en-US" altLang="zh-TW" sz="2400" dirty="0">
                  <a:latin typeface="Symbol" panose="05050102010706020507" pitchFamily="18" charset="2"/>
                  <a:ea typeface="標楷體" pitchFamily="65" charset="-120"/>
                  <a:cs typeface="Times New Roman" pitchFamily="18" charset="0"/>
                </a:rPr>
                <a:t>W</a:t>
              </a:r>
              <a:r>
                <a:rPr kumimoji="0" lang="en-US" altLang="zh-TW" sz="2400" dirty="0">
                  <a:latin typeface="Times New Roman" pitchFamily="18" charset="0"/>
                  <a:ea typeface="標楷體" pitchFamily="65" charset="-120"/>
                  <a:cs typeface="Times New Roman" pitchFamily="18" charset="0"/>
                </a:rPr>
                <a:t> </a:t>
              </a:r>
              <a:r>
                <a:rPr kumimoji="0" lang="en-US" altLang="zh-TW" sz="2400" u="sng" dirty="0">
                  <a:latin typeface="Times New Roman" pitchFamily="18" charset="0"/>
                  <a:ea typeface="標楷體" pitchFamily="65" charset="-120"/>
                  <a:cs typeface="Times New Roman" pitchFamily="18" charset="0"/>
                </a:rPr>
                <a:t>+</a:t>
              </a:r>
              <a:r>
                <a:rPr kumimoji="0" lang="en-US" altLang="zh-TW" sz="2400" dirty="0">
                  <a:latin typeface="Times New Roman" pitchFamily="18" charset="0"/>
                  <a:ea typeface="標楷體" pitchFamily="65" charset="-120"/>
                  <a:cs typeface="Times New Roman" pitchFamily="18" charset="0"/>
                </a:rPr>
                <a:t>5%</a:t>
              </a:r>
              <a:endParaRPr kumimoji="0" lang="zh-TW" altLang="en-US" sz="2400" dirty="0">
                <a:latin typeface="Times New Roman" pitchFamily="18" charset="0"/>
                <a:ea typeface="標楷體" pitchFamily="65" charset="-120"/>
                <a:cs typeface="Times New Roman" pitchFamily="18" charset="0"/>
              </a:endParaRPr>
            </a:p>
          </p:txBody>
        </p:sp>
        <p:grpSp>
          <p:nvGrpSpPr>
            <p:cNvPr id="5" name="群組 46"/>
            <p:cNvGrpSpPr/>
            <p:nvPr/>
          </p:nvGrpSpPr>
          <p:grpSpPr>
            <a:xfrm>
              <a:off x="492420" y="1485776"/>
              <a:ext cx="2941343" cy="1669579"/>
              <a:chOff x="492420" y="1481138"/>
              <a:chExt cx="2941343" cy="1669579"/>
            </a:xfrm>
          </p:grpSpPr>
          <p:grpSp>
            <p:nvGrpSpPr>
              <p:cNvPr id="6" name="群組 43"/>
              <p:cNvGrpSpPr/>
              <p:nvPr/>
            </p:nvGrpSpPr>
            <p:grpSpPr>
              <a:xfrm>
                <a:off x="492420" y="1909764"/>
                <a:ext cx="2941343" cy="1240953"/>
                <a:chOff x="492420" y="1909764"/>
                <a:chExt cx="2941343" cy="1240953"/>
              </a:xfrm>
            </p:grpSpPr>
            <p:cxnSp>
              <p:nvCxnSpPr>
                <p:cNvPr id="46" name="肘形接點 45"/>
                <p:cNvCxnSpPr>
                  <a:stCxn id="41" idx="2"/>
                </p:cNvCxnSpPr>
                <p:nvPr/>
              </p:nvCxnSpPr>
              <p:spPr>
                <a:xfrm rot="5400000">
                  <a:off x="1256656" y="1937544"/>
                  <a:ext cx="342900" cy="30003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47" name="文字方塊 31"/>
                <p:cNvSpPr txBox="1">
                  <a:spLocks noChangeArrowheads="1"/>
                </p:cNvSpPr>
                <p:nvPr/>
              </p:nvSpPr>
              <p:spPr bwMode="auto">
                <a:xfrm>
                  <a:off x="492420" y="2190175"/>
                  <a:ext cx="1209675" cy="400050"/>
                </a:xfrm>
                <a:prstGeom prst="rect">
                  <a:avLst/>
                </a:prstGeom>
                <a:noFill/>
                <a:ln w="9525">
                  <a:noFill/>
                  <a:miter lim="800000"/>
                  <a:headEnd/>
                  <a:tailEnd/>
                </a:ln>
              </p:spPr>
              <p:txBody>
                <a:bodyPr wrap="none">
                  <a:spAutoFit/>
                </a:bodyPr>
                <a:lstStyle/>
                <a:p>
                  <a:r>
                    <a:rPr kumimoji="0" lang="zh-TW" altLang="en-US" sz="2000" dirty="0">
                      <a:latin typeface="Times New Roman" pitchFamily="18" charset="0"/>
                      <a:ea typeface="標楷體" pitchFamily="65" charset="-120"/>
                      <a:cs typeface="Times New Roman" pitchFamily="18" charset="0"/>
                    </a:rPr>
                    <a:t>第一位數</a:t>
                  </a:r>
                </a:p>
              </p:txBody>
            </p:sp>
            <p:cxnSp>
              <p:nvCxnSpPr>
                <p:cNvPr id="48" name="肘形接點 32"/>
                <p:cNvCxnSpPr>
                  <a:cxnSpLocks/>
                  <a:stCxn id="42" idx="2"/>
                  <a:endCxn id="49" idx="0"/>
                </p:cNvCxnSpPr>
                <p:nvPr/>
              </p:nvCxnSpPr>
              <p:spPr>
                <a:xfrm rot="5400000">
                  <a:off x="1470053" y="2183632"/>
                  <a:ext cx="629590" cy="8185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49" name="文字方塊 35"/>
                <p:cNvSpPr txBox="1">
                  <a:spLocks noChangeArrowheads="1"/>
                </p:cNvSpPr>
                <p:nvPr/>
              </p:nvSpPr>
              <p:spPr bwMode="auto">
                <a:xfrm>
                  <a:off x="1138289" y="2539353"/>
                  <a:ext cx="1211263" cy="400050"/>
                </a:xfrm>
                <a:prstGeom prst="rect">
                  <a:avLst/>
                </a:prstGeom>
                <a:noFill/>
                <a:ln w="9525">
                  <a:noFill/>
                  <a:miter lim="800000"/>
                  <a:headEnd/>
                  <a:tailEnd/>
                </a:ln>
              </p:spPr>
              <p:txBody>
                <a:bodyPr wrap="none">
                  <a:spAutoFit/>
                </a:bodyPr>
                <a:lstStyle/>
                <a:p>
                  <a:r>
                    <a:rPr kumimoji="0" lang="zh-TW" altLang="en-US" sz="2000" dirty="0">
                      <a:latin typeface="Times New Roman" pitchFamily="18" charset="0"/>
                      <a:ea typeface="標楷體" pitchFamily="65" charset="-120"/>
                      <a:cs typeface="Times New Roman" pitchFamily="18" charset="0"/>
                    </a:rPr>
                    <a:t>第二位數</a:t>
                  </a:r>
                </a:p>
              </p:txBody>
            </p:sp>
            <p:cxnSp>
              <p:nvCxnSpPr>
                <p:cNvPr id="50" name="肘形接點 49"/>
                <p:cNvCxnSpPr/>
                <p:nvPr/>
              </p:nvCxnSpPr>
              <p:spPr>
                <a:xfrm rot="16200000" flipH="1">
                  <a:off x="2432075" y="1927225"/>
                  <a:ext cx="349250" cy="3302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1" name="文字方塊 40"/>
                <p:cNvSpPr txBox="1">
                  <a:spLocks noChangeArrowheads="1"/>
                </p:cNvSpPr>
                <p:nvPr/>
              </p:nvSpPr>
              <p:spPr bwMode="auto">
                <a:xfrm>
                  <a:off x="2479675" y="2290763"/>
                  <a:ext cx="954088" cy="400050"/>
                </a:xfrm>
                <a:prstGeom prst="rect">
                  <a:avLst/>
                </a:prstGeom>
                <a:noFill/>
                <a:ln w="9525">
                  <a:noFill/>
                  <a:miter lim="800000"/>
                  <a:headEnd/>
                  <a:tailEnd/>
                </a:ln>
              </p:spPr>
              <p:txBody>
                <a:bodyPr wrap="none">
                  <a:spAutoFit/>
                </a:bodyPr>
                <a:lstStyle/>
                <a:p>
                  <a:r>
                    <a:rPr kumimoji="0" lang="zh-TW" altLang="en-US" sz="2000">
                      <a:latin typeface="Times New Roman" pitchFamily="18" charset="0"/>
                      <a:ea typeface="標楷體" pitchFamily="65" charset="-120"/>
                      <a:cs typeface="Times New Roman" pitchFamily="18" charset="0"/>
                    </a:rPr>
                    <a:t>誤差率</a:t>
                  </a:r>
                </a:p>
              </p:txBody>
            </p:sp>
            <p:cxnSp>
              <p:nvCxnSpPr>
                <p:cNvPr id="52" name="肘形接點 51"/>
                <p:cNvCxnSpPr/>
                <p:nvPr/>
              </p:nvCxnSpPr>
              <p:spPr>
                <a:xfrm rot="16200000" flipH="1">
                  <a:off x="1793081" y="2215357"/>
                  <a:ext cx="892175" cy="2936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3" name="文字方塊 44"/>
                <p:cNvSpPr txBox="1">
                  <a:spLocks noChangeArrowheads="1"/>
                </p:cNvSpPr>
                <p:nvPr/>
              </p:nvSpPr>
              <p:spPr bwMode="auto">
                <a:xfrm>
                  <a:off x="2189701" y="2750667"/>
                  <a:ext cx="696912" cy="400050"/>
                </a:xfrm>
                <a:prstGeom prst="rect">
                  <a:avLst/>
                </a:prstGeom>
                <a:noFill/>
                <a:ln w="9525">
                  <a:noFill/>
                  <a:miter lim="800000"/>
                  <a:headEnd/>
                  <a:tailEnd/>
                </a:ln>
              </p:spPr>
              <p:txBody>
                <a:bodyPr wrap="none">
                  <a:spAutoFit/>
                </a:bodyPr>
                <a:lstStyle/>
                <a:p>
                  <a:r>
                    <a:rPr kumimoji="0" lang="zh-TW" altLang="en-US" sz="2000" dirty="0">
                      <a:latin typeface="Times New Roman" pitchFamily="18" charset="0"/>
                      <a:ea typeface="標楷體" pitchFamily="65" charset="-120"/>
                      <a:cs typeface="Times New Roman" pitchFamily="18" charset="0"/>
                    </a:rPr>
                    <a:t>倍率</a:t>
                  </a:r>
                </a:p>
              </p:txBody>
            </p:sp>
          </p:grpSp>
          <p:grpSp>
            <p:nvGrpSpPr>
              <p:cNvPr id="7" name="群組 42"/>
              <p:cNvGrpSpPr/>
              <p:nvPr/>
            </p:nvGrpSpPr>
            <p:grpSpPr>
              <a:xfrm>
                <a:off x="989162" y="1481138"/>
                <a:ext cx="1998662" cy="439914"/>
                <a:chOff x="995363" y="1481138"/>
                <a:chExt cx="1998662" cy="439914"/>
              </a:xfrm>
            </p:grpSpPr>
            <p:cxnSp>
              <p:nvCxnSpPr>
                <p:cNvPr id="38" name="直線接點 37"/>
                <p:cNvCxnSpPr/>
                <p:nvPr/>
              </p:nvCxnSpPr>
              <p:spPr>
                <a:xfrm rot="10800000">
                  <a:off x="995363" y="1700213"/>
                  <a:ext cx="352425"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群組 40"/>
                <p:cNvGrpSpPr/>
                <p:nvPr/>
              </p:nvGrpSpPr>
              <p:grpSpPr>
                <a:xfrm>
                  <a:off x="1301750" y="1481138"/>
                  <a:ext cx="1692275" cy="439914"/>
                  <a:chOff x="1301750" y="1481138"/>
                  <a:chExt cx="1692275" cy="439914"/>
                </a:xfrm>
              </p:grpSpPr>
              <p:sp>
                <p:nvSpPr>
                  <p:cNvPr id="40" name="圓柱 39"/>
                  <p:cNvSpPr/>
                  <p:nvPr/>
                </p:nvSpPr>
                <p:spPr>
                  <a:xfrm rot="16200000">
                    <a:off x="1758950" y="1039813"/>
                    <a:ext cx="414337" cy="1328738"/>
                  </a:xfrm>
                  <a:prstGeom prst="ca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41" name="圓角矩形 40"/>
                  <p:cNvSpPr/>
                  <p:nvPr/>
                </p:nvSpPr>
                <p:spPr>
                  <a:xfrm>
                    <a:off x="1546225" y="1487488"/>
                    <a:ext cx="76200" cy="4286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42" name="圓角矩形 41"/>
                  <p:cNvSpPr/>
                  <p:nvPr/>
                </p:nvSpPr>
                <p:spPr>
                  <a:xfrm>
                    <a:off x="1793875" y="1481138"/>
                    <a:ext cx="76200" cy="4286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43" name="圓角矩形 20"/>
                  <p:cNvSpPr/>
                  <p:nvPr/>
                </p:nvSpPr>
                <p:spPr>
                  <a:xfrm>
                    <a:off x="2036763" y="1492250"/>
                    <a:ext cx="76200" cy="428625"/>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44" name="圓角矩形 43"/>
                  <p:cNvSpPr/>
                  <p:nvPr/>
                </p:nvSpPr>
                <p:spPr>
                  <a:xfrm>
                    <a:off x="2417960" y="1492427"/>
                    <a:ext cx="75600" cy="428625"/>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cxnSp>
                <p:nvCxnSpPr>
                  <p:cNvPr id="45" name="直線接點 44"/>
                  <p:cNvCxnSpPr/>
                  <p:nvPr/>
                </p:nvCxnSpPr>
                <p:spPr>
                  <a:xfrm rot="10800000">
                    <a:off x="2641600" y="1701800"/>
                    <a:ext cx="352425" cy="4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1" name="群組 52"/>
          <p:cNvGrpSpPr/>
          <p:nvPr/>
        </p:nvGrpSpPr>
        <p:grpSpPr>
          <a:xfrm>
            <a:off x="3620958" y="947927"/>
            <a:ext cx="2925440" cy="2120081"/>
            <a:chOff x="3379303" y="1484784"/>
            <a:chExt cx="2925440" cy="2120081"/>
          </a:xfrm>
        </p:grpSpPr>
        <p:sp>
          <p:nvSpPr>
            <p:cNvPr id="13" name="文字方塊 58"/>
            <p:cNvSpPr txBox="1">
              <a:spLocks noChangeArrowheads="1"/>
            </p:cNvSpPr>
            <p:nvPr/>
          </p:nvSpPr>
          <p:spPr bwMode="auto">
            <a:xfrm>
              <a:off x="3746153" y="3143200"/>
              <a:ext cx="2172390" cy="461665"/>
            </a:xfrm>
            <a:prstGeom prst="rect">
              <a:avLst/>
            </a:prstGeom>
            <a:noFill/>
            <a:ln w="9525">
              <a:noFill/>
              <a:miter lim="800000"/>
              <a:headEnd/>
              <a:tailEnd/>
            </a:ln>
          </p:spPr>
          <p:txBody>
            <a:bodyPr wrap="none">
              <a:spAutoFit/>
            </a:bodyPr>
            <a:lstStyle/>
            <a:p>
              <a:r>
                <a:rPr kumimoji="0" lang="en-US" altLang="zh-TW" sz="2400" dirty="0">
                  <a:latin typeface="Times New Roman" pitchFamily="18" charset="0"/>
                  <a:ea typeface="標楷體" pitchFamily="65" charset="-120"/>
                  <a:cs typeface="Times New Roman" pitchFamily="18" charset="0"/>
                  <a:sym typeface="Wingdings" pitchFamily="2" charset="2"/>
                </a:rPr>
                <a:t> 39</a:t>
              </a:r>
              <a:r>
                <a:rPr kumimoji="0" lang="en-US" altLang="zh-TW" sz="2400" dirty="0">
                  <a:latin typeface="Times New Roman" pitchFamily="18" charset="0"/>
                  <a:ea typeface="標楷體" pitchFamily="65" charset="-120"/>
                  <a:cs typeface="Times New Roman" pitchFamily="18" charset="0"/>
                </a:rPr>
                <a:t>0</a:t>
              </a:r>
              <a:r>
                <a:rPr kumimoji="0" lang="zh-TW" altLang="en-US" sz="2400" dirty="0">
                  <a:latin typeface="Times New Roman" pitchFamily="18" charset="0"/>
                  <a:ea typeface="標楷體" pitchFamily="65" charset="-120"/>
                  <a:cs typeface="Times New Roman" pitchFamily="18" charset="0"/>
                </a:rPr>
                <a:t>*</a:t>
              </a:r>
              <a:r>
                <a:rPr kumimoji="0" lang="en-US" altLang="zh-TW" sz="2400" dirty="0">
                  <a:latin typeface="Times New Roman" pitchFamily="18" charset="0"/>
                  <a:ea typeface="標楷體" pitchFamily="65" charset="-120"/>
                  <a:cs typeface="Times New Roman" pitchFamily="18" charset="0"/>
                </a:rPr>
                <a:t>10</a:t>
              </a:r>
              <a:r>
                <a:rPr kumimoji="0" lang="en-US" altLang="zh-TW" sz="2400" baseline="30000" dirty="0">
                  <a:latin typeface="Times New Roman" pitchFamily="18" charset="0"/>
                  <a:ea typeface="標楷體" pitchFamily="65" charset="-120"/>
                  <a:cs typeface="Times New Roman" pitchFamily="18" charset="0"/>
                </a:rPr>
                <a:t>3</a:t>
              </a:r>
              <a:r>
                <a:rPr kumimoji="0" lang="en-US" altLang="zh-TW" sz="2400" u="sng" dirty="0">
                  <a:latin typeface="Times New Roman" pitchFamily="18" charset="0"/>
                  <a:ea typeface="標楷體" pitchFamily="65" charset="-120"/>
                  <a:cs typeface="Times New Roman" pitchFamily="18" charset="0"/>
                </a:rPr>
                <a:t>+</a:t>
              </a:r>
              <a:r>
                <a:rPr kumimoji="0" lang="en-US" altLang="zh-TW" sz="2400" dirty="0">
                  <a:latin typeface="Times New Roman" pitchFamily="18" charset="0"/>
                  <a:ea typeface="標楷體" pitchFamily="65" charset="-120"/>
                  <a:cs typeface="Times New Roman" pitchFamily="18" charset="0"/>
                </a:rPr>
                <a:t>5%</a:t>
              </a:r>
              <a:endParaRPr kumimoji="0" lang="zh-TW" altLang="en-US" sz="2400" dirty="0">
                <a:latin typeface="Times New Roman" pitchFamily="18" charset="0"/>
                <a:ea typeface="標楷體" pitchFamily="65" charset="-120"/>
                <a:cs typeface="Times New Roman" pitchFamily="18" charset="0"/>
              </a:endParaRPr>
            </a:p>
          </p:txBody>
        </p:sp>
        <p:grpSp>
          <p:nvGrpSpPr>
            <p:cNvPr id="12" name="群組 48"/>
            <p:cNvGrpSpPr/>
            <p:nvPr/>
          </p:nvGrpSpPr>
          <p:grpSpPr>
            <a:xfrm>
              <a:off x="3379303" y="1484784"/>
              <a:ext cx="2925440" cy="1673854"/>
              <a:chOff x="3379303" y="1474788"/>
              <a:chExt cx="2925440" cy="1673854"/>
            </a:xfrm>
          </p:grpSpPr>
          <p:cxnSp>
            <p:nvCxnSpPr>
              <p:cNvPr id="15" name="肘形接點 45"/>
              <p:cNvCxnSpPr>
                <a:cxnSpLocks/>
              </p:cNvCxnSpPr>
              <p:nvPr/>
            </p:nvCxnSpPr>
            <p:spPr>
              <a:xfrm rot="5400000">
                <a:off x="4093794" y="1927849"/>
                <a:ext cx="318493" cy="27597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文字方塊 46"/>
              <p:cNvSpPr txBox="1">
                <a:spLocks noChangeArrowheads="1"/>
              </p:cNvSpPr>
              <p:nvPr/>
            </p:nvSpPr>
            <p:spPr bwMode="auto">
              <a:xfrm>
                <a:off x="3379303" y="2124076"/>
                <a:ext cx="1108075" cy="369887"/>
              </a:xfrm>
              <a:prstGeom prst="rect">
                <a:avLst/>
              </a:prstGeom>
              <a:noFill/>
              <a:ln w="9525">
                <a:noFill/>
                <a:miter lim="800000"/>
                <a:headEnd/>
                <a:tailEnd/>
              </a:ln>
            </p:spPr>
            <p:txBody>
              <a:bodyPr wrap="none">
                <a:spAutoFit/>
              </a:bodyPr>
              <a:lstStyle/>
              <a:p>
                <a:r>
                  <a:rPr kumimoji="0" lang="zh-TW" altLang="en-US" dirty="0">
                    <a:latin typeface="Times New Roman" pitchFamily="18" charset="0"/>
                    <a:ea typeface="標楷體" pitchFamily="65" charset="-120"/>
                    <a:cs typeface="Times New Roman" pitchFamily="18" charset="0"/>
                  </a:rPr>
                  <a:t>第一位數</a:t>
                </a:r>
              </a:p>
            </p:txBody>
          </p:sp>
          <p:cxnSp>
            <p:nvCxnSpPr>
              <p:cNvPr id="17" name="肘形接點 16"/>
              <p:cNvCxnSpPr/>
              <p:nvPr/>
            </p:nvCxnSpPr>
            <p:spPr>
              <a:xfrm rot="5400000">
                <a:off x="4241007" y="2116931"/>
                <a:ext cx="552450" cy="15081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文字方塊 48"/>
              <p:cNvSpPr txBox="1">
                <a:spLocks noChangeArrowheads="1"/>
              </p:cNvSpPr>
              <p:nvPr/>
            </p:nvSpPr>
            <p:spPr bwMode="auto">
              <a:xfrm>
                <a:off x="3699002" y="2483967"/>
                <a:ext cx="1108075" cy="369887"/>
              </a:xfrm>
              <a:prstGeom prst="rect">
                <a:avLst/>
              </a:prstGeom>
              <a:noFill/>
              <a:ln w="9525">
                <a:noFill/>
                <a:miter lim="800000"/>
                <a:headEnd/>
                <a:tailEnd/>
              </a:ln>
            </p:spPr>
            <p:txBody>
              <a:bodyPr wrap="none">
                <a:spAutoFit/>
              </a:bodyPr>
              <a:lstStyle/>
              <a:p>
                <a:r>
                  <a:rPr kumimoji="0" lang="zh-TW" altLang="en-US" dirty="0">
                    <a:latin typeface="Times New Roman" pitchFamily="18" charset="0"/>
                    <a:ea typeface="標楷體" pitchFamily="65" charset="-120"/>
                    <a:cs typeface="Times New Roman" pitchFamily="18" charset="0"/>
                  </a:rPr>
                  <a:t>第二位數</a:t>
                </a:r>
              </a:p>
            </p:txBody>
          </p:sp>
          <p:cxnSp>
            <p:nvCxnSpPr>
              <p:cNvPr id="19" name="肘形接點 18"/>
              <p:cNvCxnSpPr/>
              <p:nvPr/>
            </p:nvCxnSpPr>
            <p:spPr>
              <a:xfrm rot="16200000" flipH="1">
                <a:off x="5301214" y="1928813"/>
                <a:ext cx="349250" cy="3302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0" name="文字方塊 50"/>
              <p:cNvSpPr txBox="1">
                <a:spLocks noChangeArrowheads="1"/>
              </p:cNvSpPr>
              <p:nvPr/>
            </p:nvSpPr>
            <p:spPr bwMode="auto">
              <a:xfrm>
                <a:off x="5426856" y="2218271"/>
                <a:ext cx="877887" cy="369888"/>
              </a:xfrm>
              <a:prstGeom prst="rect">
                <a:avLst/>
              </a:prstGeom>
              <a:noFill/>
              <a:ln w="9525">
                <a:noFill/>
                <a:miter lim="800000"/>
                <a:headEnd/>
                <a:tailEnd/>
              </a:ln>
            </p:spPr>
            <p:txBody>
              <a:bodyPr wrap="none">
                <a:spAutoFit/>
              </a:bodyPr>
              <a:lstStyle/>
              <a:p>
                <a:r>
                  <a:rPr kumimoji="0" lang="zh-TW" altLang="en-US" dirty="0">
                    <a:latin typeface="Times New Roman" pitchFamily="18" charset="0"/>
                    <a:ea typeface="標楷體" pitchFamily="65" charset="-120"/>
                    <a:cs typeface="Times New Roman" pitchFamily="18" charset="0"/>
                  </a:rPr>
                  <a:t>誤差率</a:t>
                </a:r>
              </a:p>
            </p:txBody>
          </p:sp>
          <p:cxnSp>
            <p:nvCxnSpPr>
              <p:cNvPr id="21" name="肘形接點 20"/>
              <p:cNvCxnSpPr/>
              <p:nvPr/>
            </p:nvCxnSpPr>
            <p:spPr>
              <a:xfrm rot="16200000" flipH="1">
                <a:off x="4784725" y="2120900"/>
                <a:ext cx="571500" cy="1651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2" name="文字方塊 52"/>
              <p:cNvSpPr txBox="1">
                <a:spLocks noChangeArrowheads="1"/>
              </p:cNvSpPr>
              <p:nvPr/>
            </p:nvSpPr>
            <p:spPr bwMode="auto">
              <a:xfrm>
                <a:off x="4953000" y="2493963"/>
                <a:ext cx="646113" cy="369887"/>
              </a:xfrm>
              <a:prstGeom prst="rect">
                <a:avLst/>
              </a:prstGeom>
              <a:noFill/>
              <a:ln w="9525">
                <a:noFill/>
                <a:miter lim="800000"/>
                <a:headEnd/>
                <a:tailEnd/>
              </a:ln>
            </p:spPr>
            <p:txBody>
              <a:bodyPr wrap="none">
                <a:spAutoFit/>
              </a:bodyPr>
              <a:lstStyle/>
              <a:p>
                <a:r>
                  <a:rPr kumimoji="0" lang="zh-TW" altLang="en-US" dirty="0">
                    <a:latin typeface="Times New Roman" pitchFamily="18" charset="0"/>
                    <a:ea typeface="標楷體" pitchFamily="65" charset="-120"/>
                    <a:cs typeface="Times New Roman" pitchFamily="18" charset="0"/>
                  </a:rPr>
                  <a:t>倍率</a:t>
                </a:r>
              </a:p>
            </p:txBody>
          </p:sp>
          <p:cxnSp>
            <p:nvCxnSpPr>
              <p:cNvPr id="23" name="肘形接點 22"/>
              <p:cNvCxnSpPr/>
              <p:nvPr/>
            </p:nvCxnSpPr>
            <p:spPr>
              <a:xfrm rot="16200000" flipH="1">
                <a:off x="4421188" y="2301875"/>
                <a:ext cx="857250" cy="1143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4" name="文字方塊 55"/>
              <p:cNvSpPr txBox="1">
                <a:spLocks noChangeArrowheads="1"/>
              </p:cNvSpPr>
              <p:nvPr/>
            </p:nvSpPr>
            <p:spPr bwMode="auto">
              <a:xfrm>
                <a:off x="4301438" y="2780342"/>
                <a:ext cx="1108075" cy="368300"/>
              </a:xfrm>
              <a:prstGeom prst="rect">
                <a:avLst/>
              </a:prstGeom>
              <a:noFill/>
              <a:ln w="9525">
                <a:noFill/>
                <a:miter lim="800000"/>
                <a:headEnd/>
                <a:tailEnd/>
              </a:ln>
            </p:spPr>
            <p:txBody>
              <a:bodyPr wrap="none">
                <a:spAutoFit/>
              </a:bodyPr>
              <a:lstStyle/>
              <a:p>
                <a:r>
                  <a:rPr kumimoji="0" lang="zh-TW" altLang="en-US" dirty="0">
                    <a:latin typeface="Times New Roman" pitchFamily="18" charset="0"/>
                    <a:ea typeface="標楷體" pitchFamily="65" charset="-120"/>
                    <a:cs typeface="Times New Roman" pitchFamily="18" charset="0"/>
                  </a:rPr>
                  <a:t>第三位數</a:t>
                </a:r>
              </a:p>
            </p:txBody>
          </p:sp>
          <p:grpSp>
            <p:nvGrpSpPr>
              <p:cNvPr id="14" name="群組 44"/>
              <p:cNvGrpSpPr/>
              <p:nvPr/>
            </p:nvGrpSpPr>
            <p:grpSpPr>
              <a:xfrm>
                <a:off x="3821113" y="1474788"/>
                <a:ext cx="1998662" cy="434975"/>
                <a:chOff x="3821113" y="1474788"/>
                <a:chExt cx="1998662" cy="434975"/>
              </a:xfrm>
            </p:grpSpPr>
            <p:sp>
              <p:nvSpPr>
                <p:cNvPr id="26" name="圓柱 25"/>
                <p:cNvSpPr/>
                <p:nvPr/>
              </p:nvSpPr>
              <p:spPr>
                <a:xfrm rot="16200000">
                  <a:off x="4589463" y="1033463"/>
                  <a:ext cx="414337" cy="1328737"/>
                </a:xfrm>
                <a:prstGeom prst="ca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27" name="圓角矩形 26"/>
                <p:cNvSpPr/>
                <p:nvPr/>
              </p:nvSpPr>
              <p:spPr>
                <a:xfrm>
                  <a:off x="4375150" y="1474788"/>
                  <a:ext cx="76200" cy="428625"/>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28" name="圓角矩形 27"/>
                <p:cNvSpPr/>
                <p:nvPr/>
              </p:nvSpPr>
              <p:spPr>
                <a:xfrm>
                  <a:off x="4575175" y="1474788"/>
                  <a:ext cx="76200" cy="428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29" name="圓角矩形 28"/>
                <p:cNvSpPr/>
                <p:nvPr/>
              </p:nvSpPr>
              <p:spPr>
                <a:xfrm>
                  <a:off x="4956175" y="1474788"/>
                  <a:ext cx="76200" cy="428625"/>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30" name="圓角矩形 29"/>
                <p:cNvSpPr/>
                <p:nvPr/>
              </p:nvSpPr>
              <p:spPr>
                <a:xfrm>
                  <a:off x="5254129" y="1474788"/>
                  <a:ext cx="76200" cy="428625"/>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sp>
              <p:nvSpPr>
                <p:cNvPr id="31" name="圓角矩形 30"/>
                <p:cNvSpPr/>
                <p:nvPr/>
              </p:nvSpPr>
              <p:spPr>
                <a:xfrm>
                  <a:off x="4760913" y="1481138"/>
                  <a:ext cx="76200" cy="4286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000">
                    <a:latin typeface="Times New Roman" pitchFamily="18" charset="0"/>
                    <a:ea typeface="標楷體" pitchFamily="65" charset="-120"/>
                    <a:cs typeface="Times New Roman" pitchFamily="18" charset="0"/>
                  </a:endParaRPr>
                </a:p>
              </p:txBody>
            </p:sp>
            <p:cxnSp>
              <p:nvCxnSpPr>
                <p:cNvPr id="32" name="直線接點 31"/>
                <p:cNvCxnSpPr/>
                <p:nvPr/>
              </p:nvCxnSpPr>
              <p:spPr>
                <a:xfrm rot="10800000">
                  <a:off x="3821113" y="1677988"/>
                  <a:ext cx="354012" cy="47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rot="10800000">
                  <a:off x="5467350" y="1681163"/>
                  <a:ext cx="352425"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5" name="群組 55"/>
          <p:cNvGrpSpPr/>
          <p:nvPr/>
        </p:nvGrpSpPr>
        <p:grpSpPr>
          <a:xfrm>
            <a:off x="6588224" y="1340768"/>
            <a:ext cx="2555776" cy="2024360"/>
            <a:chOff x="6588224" y="1444625"/>
            <a:chExt cx="2555776" cy="2024360"/>
          </a:xfrm>
        </p:grpSpPr>
        <p:sp>
          <p:nvSpPr>
            <p:cNvPr id="9" name="矩形 59"/>
            <p:cNvSpPr>
              <a:spLocks noChangeArrowheads="1"/>
            </p:cNvSpPr>
            <p:nvPr/>
          </p:nvSpPr>
          <p:spPr bwMode="auto">
            <a:xfrm>
              <a:off x="6735762" y="2884785"/>
              <a:ext cx="2408238" cy="584200"/>
            </a:xfrm>
            <a:prstGeom prst="rect">
              <a:avLst/>
            </a:prstGeom>
            <a:noFill/>
            <a:ln w="9525">
              <a:noFill/>
              <a:miter lim="800000"/>
              <a:headEnd/>
              <a:tailEnd/>
            </a:ln>
          </p:spPr>
          <p:txBody>
            <a:bodyPr>
              <a:spAutoFit/>
            </a:bodyPr>
            <a:lstStyle/>
            <a:p>
              <a:pPr algn="ctr"/>
              <a:r>
                <a:rPr kumimoji="0" lang="en-US" altLang="zh-TW" sz="1600" dirty="0">
                  <a:latin typeface="Times New Roman" pitchFamily="18" charset="0"/>
                  <a:ea typeface="標楷體" pitchFamily="65" charset="-120"/>
                  <a:cs typeface="Times New Roman" pitchFamily="18" charset="0"/>
                </a:rPr>
                <a:t>For more information, see </a:t>
              </a:r>
              <a:r>
                <a:rPr kumimoji="0" lang="en-US" altLang="zh-TW" sz="1600" dirty="0">
                  <a:latin typeface="Times New Roman" pitchFamily="18" charset="0"/>
                  <a:ea typeface="標楷體" pitchFamily="65" charset="-120"/>
                  <a:cs typeface="Times New Roman" pitchFamily="18" charset="0"/>
                  <a:hlinkClick r:id="rId3" tooltip="EN 60062 （頁面未存在）"/>
                </a:rPr>
                <a:t>EN 60062</a:t>
              </a:r>
              <a:r>
                <a:rPr kumimoji="0" lang="en-US" altLang="zh-TW" sz="1600" dirty="0">
                  <a:latin typeface="Times New Roman" pitchFamily="18" charset="0"/>
                  <a:ea typeface="標楷體" pitchFamily="65" charset="-120"/>
                  <a:cs typeface="Times New Roman" pitchFamily="18" charset="0"/>
                </a:rPr>
                <a:t>.2005</a:t>
              </a:r>
              <a:endParaRPr kumimoji="0" lang="zh-TW" altLang="en-US" sz="1600" dirty="0">
                <a:latin typeface="Times New Roman" pitchFamily="18" charset="0"/>
                <a:ea typeface="標楷體" pitchFamily="65" charset="-120"/>
                <a:cs typeface="Times New Roman" pitchFamily="18" charset="0"/>
              </a:endParaRPr>
            </a:p>
          </p:txBody>
        </p:sp>
        <p:sp>
          <p:nvSpPr>
            <p:cNvPr id="10" name="流程圖: 替代處理程序 9"/>
            <p:cNvSpPr/>
            <p:nvPr/>
          </p:nvSpPr>
          <p:spPr>
            <a:xfrm>
              <a:off x="6588224" y="1444625"/>
              <a:ext cx="2382739" cy="129614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kumimoji="0" lang="zh-TW" altLang="en-US" dirty="0">
                  <a:solidFill>
                    <a:schemeClr val="tx1"/>
                  </a:solidFill>
                  <a:latin typeface="Times New Roman" pitchFamily="18" charset="0"/>
                  <a:ea typeface="標楷體" pitchFamily="65" charset="-120"/>
                  <a:cs typeface="Times New Roman" pitchFamily="18" charset="0"/>
                </a:rPr>
                <a:t>同樣的色碼可標示電容值及電感值， 電容值單位為為 </a:t>
              </a:r>
              <a:r>
                <a:rPr kumimoji="0" lang="en-US" altLang="zh-TW" dirty="0">
                  <a:solidFill>
                    <a:schemeClr val="tx1"/>
                  </a:solidFill>
                  <a:latin typeface="Times New Roman" pitchFamily="18" charset="0"/>
                  <a:ea typeface="標楷體" pitchFamily="65" charset="-120"/>
                  <a:cs typeface="Times New Roman" pitchFamily="18" charset="0"/>
                </a:rPr>
                <a:t>pF</a:t>
              </a:r>
              <a:r>
                <a:rPr kumimoji="0" lang="zh-TW" altLang="en-US" dirty="0">
                  <a:solidFill>
                    <a:schemeClr val="tx1"/>
                  </a:solidFill>
                  <a:latin typeface="Times New Roman" pitchFamily="18" charset="0"/>
                  <a:ea typeface="標楷體" pitchFamily="65" charset="-120"/>
                  <a:cs typeface="Times New Roman" pitchFamily="18" charset="0"/>
                </a:rPr>
                <a:t>、電感值為 </a:t>
              </a:r>
              <a:r>
                <a:rPr kumimoji="0" lang="en-US" altLang="zh-TW" dirty="0">
                  <a:solidFill>
                    <a:schemeClr val="tx1"/>
                  </a:solidFill>
                  <a:latin typeface="Times New Roman" pitchFamily="18" charset="0"/>
                  <a:ea typeface="標楷體" pitchFamily="65" charset="-120"/>
                  <a:cs typeface="Times New Roman" pitchFamily="18" charset="0"/>
                </a:rPr>
                <a:t>µH </a:t>
              </a:r>
              <a:r>
                <a:rPr kumimoji="0" lang="zh-TW" altLang="en-US" dirty="0">
                  <a:solidFill>
                    <a:schemeClr val="tx1"/>
                  </a:solidFill>
                  <a:latin typeface="Times New Roman" pitchFamily="18" charset="0"/>
                  <a:ea typeface="標楷體" pitchFamily="65" charset="-120"/>
                  <a:cs typeface="Times New Roman" pitchFamily="18" charset="0"/>
                </a:rPr>
                <a:t>。</a:t>
              </a:r>
            </a:p>
          </p:txBody>
        </p:sp>
      </p:grpSp>
      <p:sp>
        <p:nvSpPr>
          <p:cNvPr id="54" name="矩形 53">
            <a:extLst>
              <a:ext uri="{FF2B5EF4-FFF2-40B4-BE49-F238E27FC236}">
                <a16:creationId xmlns:a16="http://schemas.microsoft.com/office/drawing/2014/main" id="{C3EA585C-EB65-4325-9FDC-C85F01D6A98D}"/>
              </a:ext>
            </a:extLst>
          </p:cNvPr>
          <p:cNvSpPr/>
          <p:nvPr/>
        </p:nvSpPr>
        <p:spPr>
          <a:xfrm>
            <a:off x="269023" y="3088375"/>
            <a:ext cx="4104895"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DFKai-SB" panose="03000509000000000000" pitchFamily="65" charset="-120"/>
                <a:ea typeface="DFKai-SB" panose="03000509000000000000" pitchFamily="65" charset="-120"/>
              </a:rPr>
              <a:t>電阻值為 </a:t>
            </a:r>
            <a:r>
              <a:rPr lang="en-US" altLang="zh-TW" sz="2400" dirty="0">
                <a:solidFill>
                  <a:schemeClr val="tx1"/>
                </a:solidFill>
                <a:ea typeface="微軟正黑體" panose="020B0604030504040204" pitchFamily="34" charset="-120"/>
              </a:rPr>
              <a:t>ab(b‘) x 10</a:t>
            </a:r>
            <a:r>
              <a:rPr lang="en-US" altLang="zh-TW" sz="2400" b="1" baseline="30000" dirty="0">
                <a:solidFill>
                  <a:schemeClr val="tx1"/>
                </a:solidFill>
                <a:ea typeface="微軟正黑體" panose="020B0604030504040204" pitchFamily="34" charset="-120"/>
              </a:rPr>
              <a:t>c</a:t>
            </a:r>
            <a:r>
              <a:rPr lang="en-US" altLang="zh-TW" sz="2400" dirty="0">
                <a:solidFill>
                  <a:schemeClr val="tx1"/>
                </a:solidFill>
                <a:ea typeface="微軟正黑體" panose="020B0604030504040204" pitchFamily="34" charset="-120"/>
              </a:rPr>
              <a:t> </a:t>
            </a:r>
            <a:r>
              <a:rPr lang="en-US" altLang="zh-TW" sz="2400" b="1" dirty="0">
                <a:solidFill>
                  <a:schemeClr val="tx1"/>
                </a:solidFill>
                <a:latin typeface="Arial Black" panose="020B0A04020102020204" pitchFamily="34" charset="0"/>
                <a:sym typeface="Symbol" panose="05050102010706020507" pitchFamily="18" charset="2"/>
              </a:rPr>
              <a:t></a:t>
            </a:r>
            <a:r>
              <a:rPr lang="en-US" altLang="zh-TW" sz="2400" dirty="0">
                <a:solidFill>
                  <a:schemeClr val="tx1"/>
                </a:solidFill>
                <a:ea typeface="微軟正黑體" panose="020B0604030504040204" pitchFamily="34" charset="-120"/>
                <a:sym typeface="Symbol" panose="05050102010706020507" pitchFamily="18" charset="2"/>
              </a:rPr>
              <a:t> </a:t>
            </a:r>
            <a:r>
              <a:rPr lang="en-US" altLang="zh-TW" sz="2400" dirty="0">
                <a:solidFill>
                  <a:schemeClr val="tx1"/>
                </a:solidFill>
                <a:ea typeface="微軟正黑體" panose="020B0604030504040204" pitchFamily="34" charset="-120"/>
              </a:rPr>
              <a:t>d</a:t>
            </a:r>
            <a:endParaRPr lang="zh-TW" altLang="en-US" sz="2400" dirty="0">
              <a:solidFill>
                <a:schemeClr val="tx1"/>
              </a:solidFill>
              <a:ea typeface="微軟正黑體" panose="020B0604030504040204" pitchFamily="34" charset="-120"/>
            </a:endParaRPr>
          </a:p>
        </p:txBody>
      </p:sp>
      <p:sp>
        <p:nvSpPr>
          <p:cNvPr id="55" name="文字方塊 54">
            <a:extLst>
              <a:ext uri="{FF2B5EF4-FFF2-40B4-BE49-F238E27FC236}">
                <a16:creationId xmlns:a16="http://schemas.microsoft.com/office/drawing/2014/main" id="{1DC139E1-E583-4080-A26E-DCB61F9E11C9}"/>
              </a:ext>
            </a:extLst>
          </p:cNvPr>
          <p:cNvSpPr txBox="1"/>
          <p:nvPr/>
        </p:nvSpPr>
        <p:spPr>
          <a:xfrm>
            <a:off x="1442242" y="531173"/>
            <a:ext cx="1173422" cy="430887"/>
          </a:xfrm>
          <a:prstGeom prst="rect">
            <a:avLst/>
          </a:prstGeom>
          <a:noFill/>
        </p:spPr>
        <p:txBody>
          <a:bodyPr wrap="square" lIns="0" tIns="0" rIns="0" bIns="0" rtlCol="0">
            <a:spAutoFit/>
          </a:bodyPr>
          <a:lstStyle/>
          <a:p>
            <a:pPr algn="dist"/>
            <a:r>
              <a:rPr lang="en-US" altLang="zh-TW" sz="2800" dirty="0" err="1"/>
              <a:t>abc</a:t>
            </a:r>
            <a:r>
              <a:rPr lang="zh-TW" altLang="en-US" sz="2800" dirty="0"/>
              <a:t> </a:t>
            </a:r>
            <a:r>
              <a:rPr lang="en-US" altLang="zh-TW" sz="2800" dirty="0"/>
              <a:t>d</a:t>
            </a:r>
            <a:endParaRPr lang="zh-TW" altLang="en-US" sz="2800" dirty="0"/>
          </a:p>
        </p:txBody>
      </p:sp>
      <p:sp>
        <p:nvSpPr>
          <p:cNvPr id="56" name="文字方塊 55">
            <a:extLst>
              <a:ext uri="{FF2B5EF4-FFF2-40B4-BE49-F238E27FC236}">
                <a16:creationId xmlns:a16="http://schemas.microsoft.com/office/drawing/2014/main" id="{80C9201A-20ED-4151-A392-1924726F6A1F}"/>
              </a:ext>
            </a:extLst>
          </p:cNvPr>
          <p:cNvSpPr txBox="1"/>
          <p:nvPr/>
        </p:nvSpPr>
        <p:spPr>
          <a:xfrm>
            <a:off x="4521569" y="509102"/>
            <a:ext cx="1173422" cy="430887"/>
          </a:xfrm>
          <a:prstGeom prst="rect">
            <a:avLst/>
          </a:prstGeom>
          <a:noFill/>
        </p:spPr>
        <p:txBody>
          <a:bodyPr wrap="square" lIns="0" tIns="0" rIns="0" bIns="0" rtlCol="0">
            <a:spAutoFit/>
          </a:bodyPr>
          <a:lstStyle/>
          <a:p>
            <a:pPr algn="dist"/>
            <a:r>
              <a:rPr lang="en-US" altLang="zh-TW" sz="2800" dirty="0" err="1"/>
              <a:t>Abb’c</a:t>
            </a:r>
            <a:r>
              <a:rPr lang="zh-TW" altLang="en-US" sz="2800" dirty="0"/>
              <a:t> </a:t>
            </a:r>
            <a:r>
              <a:rPr lang="en-US" altLang="zh-TW" sz="2800" dirty="0"/>
              <a:t>d</a:t>
            </a:r>
            <a:endParaRPr lang="zh-TW" altLang="en-US" sz="2800" dirty="0"/>
          </a:p>
        </p:txBody>
      </p:sp>
      <p:pic>
        <p:nvPicPr>
          <p:cNvPr id="57" name="圖形 56" descr="首頁">
            <a:hlinkClick r:id="rId4" action="ppaction://hlinksldjump"/>
            <a:extLst>
              <a:ext uri="{FF2B5EF4-FFF2-40B4-BE49-F238E27FC236}">
                <a16:creationId xmlns:a16="http://schemas.microsoft.com/office/drawing/2014/main" id="{379F559B-DFDA-494D-B6B2-0307D91F91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316321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格 24">
            <a:extLst>
              <a:ext uri="{FF2B5EF4-FFF2-40B4-BE49-F238E27FC236}">
                <a16:creationId xmlns:a16="http://schemas.microsoft.com/office/drawing/2014/main" id="{0C8CA521-244F-4121-989C-63D9C82FCDE8}"/>
              </a:ext>
            </a:extLst>
          </p:cNvPr>
          <p:cNvGraphicFramePr>
            <a:graphicFrameLocks noGrp="1"/>
          </p:cNvGraphicFramePr>
          <p:nvPr>
            <p:extLst>
              <p:ext uri="{D42A27DB-BD31-4B8C-83A1-F6EECF244321}">
                <p14:modId xmlns:p14="http://schemas.microsoft.com/office/powerpoint/2010/main" val="562778003"/>
              </p:ext>
            </p:extLst>
          </p:nvPr>
        </p:nvGraphicFramePr>
        <p:xfrm>
          <a:off x="144879" y="928479"/>
          <a:ext cx="5356615" cy="6028370"/>
        </p:xfrm>
        <a:graphic>
          <a:graphicData uri="http://schemas.openxmlformats.org/drawingml/2006/table">
            <a:tbl>
              <a:tblPr firstRow="1" bandRow="1">
                <a:tableStyleId>{5C22544A-7EE6-4342-B048-85BDC9FD1C3A}</a:tableStyleId>
              </a:tblPr>
              <a:tblGrid>
                <a:gridCol w="1548140">
                  <a:extLst>
                    <a:ext uri="{9D8B030D-6E8A-4147-A177-3AD203B41FA5}">
                      <a16:colId xmlns:a16="http://schemas.microsoft.com/office/drawing/2014/main" val="2511927509"/>
                    </a:ext>
                  </a:extLst>
                </a:gridCol>
                <a:gridCol w="572439">
                  <a:extLst>
                    <a:ext uri="{9D8B030D-6E8A-4147-A177-3AD203B41FA5}">
                      <a16:colId xmlns:a16="http://schemas.microsoft.com/office/drawing/2014/main" val="2829340369"/>
                    </a:ext>
                  </a:extLst>
                </a:gridCol>
                <a:gridCol w="1635543">
                  <a:extLst>
                    <a:ext uri="{9D8B030D-6E8A-4147-A177-3AD203B41FA5}">
                      <a16:colId xmlns:a16="http://schemas.microsoft.com/office/drawing/2014/main" val="2849855945"/>
                    </a:ext>
                  </a:extLst>
                </a:gridCol>
                <a:gridCol w="1600493">
                  <a:extLst>
                    <a:ext uri="{9D8B030D-6E8A-4147-A177-3AD203B41FA5}">
                      <a16:colId xmlns:a16="http://schemas.microsoft.com/office/drawing/2014/main" val="1191933730"/>
                    </a:ext>
                  </a:extLst>
                </a:gridCol>
              </a:tblGrid>
              <a:tr h="466441">
                <a:tc>
                  <a:txBody>
                    <a:bodyPr/>
                    <a:lstStyle/>
                    <a:p>
                      <a:pPr algn="ctr"/>
                      <a:r>
                        <a:rPr lang="zh-TW" altLang="en-US" sz="2000" dirty="0"/>
                        <a:t>電阻 </a:t>
                      </a:r>
                      <a:r>
                        <a:rPr lang="en-US" altLang="zh-TW" sz="2000" dirty="0"/>
                        <a:t>(</a:t>
                      </a:r>
                      <a:r>
                        <a:rPr lang="en-US" altLang="zh-TW" sz="2000" dirty="0">
                          <a:sym typeface="Symbol" panose="05050102010706020507" pitchFamily="18" charset="2"/>
                        </a:rPr>
                        <a:t></a:t>
                      </a:r>
                      <a:r>
                        <a:rPr lang="en-US" altLang="zh-TW" sz="2000" dirty="0"/>
                        <a:t>)</a:t>
                      </a:r>
                      <a:endParaRPr lang="zh-TW" alt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800" dirty="0"/>
                        <a:t>個數</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2000" dirty="0"/>
                        <a:t>4</a:t>
                      </a:r>
                      <a:r>
                        <a:rPr lang="zh-TW" altLang="en-US" sz="2000" dirty="0"/>
                        <a:t>條色碼</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2000" dirty="0"/>
                        <a:t>DMM</a:t>
                      </a:r>
                      <a:r>
                        <a:rPr lang="zh-TW" altLang="en-US" sz="2000" dirty="0"/>
                        <a:t>測量值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395573">
                <a:tc>
                  <a:txBody>
                    <a:bodyPr/>
                    <a:lstStyle/>
                    <a:p>
                      <a:pPr algn="ctr"/>
                      <a:r>
                        <a:rPr lang="en-US" altLang="zh-TW" sz="1800" dirty="0"/>
                        <a:t>1</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2</a:t>
                      </a:r>
                      <a:endParaRPr lang="zh-TW" altLang="en-US" sz="1800" dirty="0"/>
                    </a:p>
                  </a:txBody>
                  <a:tcPr anchor="ctr"/>
                </a:tc>
                <a:tc>
                  <a:txBody>
                    <a:bodyPr/>
                    <a:lstStyle/>
                    <a:p>
                      <a:pPr algn="ctr"/>
                      <a:r>
                        <a:rPr lang="zh-TW" altLang="en-US" sz="1800" dirty="0"/>
                        <a:t>棕黑金金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395573">
                <a:tc>
                  <a:txBody>
                    <a:bodyPr/>
                    <a:lstStyle/>
                    <a:p>
                      <a:pPr algn="ctr"/>
                      <a:r>
                        <a:rPr lang="en-US" altLang="zh-TW" sz="1800" dirty="0"/>
                        <a:t>1.6</a:t>
                      </a:r>
                      <a:r>
                        <a:rPr lang="zh-TW" altLang="en-US" sz="1800" dirty="0"/>
                        <a:t>或</a:t>
                      </a:r>
                      <a:r>
                        <a:rPr lang="en-US" altLang="zh-TW" sz="1800" dirty="0"/>
                        <a:t>3.3+3.3</a:t>
                      </a:r>
                      <a:r>
                        <a:rPr lang="zh-TW" altLang="en-US" sz="1800" dirty="0"/>
                        <a:t>並聯</a:t>
                      </a:r>
                      <a:r>
                        <a:rPr lang="en-US" altLang="zh-TW" sz="1800" dirty="0"/>
                        <a:t>(1.65 </a:t>
                      </a:r>
                      <a:r>
                        <a:rPr lang="en-US" altLang="zh-TW" sz="1800" dirty="0">
                          <a:sym typeface="Symbol" panose="05050102010706020507" pitchFamily="18" charset="2"/>
                        </a:rPr>
                        <a:t>)</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棕藍金金或</a:t>
                      </a:r>
                      <a:endParaRPr lang="en-US" altLang="zh-TW" sz="1800" dirty="0"/>
                    </a:p>
                    <a:p>
                      <a:pPr algn="ctr"/>
                      <a:r>
                        <a:rPr lang="en-US" altLang="zh-TW" sz="1800" dirty="0"/>
                        <a:t>2</a:t>
                      </a:r>
                      <a:r>
                        <a:rPr lang="zh-TW" altLang="en-US" sz="1800" dirty="0"/>
                        <a:t>橘橘金並聯</a:t>
                      </a:r>
                      <a:endParaRPr lang="en-US" altLang="zh-TW" sz="1800" dirty="0"/>
                    </a:p>
                  </a:txBody>
                  <a:tcPr anchor="ctr"/>
                </a:tc>
                <a:tc>
                  <a:txBody>
                    <a:bodyPr/>
                    <a:lstStyle/>
                    <a:p>
                      <a:pPr algn="ctr"/>
                      <a:endParaRPr lang="en-US" altLang="zh-TW"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395573">
                <a:tc>
                  <a:txBody>
                    <a:bodyPr/>
                    <a:lstStyle/>
                    <a:p>
                      <a:pPr algn="ctr"/>
                      <a:r>
                        <a:rPr lang="en-US" altLang="zh-TW" sz="1800" dirty="0"/>
                        <a:t>10</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2</a:t>
                      </a:r>
                      <a:endParaRPr lang="zh-TW" altLang="en-US" sz="1800" dirty="0"/>
                    </a:p>
                  </a:txBody>
                  <a:tcPr anchor="ctr"/>
                </a:tc>
                <a:tc>
                  <a:txBody>
                    <a:bodyPr/>
                    <a:lstStyle/>
                    <a:p>
                      <a:pPr algn="ctr"/>
                      <a:r>
                        <a:rPr lang="zh-TW" altLang="en-US" sz="1800" dirty="0"/>
                        <a:t>棕黑黑金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395573">
                <a:tc>
                  <a:txBody>
                    <a:bodyPr/>
                    <a:lstStyle/>
                    <a:p>
                      <a:pPr algn="ctr"/>
                      <a:r>
                        <a:rPr lang="en-US" altLang="zh-TW" sz="1800" dirty="0"/>
                        <a:t>16 </a:t>
                      </a:r>
                    </a:p>
                    <a:p>
                      <a:pPr algn="ctr"/>
                      <a:r>
                        <a:rPr lang="zh-TW" altLang="en-US" sz="1800" dirty="0"/>
                        <a:t>或</a:t>
                      </a:r>
                      <a:r>
                        <a:rPr lang="en-US" altLang="zh-TW" sz="1800" dirty="0"/>
                        <a:t>15+1(</a:t>
                      </a:r>
                      <a:r>
                        <a:rPr lang="zh-TW" altLang="en-US" sz="1800" dirty="0"/>
                        <a:t>串聯</a:t>
                      </a:r>
                      <a:r>
                        <a:rPr lang="en-US" altLang="zh-TW" sz="1800" dirty="0"/>
                        <a:t>)</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棕藍黑金或</a:t>
                      </a:r>
                      <a:endParaRPr lang="en-US" altLang="zh-TW" sz="1800" dirty="0"/>
                    </a:p>
                    <a:p>
                      <a:pPr algn="ctr"/>
                      <a:r>
                        <a:rPr lang="zh-TW" altLang="en-US" sz="1400" dirty="0"/>
                        <a:t>棕綠黑金</a:t>
                      </a:r>
                      <a:r>
                        <a:rPr lang="en-US" altLang="zh-TW" sz="1400" dirty="0"/>
                        <a:t>&amp;</a:t>
                      </a:r>
                      <a:r>
                        <a:rPr lang="zh-TW" altLang="en-US" sz="1400" dirty="0"/>
                        <a:t>棕黑金金串聯</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395573">
                <a:tc>
                  <a:txBody>
                    <a:bodyPr/>
                    <a:lstStyle/>
                    <a:p>
                      <a:pPr algn="ctr"/>
                      <a:r>
                        <a:rPr lang="en-US" altLang="zh-TW" sz="1800" dirty="0"/>
                        <a:t>150</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棕綠棕金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395573">
                <a:tc>
                  <a:txBody>
                    <a:bodyPr/>
                    <a:lstStyle/>
                    <a:p>
                      <a:pPr algn="ctr"/>
                      <a:r>
                        <a:rPr lang="en-US" altLang="zh-TW" sz="1800" dirty="0"/>
                        <a:t>300</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橘黑棕金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395573">
                <a:tc>
                  <a:txBody>
                    <a:bodyPr/>
                    <a:lstStyle/>
                    <a:p>
                      <a:pPr algn="ctr"/>
                      <a:r>
                        <a:rPr lang="en-US" altLang="zh-TW" sz="1800" dirty="0"/>
                        <a:t>390</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橘白棕金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95573">
                <a:tc>
                  <a:txBody>
                    <a:bodyPr/>
                    <a:lstStyle/>
                    <a:p>
                      <a:pPr algn="ctr"/>
                      <a:r>
                        <a:rPr lang="en-US" altLang="zh-TW" sz="1800" dirty="0"/>
                        <a:t>39k</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2</a:t>
                      </a:r>
                      <a:endParaRPr lang="zh-TW" altLang="en-US" sz="1800" dirty="0"/>
                    </a:p>
                  </a:txBody>
                  <a:tcPr anchor="ctr"/>
                </a:tc>
                <a:tc>
                  <a:txBody>
                    <a:bodyPr/>
                    <a:lstStyle/>
                    <a:p>
                      <a:pPr algn="ctr"/>
                      <a:r>
                        <a:rPr lang="zh-TW" altLang="en-US" sz="1800" dirty="0"/>
                        <a:t>橘白橘金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395573">
                <a:tc>
                  <a:txBody>
                    <a:bodyPr/>
                    <a:lstStyle/>
                    <a:p>
                      <a:pPr algn="ctr"/>
                      <a:r>
                        <a:rPr lang="en-US" altLang="zh-TW" sz="1800" dirty="0"/>
                        <a:t>50k</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綠黑橘金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395573">
                <a:tc>
                  <a:txBody>
                    <a:bodyPr/>
                    <a:lstStyle/>
                    <a:p>
                      <a:pPr algn="ctr"/>
                      <a:r>
                        <a:rPr lang="en-US" altLang="zh-TW" sz="1800" dirty="0"/>
                        <a:t>100k</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棕黑黃金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395573">
                <a:tc>
                  <a:txBody>
                    <a:bodyPr/>
                    <a:lstStyle/>
                    <a:p>
                      <a:pPr algn="ctr"/>
                      <a:r>
                        <a:rPr lang="en-US" altLang="zh-TW" sz="1800" dirty="0"/>
                        <a:t>200k</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紅黑黃金</a:t>
                      </a:r>
                    </a:p>
                  </a:txBody>
                  <a:tcPr anchor="ct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395573">
                <a:tc>
                  <a:txBody>
                    <a:bodyPr/>
                    <a:lstStyle/>
                    <a:p>
                      <a:pPr algn="ctr"/>
                      <a:r>
                        <a:rPr lang="en-US" altLang="zh-TW" sz="1800" dirty="0"/>
                        <a:t>390k</a:t>
                      </a:r>
                      <a:endParaRPr lang="zh-TW" altLang="en-US" sz="18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800" dirty="0"/>
                        <a:t>1</a:t>
                      </a:r>
                      <a:endParaRPr lang="zh-TW" alt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800" dirty="0"/>
                        <a:t>橘白黃金</a:t>
                      </a:r>
                    </a:p>
                  </a:txBody>
                  <a:tcPr anchor="ctr">
                    <a:lnB w="12700" cap="flat" cmpd="sng" algn="ctr">
                      <a:solidFill>
                        <a:schemeClr val="tx1"/>
                      </a:solidFill>
                      <a:prstDash val="solid"/>
                      <a:round/>
                      <a:headEnd type="none" w="med" len="med"/>
                      <a:tailEnd type="none" w="med" len="med"/>
                    </a:lnB>
                  </a:tcPr>
                </a:tc>
                <a:tc>
                  <a:txBody>
                    <a:bodyPr/>
                    <a:lstStyle/>
                    <a:p>
                      <a:pPr algn="ctr"/>
                      <a:endParaRPr lang="zh-TW" altLang="en-US" sz="18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grpSp>
        <p:nvGrpSpPr>
          <p:cNvPr id="13" name="群組 12">
            <a:extLst>
              <a:ext uri="{FF2B5EF4-FFF2-40B4-BE49-F238E27FC236}">
                <a16:creationId xmlns:a16="http://schemas.microsoft.com/office/drawing/2014/main" id="{6D3B9DB3-BF87-437B-A38D-82C2DD5776B4}"/>
              </a:ext>
            </a:extLst>
          </p:cNvPr>
          <p:cNvGrpSpPr/>
          <p:nvPr/>
        </p:nvGrpSpPr>
        <p:grpSpPr>
          <a:xfrm>
            <a:off x="5837142" y="2143163"/>
            <a:ext cx="2527683" cy="4624027"/>
            <a:chOff x="5837142" y="2143163"/>
            <a:chExt cx="2527683" cy="4624027"/>
          </a:xfrm>
        </p:grpSpPr>
        <p:pic>
          <p:nvPicPr>
            <p:cNvPr id="22" name="圖片 21" descr="一張含有 文字, 裝置, 儀錶 的圖片&#10;&#10;自動產生的描述">
              <a:extLst>
                <a:ext uri="{FF2B5EF4-FFF2-40B4-BE49-F238E27FC236}">
                  <a16:creationId xmlns:a16="http://schemas.microsoft.com/office/drawing/2014/main" id="{B3EB21B3-B521-40FC-9C7A-B609F68CDB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12927" t="-477" r="14671" b="1185"/>
            <a:stretch/>
          </p:blipFill>
          <p:spPr>
            <a:xfrm>
              <a:off x="5837142" y="2143163"/>
              <a:ext cx="2527683" cy="4624027"/>
            </a:xfrm>
            <a:prstGeom prst="rect">
              <a:avLst/>
            </a:prstGeom>
          </p:spPr>
        </p:pic>
        <p:pic>
          <p:nvPicPr>
            <p:cNvPr id="23" name="圖片 22" descr="一張含有 文字, 裝置, 儀錶 的圖片&#10;&#10;自動產生的描述">
              <a:extLst>
                <a:ext uri="{FF2B5EF4-FFF2-40B4-BE49-F238E27FC236}">
                  <a16:creationId xmlns:a16="http://schemas.microsoft.com/office/drawing/2014/main" id="{9ACDC80A-95DB-4E90-94C4-573C813EDA3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6309474">
              <a:off x="6368701" y="3889925"/>
              <a:ext cx="1449092" cy="1441343"/>
            </a:xfrm>
            <a:prstGeom prst="ellipse">
              <a:avLst/>
            </a:prstGeom>
          </p:spPr>
        </p:pic>
      </p:grpSp>
      <p:sp>
        <p:nvSpPr>
          <p:cNvPr id="2" name="標題 1">
            <a:extLst>
              <a:ext uri="{FF2B5EF4-FFF2-40B4-BE49-F238E27FC236}">
                <a16:creationId xmlns:a16="http://schemas.microsoft.com/office/drawing/2014/main" id="{A288A384-87B9-49C6-9F31-EEEEBA55152B}"/>
              </a:ext>
            </a:extLst>
          </p:cNvPr>
          <p:cNvSpPr>
            <a:spLocks noGrp="1"/>
          </p:cNvSpPr>
          <p:nvPr>
            <p:ph type="title"/>
          </p:nvPr>
        </p:nvSpPr>
        <p:spPr>
          <a:xfrm>
            <a:off x="2437456" y="38862"/>
            <a:ext cx="4320000" cy="617901"/>
          </a:xfrm>
          <a:solidFill>
            <a:schemeClr val="bg1"/>
          </a:solidFill>
        </p:spPr>
        <p:txBody>
          <a:bodyPr/>
          <a:lstStyle/>
          <a:p>
            <a:r>
              <a:rPr lang="zh-TW" altLang="en-US" dirty="0">
                <a:solidFill>
                  <a:srgbClr val="0000FF"/>
                </a:solidFill>
              </a:rPr>
              <a:t>實驗用電阻</a:t>
            </a:r>
            <a:endParaRPr lang="zh-TW" altLang="en-US" dirty="0"/>
          </a:p>
        </p:txBody>
      </p:sp>
      <p:pic>
        <p:nvPicPr>
          <p:cNvPr id="3" name="圖片 2">
            <a:extLst>
              <a:ext uri="{FF2B5EF4-FFF2-40B4-BE49-F238E27FC236}">
                <a16:creationId xmlns:a16="http://schemas.microsoft.com/office/drawing/2014/main" id="{0182771D-0FAC-4D8C-BD28-95E853C169D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a:xfrm rot="5400000">
            <a:off x="9881865" y="-498564"/>
            <a:ext cx="1014955" cy="1785192"/>
          </a:xfrm>
          <a:prstGeom prst="roundRect">
            <a:avLst/>
          </a:prstGeom>
        </p:spPr>
      </p:pic>
      <p:sp>
        <p:nvSpPr>
          <p:cNvPr id="5" name="矩形 4">
            <a:extLst>
              <a:ext uri="{FF2B5EF4-FFF2-40B4-BE49-F238E27FC236}">
                <a16:creationId xmlns:a16="http://schemas.microsoft.com/office/drawing/2014/main" id="{9ABFB0ED-649C-4BD9-BC39-AC0E8BEFA3CE}"/>
              </a:ext>
            </a:extLst>
          </p:cNvPr>
          <p:cNvSpPr/>
          <p:nvPr/>
        </p:nvSpPr>
        <p:spPr>
          <a:xfrm>
            <a:off x="473324" y="425930"/>
            <a:ext cx="2339102" cy="461665"/>
          </a:xfrm>
          <a:prstGeom prst="rect">
            <a:avLst/>
          </a:prstGeom>
        </p:spPr>
        <p:txBody>
          <a:bodyPr wrap="none">
            <a:spAutoFit/>
          </a:bodyPr>
          <a:lstStyle/>
          <a:p>
            <a:r>
              <a:rPr lang="zh-TW" altLang="en-US" sz="2400" b="1" dirty="0">
                <a:solidFill>
                  <a:srgbClr val="0000FF"/>
                </a:solidFill>
              </a:rPr>
              <a:t>本實驗使用電阻</a:t>
            </a:r>
            <a:endParaRPr lang="zh-TW" altLang="en-US" sz="2400" b="1" dirty="0"/>
          </a:p>
        </p:txBody>
      </p:sp>
      <p:sp>
        <p:nvSpPr>
          <p:cNvPr id="6" name="矩形 5">
            <a:extLst>
              <a:ext uri="{FF2B5EF4-FFF2-40B4-BE49-F238E27FC236}">
                <a16:creationId xmlns:a16="http://schemas.microsoft.com/office/drawing/2014/main" id="{6297CF53-D338-4EF0-8A90-F78C57EC34DA}"/>
              </a:ext>
            </a:extLst>
          </p:cNvPr>
          <p:cNvSpPr/>
          <p:nvPr/>
        </p:nvSpPr>
        <p:spPr>
          <a:xfrm>
            <a:off x="5484664" y="734614"/>
            <a:ext cx="3679149" cy="1200329"/>
          </a:xfrm>
          <a:prstGeom prst="rect">
            <a:avLst/>
          </a:prstGeom>
        </p:spPr>
        <p:txBody>
          <a:bodyPr wrap="square">
            <a:spAutoFit/>
          </a:bodyPr>
          <a:lstStyle/>
          <a:p>
            <a:r>
              <a:rPr lang="zh-TW" altLang="en-US" sz="2400" b="1" dirty="0">
                <a:solidFill>
                  <a:srgbClr val="0000FF"/>
                </a:solidFill>
              </a:rPr>
              <a:t>用萬用電錶</a:t>
            </a:r>
            <a:r>
              <a:rPr lang="en-US" altLang="zh-TW" sz="2400" b="1" dirty="0">
                <a:solidFill>
                  <a:srgbClr val="0000FF"/>
                </a:solidFill>
              </a:rPr>
              <a:t>(DMM)</a:t>
            </a:r>
            <a:r>
              <a:rPr lang="zh-TW" altLang="en-US" sz="2400" b="1" dirty="0">
                <a:solidFill>
                  <a:srgbClr val="0000FF"/>
                </a:solidFill>
              </a:rPr>
              <a:t>測試電阻值</a:t>
            </a:r>
            <a:r>
              <a:rPr lang="en-US" altLang="zh-TW" sz="2400" b="1" dirty="0">
                <a:solidFill>
                  <a:srgbClr val="0000FF"/>
                </a:solidFill>
              </a:rPr>
              <a:t>(</a:t>
            </a:r>
            <a:r>
              <a:rPr lang="zh-TW" altLang="en-US" sz="2400" b="1" dirty="0">
                <a:solidFill>
                  <a:srgbClr val="0000FF"/>
                </a:solidFill>
              </a:rPr>
              <a:t>切至電阻檔，使用香蕉頭</a:t>
            </a:r>
            <a:r>
              <a:rPr lang="en-US" altLang="zh-TW" sz="2400" b="1" dirty="0">
                <a:solidFill>
                  <a:srgbClr val="0000FF"/>
                </a:solidFill>
              </a:rPr>
              <a:t>-</a:t>
            </a:r>
            <a:r>
              <a:rPr lang="zh-TW" altLang="en-US" sz="2400" b="1" dirty="0">
                <a:solidFill>
                  <a:srgbClr val="0000FF"/>
                </a:solidFill>
              </a:rPr>
              <a:t>鱷魚夾接線測試</a:t>
            </a:r>
            <a:r>
              <a:rPr lang="en-US" altLang="zh-TW" sz="2400" b="1" dirty="0">
                <a:solidFill>
                  <a:srgbClr val="0000FF"/>
                </a:solidFill>
              </a:rPr>
              <a:t>)</a:t>
            </a:r>
          </a:p>
        </p:txBody>
      </p:sp>
      <p:sp>
        <p:nvSpPr>
          <p:cNvPr id="9" name="拱形 8">
            <a:extLst>
              <a:ext uri="{FF2B5EF4-FFF2-40B4-BE49-F238E27FC236}">
                <a16:creationId xmlns:a16="http://schemas.microsoft.com/office/drawing/2014/main" id="{EF4E5D81-55CA-43D1-AD99-13FCEAE36340}"/>
              </a:ext>
            </a:extLst>
          </p:cNvPr>
          <p:cNvSpPr/>
          <p:nvPr/>
        </p:nvSpPr>
        <p:spPr>
          <a:xfrm rot="16200000">
            <a:off x="6098540" y="3612305"/>
            <a:ext cx="1980000" cy="1980000"/>
          </a:xfrm>
          <a:prstGeom prst="blockArc">
            <a:avLst>
              <a:gd name="adj1" fmla="val 14522080"/>
              <a:gd name="adj2" fmla="val 21110672"/>
              <a:gd name="adj3" fmla="val 16430"/>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a:solidFill>
                <a:schemeClr val="tx1"/>
              </a:solidFill>
            </a:endParaRPr>
          </a:p>
        </p:txBody>
      </p:sp>
      <p:sp>
        <p:nvSpPr>
          <p:cNvPr id="10" name="矩形: 圓角 9">
            <a:extLst>
              <a:ext uri="{FF2B5EF4-FFF2-40B4-BE49-F238E27FC236}">
                <a16:creationId xmlns:a16="http://schemas.microsoft.com/office/drawing/2014/main" id="{17E48A4D-3F63-450E-A5BD-57A6E33E6683}"/>
              </a:ext>
            </a:extLst>
          </p:cNvPr>
          <p:cNvSpPr/>
          <p:nvPr/>
        </p:nvSpPr>
        <p:spPr>
          <a:xfrm>
            <a:off x="6537288" y="4431863"/>
            <a:ext cx="1264079" cy="578882"/>
          </a:xfrm>
          <a:prstGeom prst="roundRect">
            <a:avLst/>
          </a:prstGeom>
          <a:solidFill>
            <a:schemeClr val="bg1"/>
          </a:solidFill>
        </p:spPr>
        <p:txBody>
          <a:bodyPr wrap="none">
            <a:spAutoFit/>
            <a:scene3d>
              <a:camera prst="orthographicFront"/>
              <a:lightRig rig="soft" dir="tl">
                <a:rot lat="0" lon="0" rev="0"/>
              </a:lightRig>
            </a:scene3d>
            <a:sp3d contourW="25400" prstMaterial="matte">
              <a:contourClr>
                <a:schemeClr val="accent2">
                  <a:tint val="20000"/>
                </a:schemeClr>
              </a:contourClr>
            </a:sp3d>
          </a:bodyPr>
          <a:lstStyle>
            <a:defPPr>
              <a:defRPr lang="zh-TW"/>
            </a:defPPr>
            <a:lvl1pPr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5pPr>
            <a:lvl6pPr marL="22860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6pPr>
            <a:lvl7pPr marL="27432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7pPr>
            <a:lvl8pPr marL="32004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8pPr>
            <a:lvl9pPr marL="36576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9pPr>
          </a:lstStyle>
          <a:p>
            <a:pPr eaLnBrk="1" fontAlgn="auto" hangingPunct="1">
              <a:spcBef>
                <a:spcPts val="0"/>
              </a:spcBef>
              <a:spcAft>
                <a:spcPts val="0"/>
              </a:spcAft>
              <a:defRPr/>
            </a:pPr>
            <a:r>
              <a:rPr lang="en-US" altLang="zh-TW" sz="2800" b="1" spc="50" dirty="0">
                <a:ln w="11430"/>
                <a:solidFill>
                  <a:srgbClr val="FF3300"/>
                </a:solidFill>
                <a:effectLst/>
                <a:latin typeface="+mj-ea"/>
                <a:ea typeface="+mj-ea"/>
              </a:rPr>
              <a:t>Ω</a:t>
            </a:r>
            <a:r>
              <a:rPr lang="zh-TW" altLang="en-US" sz="2800" b="1" spc="50" dirty="0">
                <a:ln w="11430"/>
                <a:solidFill>
                  <a:srgbClr val="FF3300"/>
                </a:solidFill>
                <a:effectLst/>
                <a:latin typeface="+mj-ea"/>
                <a:ea typeface="+mj-ea"/>
              </a:rPr>
              <a:t>電阻</a:t>
            </a:r>
          </a:p>
        </p:txBody>
      </p:sp>
      <p:pic>
        <p:nvPicPr>
          <p:cNvPr id="14" name="圖片 13">
            <a:extLst>
              <a:ext uri="{FF2B5EF4-FFF2-40B4-BE49-F238E27FC236}">
                <a16:creationId xmlns:a16="http://schemas.microsoft.com/office/drawing/2014/main" id="{8CE046D1-5C26-4AFD-9E79-B8B3D69C7BA3}"/>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19398384">
            <a:off x="7447082" y="5699396"/>
            <a:ext cx="1431233" cy="431287"/>
          </a:xfrm>
          <a:prstGeom prst="rect">
            <a:avLst/>
          </a:prstGeom>
        </p:spPr>
      </p:pic>
      <p:pic>
        <p:nvPicPr>
          <p:cNvPr id="16" name="圖片 15">
            <a:extLst>
              <a:ext uri="{FF2B5EF4-FFF2-40B4-BE49-F238E27FC236}">
                <a16:creationId xmlns:a16="http://schemas.microsoft.com/office/drawing/2014/main" id="{BC6E4EC8-0BD6-4394-8521-80360631C8BE}"/>
              </a:ext>
            </a:extLst>
          </p:cNvPr>
          <p:cNvPicPr>
            <a:picLocks noChangeAspect="1"/>
          </p:cNvPicPr>
          <p:nvPr/>
        </p:nvPicPr>
        <p:blipFill rotWithShape="1">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13190880">
            <a:off x="5751531" y="5314000"/>
            <a:ext cx="1611353" cy="462678"/>
          </a:xfrm>
          <a:prstGeom prst="rect">
            <a:avLst/>
          </a:prstGeom>
        </p:spPr>
      </p:pic>
      <p:sp>
        <p:nvSpPr>
          <p:cNvPr id="17" name="Rectangle 10">
            <a:extLst>
              <a:ext uri="{FF2B5EF4-FFF2-40B4-BE49-F238E27FC236}">
                <a16:creationId xmlns:a16="http://schemas.microsoft.com/office/drawing/2014/main" id="{FB2F0A35-7B4A-4BD6-8A83-B0AC6180697E}"/>
              </a:ext>
            </a:extLst>
          </p:cNvPr>
          <p:cNvSpPr>
            <a:spLocks noChangeArrowheads="1"/>
          </p:cNvSpPr>
          <p:nvPr/>
        </p:nvSpPr>
        <p:spPr bwMode="auto">
          <a:xfrm>
            <a:off x="5637531" y="6047889"/>
            <a:ext cx="1304011" cy="726298"/>
          </a:xfrm>
          <a:prstGeom prst="roundRect">
            <a:avLst/>
          </a:prstGeom>
          <a:solidFill>
            <a:schemeClr val="bg1"/>
          </a:solidFill>
          <a:ln>
            <a:noFill/>
          </a:ln>
        </p:spPr>
        <p:txBody>
          <a:bodyPr wrap="square" lIns="0" tIns="0" rIns="0" bIns="0">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ctr" defTabSz="627063" eaLnBrk="1" hangingPunct="1">
              <a:lnSpc>
                <a:spcPct val="110000"/>
              </a:lnSpc>
              <a:spcBef>
                <a:spcPts val="0"/>
              </a:spcBef>
              <a:buClrTx/>
              <a:buSzTx/>
              <a:buFontTx/>
              <a:buNone/>
            </a:pPr>
            <a:r>
              <a:rPr lang="en-US" altLang="zh-TW" dirty="0">
                <a:latin typeface="+mn-ea"/>
                <a:ea typeface="+mn-ea"/>
              </a:rPr>
              <a:t>COM</a:t>
            </a:r>
          </a:p>
          <a:p>
            <a:pPr marL="0" indent="1588" algn="ctr" defTabSz="627063" eaLnBrk="1" hangingPunct="1">
              <a:lnSpc>
                <a:spcPct val="110000"/>
              </a:lnSpc>
              <a:spcBef>
                <a:spcPts val="0"/>
              </a:spcBef>
              <a:buClrTx/>
              <a:buSzTx/>
              <a:buFontTx/>
              <a:buNone/>
            </a:pPr>
            <a:r>
              <a:rPr lang="en-US" altLang="zh-TW" sz="1600" dirty="0">
                <a:latin typeface="+mn-ea"/>
                <a:ea typeface="+mn-ea"/>
              </a:rPr>
              <a:t>(Ground)</a:t>
            </a:r>
          </a:p>
        </p:txBody>
      </p:sp>
      <p:sp>
        <p:nvSpPr>
          <p:cNvPr id="18" name="Rectangle 10">
            <a:extLst>
              <a:ext uri="{FF2B5EF4-FFF2-40B4-BE49-F238E27FC236}">
                <a16:creationId xmlns:a16="http://schemas.microsoft.com/office/drawing/2014/main" id="{4B1F3D9E-FCB0-4428-9BFF-FDC398089017}"/>
              </a:ext>
            </a:extLst>
          </p:cNvPr>
          <p:cNvSpPr>
            <a:spLocks noChangeArrowheads="1"/>
          </p:cNvSpPr>
          <p:nvPr/>
        </p:nvSpPr>
        <p:spPr bwMode="auto">
          <a:xfrm>
            <a:off x="7978300" y="6239189"/>
            <a:ext cx="380131" cy="509952"/>
          </a:xfrm>
          <a:prstGeom prst="roundRect">
            <a:avLst/>
          </a:prstGeom>
          <a:solidFill>
            <a:schemeClr val="bg1"/>
          </a:solidFill>
          <a:ln>
            <a:noFill/>
          </a:ln>
        </p:spPr>
        <p:txBody>
          <a:bodyPr wrap="square" lIns="0" tIns="0" rIns="0" bIns="36000">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ctr" defTabSz="627063" eaLnBrk="1" hangingPunct="1">
              <a:lnSpc>
                <a:spcPct val="110000"/>
              </a:lnSpc>
              <a:spcBef>
                <a:spcPts val="0"/>
              </a:spcBef>
              <a:buClrTx/>
              <a:buSzTx/>
              <a:buFontTx/>
              <a:buNone/>
            </a:pPr>
            <a:r>
              <a:rPr lang="en-US" altLang="zh-TW" sz="2800" dirty="0">
                <a:latin typeface="+mn-ea"/>
                <a:ea typeface="+mn-ea"/>
                <a:sym typeface="Symbol" panose="05050102010706020507" pitchFamily="18" charset="2"/>
              </a:rPr>
              <a:t></a:t>
            </a:r>
            <a:endParaRPr lang="en-US" altLang="zh-TW" sz="2800" dirty="0">
              <a:latin typeface="+mn-ea"/>
              <a:ea typeface="+mn-ea"/>
            </a:endParaRPr>
          </a:p>
        </p:txBody>
      </p:sp>
      <p:graphicFrame>
        <p:nvGraphicFramePr>
          <p:cNvPr id="19" name="表格 18">
            <a:extLst>
              <a:ext uri="{FF2B5EF4-FFF2-40B4-BE49-F238E27FC236}">
                <a16:creationId xmlns:a16="http://schemas.microsoft.com/office/drawing/2014/main" id="{92386EB1-F45B-4E17-90BD-C99EA8265A9C}"/>
              </a:ext>
            </a:extLst>
          </p:cNvPr>
          <p:cNvGraphicFramePr>
            <a:graphicFrameLocks noGrp="1"/>
          </p:cNvGraphicFramePr>
          <p:nvPr>
            <p:extLst>
              <p:ext uri="{D42A27DB-BD31-4B8C-83A1-F6EECF244321}">
                <p14:modId xmlns:p14="http://schemas.microsoft.com/office/powerpoint/2010/main" val="2841288926"/>
              </p:ext>
            </p:extLst>
          </p:nvPr>
        </p:nvGraphicFramePr>
        <p:xfrm>
          <a:off x="144879" y="6972639"/>
          <a:ext cx="8905153" cy="271172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88330">
                  <a:extLst>
                    <a:ext uri="{9D8B030D-6E8A-4147-A177-3AD203B41FA5}">
                      <a16:colId xmlns:a16="http://schemas.microsoft.com/office/drawing/2014/main" val="20000"/>
                    </a:ext>
                  </a:extLst>
                </a:gridCol>
                <a:gridCol w="572007">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81255">
                  <a:extLst>
                    <a:ext uri="{9D8B030D-6E8A-4147-A177-3AD203B41FA5}">
                      <a16:colId xmlns:a16="http://schemas.microsoft.com/office/drawing/2014/main" val="20003"/>
                    </a:ext>
                  </a:extLst>
                </a:gridCol>
                <a:gridCol w="612083">
                  <a:extLst>
                    <a:ext uri="{9D8B030D-6E8A-4147-A177-3AD203B41FA5}">
                      <a16:colId xmlns:a16="http://schemas.microsoft.com/office/drawing/2014/main" val="20004"/>
                    </a:ext>
                  </a:extLst>
                </a:gridCol>
                <a:gridCol w="612083">
                  <a:extLst>
                    <a:ext uri="{9D8B030D-6E8A-4147-A177-3AD203B41FA5}">
                      <a16:colId xmlns:a16="http://schemas.microsoft.com/office/drawing/2014/main" val="20005"/>
                    </a:ext>
                  </a:extLst>
                </a:gridCol>
                <a:gridCol w="612083">
                  <a:extLst>
                    <a:ext uri="{9D8B030D-6E8A-4147-A177-3AD203B41FA5}">
                      <a16:colId xmlns:a16="http://schemas.microsoft.com/office/drawing/2014/main" val="20006"/>
                    </a:ext>
                  </a:extLst>
                </a:gridCol>
                <a:gridCol w="612083">
                  <a:extLst>
                    <a:ext uri="{9D8B030D-6E8A-4147-A177-3AD203B41FA5}">
                      <a16:colId xmlns:a16="http://schemas.microsoft.com/office/drawing/2014/main" val="20007"/>
                    </a:ext>
                  </a:extLst>
                </a:gridCol>
                <a:gridCol w="612083">
                  <a:extLst>
                    <a:ext uri="{9D8B030D-6E8A-4147-A177-3AD203B41FA5}">
                      <a16:colId xmlns:a16="http://schemas.microsoft.com/office/drawing/2014/main" val="20008"/>
                    </a:ext>
                  </a:extLst>
                </a:gridCol>
                <a:gridCol w="612083">
                  <a:extLst>
                    <a:ext uri="{9D8B030D-6E8A-4147-A177-3AD203B41FA5}">
                      <a16:colId xmlns:a16="http://schemas.microsoft.com/office/drawing/2014/main" val="20009"/>
                    </a:ext>
                  </a:extLst>
                </a:gridCol>
                <a:gridCol w="612083">
                  <a:extLst>
                    <a:ext uri="{9D8B030D-6E8A-4147-A177-3AD203B41FA5}">
                      <a16:colId xmlns:a16="http://schemas.microsoft.com/office/drawing/2014/main" val="20010"/>
                    </a:ext>
                  </a:extLst>
                </a:gridCol>
                <a:gridCol w="612083">
                  <a:extLst>
                    <a:ext uri="{9D8B030D-6E8A-4147-A177-3AD203B41FA5}">
                      <a16:colId xmlns:a16="http://schemas.microsoft.com/office/drawing/2014/main" val="20011"/>
                    </a:ext>
                  </a:extLst>
                </a:gridCol>
                <a:gridCol w="642761">
                  <a:extLst>
                    <a:ext uri="{9D8B030D-6E8A-4147-A177-3AD203B41FA5}">
                      <a16:colId xmlns:a16="http://schemas.microsoft.com/office/drawing/2014/main" val="20012"/>
                    </a:ext>
                  </a:extLst>
                </a:gridCol>
                <a:gridCol w="648072">
                  <a:extLst>
                    <a:ext uri="{9D8B030D-6E8A-4147-A177-3AD203B41FA5}">
                      <a16:colId xmlns:a16="http://schemas.microsoft.com/office/drawing/2014/main" val="20013"/>
                    </a:ext>
                  </a:extLst>
                </a:gridCol>
              </a:tblGrid>
              <a:tr h="370840">
                <a:tc>
                  <a:txBody>
                    <a:bodyPr/>
                    <a:lstStyle/>
                    <a:p>
                      <a:pPr algn="ctr"/>
                      <a:r>
                        <a:rPr lang="zh-TW" altLang="en-US" sz="1800" b="1" dirty="0">
                          <a:latin typeface="Times New Roman" pitchFamily="18" charset="0"/>
                          <a:ea typeface="標楷體" pitchFamily="65" charset="-120"/>
                          <a:cs typeface="Times New Roman" pitchFamily="18" charset="0"/>
                        </a:rPr>
                        <a:t>色碼</a:t>
                      </a:r>
                    </a:p>
                  </a:txBody>
                  <a:tcPr anchor="ct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chemeClr val="tx1"/>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chemeClr val="accent6">
                        <a:lumMod val="50000"/>
                      </a:schemeClr>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FF000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FF9933"/>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FFFF0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00B05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rgbClr val="7030A0"/>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chemeClr val="bg1">
                        <a:lumMod val="50000"/>
                      </a:schemeClr>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solidFill>
                      <a:schemeClr val="bg1"/>
                    </a:soli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5400000" scaled="1"/>
                      <a:tileRect/>
                    </a:gra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gradFill flip="none" rotWithShape="1">
                      <a:gsLst>
                        <a:gs pos="0">
                          <a:schemeClr val="bg1">
                            <a:lumMod val="65000"/>
                          </a:schemeClr>
                        </a:gs>
                        <a:gs pos="50000">
                          <a:schemeClr val="bg1">
                            <a:lumMod val="85000"/>
                          </a:schemeClr>
                        </a:gs>
                        <a:gs pos="100000">
                          <a:schemeClr val="bg1">
                            <a:lumMod val="75000"/>
                            <a:tint val="23500"/>
                            <a:satMod val="160000"/>
                          </a:schemeClr>
                        </a:gs>
                      </a:gsLst>
                      <a:lin ang="5400000" scaled="1"/>
                      <a:tileRect/>
                    </a:gradFill>
                  </a:tcPr>
                </a:tc>
                <a:tc>
                  <a:txBody>
                    <a:bodyPr/>
                    <a:lstStyle/>
                    <a:p>
                      <a:pPr algn="ctr"/>
                      <a:endParaRPr lang="zh-TW" altLang="en-US" sz="1800" b="1" dirty="0">
                        <a:latin typeface="Times New Roman" pitchFamily="18" charset="0"/>
                        <a:ea typeface="標楷體" pitchFamily="65" charset="-120"/>
                        <a:cs typeface="Times New Roman" pitchFamily="18" charset="0"/>
                      </a:endParaRPr>
                    </a:p>
                  </a:txBody>
                  <a:tcPr anchor="ctr">
                    <a:noFill/>
                  </a:tcPr>
                </a:tc>
                <a:extLst>
                  <a:ext uri="{0D108BD9-81ED-4DB2-BD59-A6C34878D82A}">
                    <a16:rowId xmlns:a16="http://schemas.microsoft.com/office/drawing/2014/main" val="10000"/>
                  </a:ext>
                </a:extLst>
              </a:tr>
              <a:tr h="320040">
                <a:tc rowSpan="2">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Color</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黑</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棕</a:t>
                      </a:r>
                      <a:endParaRPr lang="en-US" altLang="zh-TW" sz="1800" b="1" dirty="0">
                        <a:solidFill>
                          <a:srgbClr val="0000CC"/>
                        </a:solidFill>
                        <a:latin typeface="Times New Roman" pitchFamily="18" charset="0"/>
                        <a:ea typeface="標楷體" pitchFamily="65" charset="-120"/>
                        <a:cs typeface="Times New Roman" pitchFamily="18" charset="0"/>
                      </a:endParaRP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紅</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橙</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黃</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綠</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藍</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紫</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灰</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白</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latin typeface="Times New Roman" pitchFamily="18" charset="0"/>
                          <a:ea typeface="標楷體" pitchFamily="65" charset="-120"/>
                          <a:cs typeface="Times New Roman" pitchFamily="18" charset="0"/>
                        </a:rPr>
                        <a:t>金</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latin typeface="Times New Roman" pitchFamily="18" charset="0"/>
                          <a:ea typeface="標楷體" pitchFamily="65" charset="-120"/>
                          <a:cs typeface="Times New Roman" pitchFamily="18" charset="0"/>
                        </a:rPr>
                        <a:t>銀</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800" b="1" dirty="0">
                          <a:latin typeface="Times New Roman" pitchFamily="18" charset="0"/>
                          <a:ea typeface="標楷體" pitchFamily="65" charset="-120"/>
                          <a:cs typeface="Times New Roman" pitchFamily="18" charset="0"/>
                        </a:rPr>
                        <a:t>透明</a:t>
                      </a:r>
                    </a:p>
                  </a:txBody>
                  <a:tcPr anchor="ctr">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20040">
                <a:tc vMerge="1">
                  <a:txBody>
                    <a:bodyPr/>
                    <a:lstStyle/>
                    <a:p>
                      <a:endParaRPr lang="zh-TW" altLang="en-US"/>
                    </a:p>
                  </a:txBody>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Black</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000" b="1" kern="1200" dirty="0">
                          <a:solidFill>
                            <a:srgbClr val="0000CC"/>
                          </a:solidFill>
                          <a:latin typeface="Times New Roman" pitchFamily="18" charset="0"/>
                          <a:ea typeface="標楷體" pitchFamily="65" charset="-120"/>
                          <a:cs typeface="Times New Roman" pitchFamily="18" charset="0"/>
                        </a:rPr>
                        <a:t>Brown</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Red</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Orange</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Yellow</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Green</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Blue</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Violet</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Gray</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rgbClr val="0000CC"/>
                          </a:solidFill>
                          <a:latin typeface="Times New Roman" pitchFamily="18" charset="0"/>
                          <a:ea typeface="標楷體" pitchFamily="65" charset="-120"/>
                          <a:cs typeface="Times New Roman" pitchFamily="18" charset="0"/>
                        </a:rPr>
                        <a:t>White</a:t>
                      </a:r>
                      <a:endParaRPr lang="zh-TW" altLang="en-US" sz="1000" b="1" kern="1200" dirty="0">
                        <a:solidFill>
                          <a:srgbClr val="0000CC"/>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chemeClr val="dk1"/>
                          </a:solidFill>
                          <a:latin typeface="Times New Roman" pitchFamily="18" charset="0"/>
                          <a:ea typeface="標楷體" pitchFamily="65" charset="-120"/>
                          <a:cs typeface="Times New Roman" pitchFamily="18" charset="0"/>
                        </a:rPr>
                        <a:t>Gold</a:t>
                      </a:r>
                      <a:endParaRPr lang="zh-TW" altLang="en-US" sz="1000" b="1" kern="1200" dirty="0">
                        <a:solidFill>
                          <a:schemeClr val="dk1"/>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chemeClr val="dk1"/>
                          </a:solidFill>
                          <a:latin typeface="Times New Roman" pitchFamily="18" charset="0"/>
                          <a:ea typeface="標楷體" pitchFamily="65" charset="-120"/>
                          <a:cs typeface="Times New Roman" pitchFamily="18" charset="0"/>
                        </a:rPr>
                        <a:t>Silver</a:t>
                      </a:r>
                      <a:endParaRPr lang="zh-TW" altLang="en-US" sz="1000" b="1" kern="1200" dirty="0">
                        <a:solidFill>
                          <a:schemeClr val="dk1"/>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14400" rtl="0" eaLnBrk="1" latinLnBrk="0" hangingPunct="1"/>
                      <a:r>
                        <a:rPr lang="en-US" altLang="zh-TW" sz="1000" b="1" kern="1200" dirty="0">
                          <a:solidFill>
                            <a:schemeClr val="dk1"/>
                          </a:solidFill>
                          <a:latin typeface="Times New Roman" pitchFamily="18" charset="0"/>
                          <a:ea typeface="標楷體" pitchFamily="65" charset="-120"/>
                          <a:cs typeface="Times New Roman" pitchFamily="18" charset="0"/>
                        </a:rPr>
                        <a:t>None</a:t>
                      </a:r>
                      <a:endParaRPr lang="zh-TW" altLang="en-US" sz="1000" b="1" kern="1200" dirty="0">
                        <a:solidFill>
                          <a:schemeClr val="dk1"/>
                        </a:solidFill>
                        <a:latin typeface="Times New Roman" pitchFamily="18" charset="0"/>
                        <a:ea typeface="標楷體" pitchFamily="65" charset="-120"/>
                        <a:cs typeface="Times New Roman" pitchFamily="18"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557808">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代表數字</a:t>
                      </a:r>
                    </a:p>
                  </a:txBody>
                  <a:tcPr marL="0" marR="0"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0</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2</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3</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4</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5</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6</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7</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8</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9</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tc>
                <a:extLst>
                  <a:ext uri="{0D108BD9-81ED-4DB2-BD59-A6C34878D82A}">
                    <a16:rowId xmlns:a16="http://schemas.microsoft.com/office/drawing/2014/main" val="10003"/>
                  </a:ext>
                </a:extLst>
              </a:tr>
              <a:tr h="370840">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倍率</a:t>
                      </a:r>
                      <a:endParaRPr lang="en-US" altLang="zh-TW" sz="1800" b="1" dirty="0">
                        <a:solidFill>
                          <a:srgbClr val="0000CC"/>
                        </a:solidFill>
                        <a:latin typeface="Times New Roman" pitchFamily="18" charset="0"/>
                        <a:ea typeface="標楷體" pitchFamily="65" charset="-120"/>
                        <a:cs typeface="Times New Roman" pitchFamily="18" charset="0"/>
                      </a:endParaRPr>
                    </a:p>
                    <a:p>
                      <a:pPr algn="ctr"/>
                      <a:r>
                        <a:rPr lang="en-US" altLang="zh-TW" sz="1200" b="1" dirty="0">
                          <a:solidFill>
                            <a:srgbClr val="0000CC"/>
                          </a:solidFill>
                          <a:latin typeface="Times New Roman" pitchFamily="18" charset="0"/>
                          <a:ea typeface="標楷體" pitchFamily="65" charset="-120"/>
                          <a:cs typeface="Times New Roman" pitchFamily="18" charset="0"/>
                        </a:rPr>
                        <a:t>(Multiplier)</a:t>
                      </a:r>
                      <a:endParaRPr lang="zh-TW" altLang="en-US" sz="1200" b="1"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0</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1</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2</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3</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4</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5</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6</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7</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8</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CC"/>
                          </a:solidFill>
                          <a:latin typeface="Times New Roman" pitchFamily="18" charset="0"/>
                          <a:ea typeface="標楷體" pitchFamily="65" charset="-120"/>
                          <a:cs typeface="Times New Roman" pitchFamily="18" charset="0"/>
                        </a:rPr>
                        <a:t>10</a:t>
                      </a:r>
                      <a:r>
                        <a:rPr lang="en-US" altLang="zh-TW" sz="1800" b="1" baseline="30000" dirty="0">
                          <a:solidFill>
                            <a:srgbClr val="0000CC"/>
                          </a:solidFill>
                          <a:latin typeface="Times New Roman" pitchFamily="18" charset="0"/>
                          <a:ea typeface="標楷體" pitchFamily="65" charset="-120"/>
                          <a:cs typeface="Times New Roman" pitchFamily="18" charset="0"/>
                        </a:rPr>
                        <a:t>9</a:t>
                      </a:r>
                      <a:endParaRPr lang="zh-TW" altLang="en-US" sz="1800" b="1" baseline="30000" dirty="0">
                        <a:solidFill>
                          <a:srgbClr val="0000CC"/>
                        </a:solidFill>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latin typeface="Times New Roman" pitchFamily="18" charset="0"/>
                          <a:ea typeface="標楷體" pitchFamily="65" charset="-120"/>
                          <a:cs typeface="Times New Roman" pitchFamily="18" charset="0"/>
                        </a:rPr>
                        <a:t>10</a:t>
                      </a:r>
                      <a:r>
                        <a:rPr lang="en-US" altLang="zh-TW" sz="1800" b="1" baseline="30000" dirty="0">
                          <a:latin typeface="Times New Roman" pitchFamily="18" charset="0"/>
                          <a:ea typeface="標楷體" pitchFamily="65" charset="-120"/>
                          <a:cs typeface="Times New Roman" pitchFamily="18" charset="0"/>
                        </a:rPr>
                        <a:t>-1</a:t>
                      </a:r>
                      <a:endParaRPr lang="zh-TW" altLang="en-US" sz="1800" b="1" baseline="30000" dirty="0">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latin typeface="Times New Roman" pitchFamily="18" charset="0"/>
                          <a:ea typeface="標楷體" pitchFamily="65" charset="-120"/>
                          <a:cs typeface="Times New Roman" pitchFamily="18" charset="0"/>
                        </a:rPr>
                        <a:t>10</a:t>
                      </a:r>
                      <a:r>
                        <a:rPr lang="en-US" altLang="zh-TW" sz="1800" b="1" baseline="30000" dirty="0">
                          <a:latin typeface="Times New Roman" pitchFamily="18" charset="0"/>
                          <a:ea typeface="標楷體" pitchFamily="65" charset="-120"/>
                          <a:cs typeface="Times New Roman" pitchFamily="18" charset="0"/>
                        </a:rPr>
                        <a:t>-2</a:t>
                      </a:r>
                      <a:endParaRPr lang="zh-TW" altLang="en-US" sz="1800" b="1" baseline="30000" dirty="0">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tc>
                  <a:txBody>
                    <a:bodyPr/>
                    <a:lstStyle/>
                    <a:p>
                      <a:pPr algn="ctr"/>
                      <a:r>
                        <a:rPr lang="en-US" altLang="zh-TW" sz="1800" b="1" dirty="0">
                          <a:latin typeface="Times New Roman" pitchFamily="18" charset="0"/>
                          <a:ea typeface="標楷體" pitchFamily="65" charset="-120"/>
                          <a:cs typeface="Times New Roman" pitchFamily="18" charset="0"/>
                        </a:rPr>
                        <a:t>-</a:t>
                      </a:r>
                      <a:endParaRPr lang="zh-TW" altLang="en-US" sz="1800" b="1" dirty="0">
                        <a:latin typeface="Times New Roman" pitchFamily="18" charset="0"/>
                        <a:ea typeface="標楷體" pitchFamily="65" charset="-120"/>
                        <a:cs typeface="Times New Roman" pitchFamily="18" charset="0"/>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zh-TW" altLang="en-US" sz="1800" b="1" dirty="0">
                          <a:solidFill>
                            <a:srgbClr val="0000CC"/>
                          </a:solidFill>
                          <a:latin typeface="Times New Roman" pitchFamily="18" charset="0"/>
                          <a:ea typeface="標楷體" pitchFamily="65" charset="-120"/>
                          <a:cs typeface="Times New Roman" pitchFamily="18" charset="0"/>
                        </a:rPr>
                        <a:t>誤差</a:t>
                      </a:r>
                      <a:endParaRPr lang="en-US" altLang="zh-TW" sz="1800" b="1" dirty="0">
                        <a:solidFill>
                          <a:srgbClr val="0000CC"/>
                        </a:solidFill>
                        <a:latin typeface="Times New Roman" pitchFamily="18" charset="0"/>
                        <a:ea typeface="標楷體" pitchFamily="65" charset="-120"/>
                        <a:cs typeface="Times New Roman" pitchFamily="18" charset="0"/>
                      </a:endParaRPr>
                    </a:p>
                    <a:p>
                      <a:pPr algn="ctr"/>
                      <a:r>
                        <a:rPr lang="en-US" altLang="zh-TW" sz="1200" b="1" dirty="0">
                          <a:solidFill>
                            <a:srgbClr val="0000CC"/>
                          </a:solidFill>
                          <a:latin typeface="Times New Roman" pitchFamily="18" charset="0"/>
                          <a:ea typeface="標楷體" pitchFamily="65" charset="-120"/>
                          <a:cs typeface="Times New Roman" pitchFamily="18" charset="0"/>
                        </a:rPr>
                        <a:t>(Tolerance)</a:t>
                      </a:r>
                      <a:endParaRPr lang="zh-TW" altLang="en-US" sz="12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800" b="1" dirty="0">
                          <a:solidFill>
                            <a:srgbClr val="0000CC"/>
                          </a:solidFill>
                          <a:latin typeface="Times New Roman" pitchFamily="18" charset="0"/>
                          <a:ea typeface="標楷體" pitchFamily="65" charset="-120"/>
                          <a:cs typeface="Times New Roman" pitchFamily="18" charset="0"/>
                        </a:rPr>
                        <a:t>-</a:t>
                      </a:r>
                      <a:endParaRPr lang="zh-TW" altLang="en-US" sz="18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dirty="0">
                          <a:solidFill>
                            <a:srgbClr val="0000CC"/>
                          </a:solidFill>
                          <a:latin typeface="Times New Roman" pitchFamily="18" charset="0"/>
                          <a:ea typeface="標楷體" pitchFamily="65" charset="-120"/>
                          <a:cs typeface="Times New Roman" pitchFamily="18" charset="0"/>
                        </a:rPr>
                        <a:t>1%</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dirty="0">
                          <a:solidFill>
                            <a:srgbClr val="0000CC"/>
                          </a:solidFill>
                          <a:latin typeface="Times New Roman" pitchFamily="18" charset="0"/>
                          <a:ea typeface="標楷體" pitchFamily="65" charset="-120"/>
                          <a:cs typeface="Times New Roman" pitchFamily="18" charset="0"/>
                        </a:rPr>
                        <a:t>2%</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u="none" dirty="0">
                          <a:solidFill>
                            <a:srgbClr val="0000CC"/>
                          </a:solidFill>
                          <a:latin typeface="Times New Roman" pitchFamily="18" charset="0"/>
                          <a:ea typeface="標楷體" pitchFamily="65" charset="-120"/>
                          <a:cs typeface="Times New Roman" pitchFamily="18" charset="0"/>
                        </a:rPr>
                        <a:t>0.5</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u="sng" dirty="0">
                          <a:solidFill>
                            <a:srgbClr val="0000CC"/>
                          </a:solidFill>
                          <a:latin typeface="Times New Roman" pitchFamily="18" charset="0"/>
                          <a:ea typeface="標楷體" pitchFamily="65" charset="-120"/>
                          <a:cs typeface="Times New Roman" pitchFamily="18" charset="0"/>
                        </a:rPr>
                        <a:t>+</a:t>
                      </a:r>
                      <a:r>
                        <a:rPr lang="en-US" altLang="zh-TW" sz="1200" b="1" dirty="0">
                          <a:solidFill>
                            <a:srgbClr val="0000CC"/>
                          </a:solidFill>
                          <a:latin typeface="Times New Roman" pitchFamily="18" charset="0"/>
                          <a:ea typeface="標楷體" pitchFamily="65" charset="-120"/>
                          <a:cs typeface="Times New Roman" pitchFamily="18" charset="0"/>
                        </a:rPr>
                        <a:t>0.25</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solidFill>
                            <a:srgbClr val="0000CC"/>
                          </a:solidFill>
                          <a:latin typeface="Times New Roman" pitchFamily="18" charset="0"/>
                          <a:ea typeface="標楷體" pitchFamily="65" charset="-120"/>
                          <a:cs typeface="Times New Roman" pitchFamily="18" charset="0"/>
                        </a:rPr>
                        <a:t>+</a:t>
                      </a:r>
                      <a:r>
                        <a:rPr lang="en-US" altLang="zh-TW" sz="1400" b="1" u="none" dirty="0">
                          <a:solidFill>
                            <a:srgbClr val="0000CC"/>
                          </a:solidFill>
                          <a:latin typeface="Times New Roman" pitchFamily="18" charset="0"/>
                          <a:ea typeface="標楷體" pitchFamily="65" charset="-120"/>
                          <a:cs typeface="Times New Roman" pitchFamily="18" charset="0"/>
                        </a:rPr>
                        <a:t>0.1</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u="sng" dirty="0">
                          <a:solidFill>
                            <a:srgbClr val="0000CC"/>
                          </a:solidFill>
                          <a:latin typeface="Times New Roman" pitchFamily="18" charset="0"/>
                          <a:ea typeface="標楷體" pitchFamily="65" charset="-120"/>
                          <a:cs typeface="Times New Roman" pitchFamily="18" charset="0"/>
                        </a:rPr>
                        <a:t>+</a:t>
                      </a:r>
                      <a:r>
                        <a:rPr lang="en-US" altLang="zh-TW" sz="1200" b="1" dirty="0">
                          <a:solidFill>
                            <a:srgbClr val="0000CC"/>
                          </a:solidFill>
                          <a:latin typeface="Times New Roman" pitchFamily="18" charset="0"/>
                          <a:ea typeface="標楷體" pitchFamily="65" charset="-120"/>
                          <a:cs typeface="Times New Roman" pitchFamily="18" charset="0"/>
                        </a:rPr>
                        <a:t>0.05</a:t>
                      </a: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dirty="0">
                          <a:solidFill>
                            <a:srgbClr val="0000CC"/>
                          </a:solidFill>
                          <a:latin typeface="Times New Roman" pitchFamily="18" charset="0"/>
                          <a:ea typeface="標楷體" pitchFamily="65" charset="-120"/>
                          <a:cs typeface="Times New Roman" pitchFamily="18" charset="0"/>
                        </a:rPr>
                        <a:t>-</a:t>
                      </a:r>
                      <a:endParaRPr lang="zh-TW" altLang="en-US" sz="1400" b="1" dirty="0">
                        <a:solidFill>
                          <a:srgbClr val="0000CC"/>
                        </a:solidFill>
                        <a:latin typeface="Times New Roman" pitchFamily="18" charset="0"/>
                        <a:ea typeface="標楷體" pitchFamily="65" charset="-120"/>
                        <a:cs typeface="Times New Roman" pitchFamily="18" charset="0"/>
                      </a:endParaRPr>
                    </a:p>
                  </a:txBody>
                  <a:tcPr anchor="ctr"/>
                </a:tc>
                <a:tc>
                  <a:txBody>
                    <a:bodyPr/>
                    <a:lstStyle/>
                    <a:p>
                      <a:pPr algn="ctr"/>
                      <a:r>
                        <a:rPr lang="en-US" altLang="zh-TW" sz="1400" b="1" u="sng" dirty="0">
                          <a:latin typeface="Times New Roman" pitchFamily="18" charset="0"/>
                          <a:ea typeface="標楷體" pitchFamily="65" charset="-120"/>
                          <a:cs typeface="Times New Roman" pitchFamily="18" charset="0"/>
                        </a:rPr>
                        <a:t>+</a:t>
                      </a:r>
                      <a:r>
                        <a:rPr lang="en-US" altLang="zh-TW" sz="1400" b="1" u="none" dirty="0">
                          <a:latin typeface="Times New Roman" pitchFamily="18" charset="0"/>
                          <a:ea typeface="標楷體" pitchFamily="65" charset="-120"/>
                          <a:cs typeface="Times New Roman" pitchFamily="18" charset="0"/>
                        </a:rPr>
                        <a:t>5</a:t>
                      </a:r>
                      <a:r>
                        <a:rPr lang="en-US" altLang="zh-TW" sz="1400" b="1" dirty="0">
                          <a:latin typeface="Times New Roman" pitchFamily="18" charset="0"/>
                          <a:ea typeface="標楷體" pitchFamily="65" charset="-120"/>
                          <a:cs typeface="Times New Roman" pitchFamily="18" charset="0"/>
                        </a:rPr>
                        <a:t>%</a:t>
                      </a:r>
                      <a:endParaRPr lang="zh-TW" altLang="en-US" sz="1400" b="1" dirty="0">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u="sng" dirty="0">
                          <a:latin typeface="Times New Roman" pitchFamily="18" charset="0"/>
                          <a:ea typeface="標楷體" pitchFamily="65" charset="-120"/>
                          <a:cs typeface="Times New Roman" pitchFamily="18" charset="0"/>
                        </a:rPr>
                        <a:t>+</a:t>
                      </a:r>
                      <a:r>
                        <a:rPr lang="en-US" altLang="zh-TW" sz="1400" b="1" dirty="0">
                          <a:latin typeface="Times New Roman" pitchFamily="18" charset="0"/>
                          <a:ea typeface="標楷體" pitchFamily="65" charset="-120"/>
                          <a:cs typeface="Times New Roman" pitchFamily="18" charset="0"/>
                        </a:rPr>
                        <a:t>10%</a:t>
                      </a:r>
                      <a:endParaRPr lang="zh-TW" altLang="en-US" sz="1400" b="1" dirty="0">
                        <a:latin typeface="Times New Roman" pitchFamily="18" charset="0"/>
                        <a:ea typeface="標楷體" pitchFamily="65" charset="-12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u="sng" dirty="0">
                          <a:latin typeface="Times New Roman" pitchFamily="18" charset="0"/>
                          <a:ea typeface="標楷體" pitchFamily="65" charset="-120"/>
                          <a:cs typeface="Times New Roman" pitchFamily="18" charset="0"/>
                        </a:rPr>
                        <a:t>+</a:t>
                      </a:r>
                      <a:r>
                        <a:rPr lang="en-US" altLang="zh-TW" sz="1400" b="1" u="none" dirty="0">
                          <a:latin typeface="Times New Roman" pitchFamily="18" charset="0"/>
                          <a:ea typeface="標楷體" pitchFamily="65" charset="-120"/>
                          <a:cs typeface="Times New Roman" pitchFamily="18" charset="0"/>
                        </a:rPr>
                        <a:t>2</a:t>
                      </a:r>
                      <a:r>
                        <a:rPr lang="en-US" altLang="zh-TW" sz="1400" b="1" dirty="0">
                          <a:latin typeface="Times New Roman" pitchFamily="18" charset="0"/>
                          <a:ea typeface="標楷體" pitchFamily="65" charset="-120"/>
                          <a:cs typeface="Times New Roman" pitchFamily="18" charset="0"/>
                        </a:rPr>
                        <a:t>0%</a:t>
                      </a:r>
                      <a:endParaRPr lang="zh-TW" altLang="en-US" sz="1400" b="1" dirty="0">
                        <a:latin typeface="Times New Roman" pitchFamily="18" charset="0"/>
                        <a:ea typeface="標楷體" pitchFamily="65" charset="-120"/>
                        <a:cs typeface="Times New Roman" pitchFamily="18" charset="0"/>
                      </a:endParaRPr>
                    </a:p>
                  </a:txBody>
                  <a:tcPr anchor="ctr"/>
                </a:tc>
                <a:extLst>
                  <a:ext uri="{0D108BD9-81ED-4DB2-BD59-A6C34878D82A}">
                    <a16:rowId xmlns:a16="http://schemas.microsoft.com/office/drawing/2014/main" val="10005"/>
                  </a:ext>
                </a:extLst>
              </a:tr>
            </a:tbl>
          </a:graphicData>
        </a:graphic>
      </p:graphicFrame>
      <p:sp>
        <p:nvSpPr>
          <p:cNvPr id="21" name="矩形 20">
            <a:extLst>
              <a:ext uri="{FF2B5EF4-FFF2-40B4-BE49-F238E27FC236}">
                <a16:creationId xmlns:a16="http://schemas.microsoft.com/office/drawing/2014/main" id="{A54F8CF0-2596-424C-84A7-21CFE4423612}"/>
              </a:ext>
            </a:extLst>
          </p:cNvPr>
          <p:cNvSpPr/>
          <p:nvPr/>
        </p:nvSpPr>
        <p:spPr>
          <a:xfrm>
            <a:off x="5798923" y="1806209"/>
            <a:ext cx="3084392" cy="400110"/>
          </a:xfrm>
          <a:prstGeom prst="rect">
            <a:avLst/>
          </a:prstGeom>
        </p:spPr>
        <p:txBody>
          <a:bodyPr wrap="square">
            <a:spAutoFit/>
          </a:bodyPr>
          <a:lstStyle/>
          <a:p>
            <a:r>
              <a:rPr lang="en-US" altLang="zh-TW" sz="2000" b="1" dirty="0">
                <a:solidFill>
                  <a:srgbClr val="FF0000"/>
                </a:solidFill>
              </a:rPr>
              <a:t>NOTE: &lt; 10 </a:t>
            </a:r>
            <a:r>
              <a:rPr lang="zh-TW" altLang="en-US" sz="2000" b="1" dirty="0">
                <a:solidFill>
                  <a:srgbClr val="FF0000"/>
                </a:solidFill>
                <a:sym typeface="Symbol" panose="05050102010706020507" pitchFamily="18" charset="2"/>
              </a:rPr>
              <a:t>不準度增加　</a:t>
            </a:r>
            <a:endParaRPr lang="en-US" altLang="zh-TW" sz="2000" b="1" dirty="0">
              <a:solidFill>
                <a:srgbClr val="FF0000"/>
              </a:solidFill>
            </a:endParaRPr>
          </a:p>
        </p:txBody>
      </p:sp>
      <p:sp>
        <p:nvSpPr>
          <p:cNvPr id="24" name="矩形 23">
            <a:extLst>
              <a:ext uri="{FF2B5EF4-FFF2-40B4-BE49-F238E27FC236}">
                <a16:creationId xmlns:a16="http://schemas.microsoft.com/office/drawing/2014/main" id="{EDF18451-28AF-4137-A9BC-C5410694B72C}"/>
              </a:ext>
            </a:extLst>
          </p:cNvPr>
          <p:cNvSpPr/>
          <p:nvPr/>
        </p:nvSpPr>
        <p:spPr>
          <a:xfrm>
            <a:off x="3741529" y="555934"/>
            <a:ext cx="1980000" cy="400110"/>
          </a:xfrm>
          <a:prstGeom prst="rect">
            <a:avLst/>
          </a:prstGeom>
        </p:spPr>
        <p:txBody>
          <a:bodyPr wrap="square">
            <a:spAutoFit/>
          </a:bodyPr>
          <a:lstStyle/>
          <a:p>
            <a:r>
              <a:rPr lang="en-US" altLang="zh-TW" sz="2000" b="1" dirty="0">
                <a:solidFill>
                  <a:srgbClr val="FF0000"/>
                </a:solidFill>
              </a:rPr>
              <a:t>(</a:t>
            </a:r>
            <a:r>
              <a:rPr lang="zh-TW" altLang="en-US" sz="2000" b="1" dirty="0">
                <a:solidFill>
                  <a:srgbClr val="FF0000"/>
                </a:solidFill>
              </a:rPr>
              <a:t>電阻無方向性</a:t>
            </a:r>
            <a:r>
              <a:rPr lang="en-US" altLang="zh-TW" sz="2000" b="1" dirty="0">
                <a:solidFill>
                  <a:srgbClr val="FF0000"/>
                </a:solidFill>
              </a:rPr>
              <a:t>)</a:t>
            </a:r>
          </a:p>
        </p:txBody>
      </p:sp>
      <p:pic>
        <p:nvPicPr>
          <p:cNvPr id="26" name="圖形 25" descr="首頁">
            <a:hlinkClick r:id="rId12" action="ppaction://hlinksldjump"/>
            <a:extLst>
              <a:ext uri="{FF2B5EF4-FFF2-40B4-BE49-F238E27FC236}">
                <a16:creationId xmlns:a16="http://schemas.microsoft.com/office/drawing/2014/main" id="{A4ABFACC-8CAA-47E8-826D-B111C7DFB8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126277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6" descr="MB-102 麵包板830孔多功能實驗板萬能洞洞板彩條線路板電路板– 台灣物聯 ...">
            <a:extLst>
              <a:ext uri="{FF2B5EF4-FFF2-40B4-BE49-F238E27FC236}">
                <a16:creationId xmlns:a16="http://schemas.microsoft.com/office/drawing/2014/main" id="{A1931F3B-8178-4CD3-A7F9-EB9189CD9A6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bwMode="auto">
          <a:xfrm>
            <a:off x="266726" y="4549885"/>
            <a:ext cx="6434065" cy="21169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cybassets.com/media/W1siZiIsIjE5ODUyL3Byb2R1Y3RzLzM5Mzc4MTA1LzE2NzUyNDQ0NTVfYTA4YTk5MGI5NzU2NmQ2M2Y0YjgucG5nIl0sWyJwIiwidGh1bWIiLCIyMDQ4eDIwNDgiXV0.png?sha=446f4640c35d3b96">
            <a:extLst>
              <a:ext uri="{FF2B5EF4-FFF2-40B4-BE49-F238E27FC236}">
                <a16:creationId xmlns:a16="http://schemas.microsoft.com/office/drawing/2014/main" id="{AAF3472F-D004-48BA-9DFD-72BA0EDEE5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785" t="11879" r="37232" b="11466"/>
          <a:stretch/>
        </p:blipFill>
        <p:spPr bwMode="auto">
          <a:xfrm rot="5400000">
            <a:off x="3258911" y="-1602177"/>
            <a:ext cx="2914574" cy="8280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B17C589-657E-4352-8FCD-BE24138F6D3F}"/>
              </a:ext>
            </a:extLst>
          </p:cNvPr>
          <p:cNvSpPr>
            <a:spLocks noGrp="1"/>
          </p:cNvSpPr>
          <p:nvPr>
            <p:ph type="title"/>
          </p:nvPr>
        </p:nvSpPr>
        <p:spPr>
          <a:xfrm>
            <a:off x="2796154" y="94613"/>
            <a:ext cx="3600000" cy="617901"/>
          </a:xfrm>
          <a:solidFill>
            <a:schemeClr val="bg1"/>
          </a:solidFill>
        </p:spPr>
        <p:txBody>
          <a:bodyPr/>
          <a:lstStyle/>
          <a:p>
            <a:r>
              <a:rPr lang="zh-TW" altLang="en-US" dirty="0">
                <a:solidFill>
                  <a:srgbClr val="0000FF"/>
                </a:solidFill>
                <a:effectLst/>
              </a:rPr>
              <a:t>麵包板介紹</a:t>
            </a:r>
          </a:p>
        </p:txBody>
      </p:sp>
      <p:cxnSp>
        <p:nvCxnSpPr>
          <p:cNvPr id="54" name="直線接點 53">
            <a:extLst>
              <a:ext uri="{FF2B5EF4-FFF2-40B4-BE49-F238E27FC236}">
                <a16:creationId xmlns:a16="http://schemas.microsoft.com/office/drawing/2014/main" id="{44E644E3-7AC0-4417-B720-953893E950C1}"/>
              </a:ext>
            </a:extLst>
          </p:cNvPr>
          <p:cNvCxnSpPr/>
          <p:nvPr/>
        </p:nvCxnSpPr>
        <p:spPr>
          <a:xfrm>
            <a:off x="1669458" y="1855152"/>
            <a:ext cx="0" cy="545807"/>
          </a:xfrm>
          <a:prstGeom prst="line">
            <a:avLst/>
          </a:prstGeom>
          <a:ln w="76200">
            <a:solidFill>
              <a:srgbClr val="FF3300">
                <a:alpha val="50196"/>
              </a:srgbClr>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262BE6E8-7321-4FB4-8D15-7C8BB5371907}"/>
              </a:ext>
            </a:extLst>
          </p:cNvPr>
          <p:cNvCxnSpPr>
            <a:cxnSpLocks/>
          </p:cNvCxnSpPr>
          <p:nvPr/>
        </p:nvCxnSpPr>
        <p:spPr>
          <a:xfrm>
            <a:off x="1148951" y="1535506"/>
            <a:ext cx="7199999" cy="0"/>
          </a:xfrm>
          <a:prstGeom prst="line">
            <a:avLst/>
          </a:prstGeom>
          <a:ln w="76200">
            <a:solidFill>
              <a:srgbClr val="0000FF">
                <a:alpha val="50196"/>
              </a:srgbClr>
            </a:solidFill>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A43590A2-A020-4307-AEE0-600E61E936F0}"/>
              </a:ext>
            </a:extLst>
          </p:cNvPr>
          <p:cNvSpPr/>
          <p:nvPr/>
        </p:nvSpPr>
        <p:spPr>
          <a:xfrm>
            <a:off x="640629" y="3378972"/>
            <a:ext cx="8132551" cy="57605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9B9976E9-7A10-4296-B1B4-556D48B98CB8}"/>
              </a:ext>
            </a:extLst>
          </p:cNvPr>
          <p:cNvSpPr/>
          <p:nvPr/>
        </p:nvSpPr>
        <p:spPr>
          <a:xfrm>
            <a:off x="636767" y="1800505"/>
            <a:ext cx="8132551" cy="1544749"/>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317D0ADE-8371-4538-B0FF-B2BE2FF82F0F}"/>
              </a:ext>
            </a:extLst>
          </p:cNvPr>
          <p:cNvSpPr/>
          <p:nvPr/>
        </p:nvSpPr>
        <p:spPr>
          <a:xfrm>
            <a:off x="636358" y="1206292"/>
            <a:ext cx="8132551" cy="57605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FDA7B868-6D3E-44AD-A25C-C3F257AE9DBB}"/>
              </a:ext>
            </a:extLst>
          </p:cNvPr>
          <p:cNvSpPr/>
          <p:nvPr/>
        </p:nvSpPr>
        <p:spPr>
          <a:xfrm>
            <a:off x="1982224" y="640419"/>
            <a:ext cx="6250429" cy="523220"/>
          </a:xfrm>
          <a:prstGeom prst="rect">
            <a:avLst/>
          </a:prstGeom>
          <a:solidFill>
            <a:schemeClr val="bg1"/>
          </a:solidFill>
          <a:ln w="28575">
            <a:solidFill>
              <a:srgbClr val="0000FF"/>
            </a:solidFill>
          </a:ln>
        </p:spPr>
        <p:txBody>
          <a:bodyPr wrap="none">
            <a:spAutoFit/>
          </a:bodyPr>
          <a:lstStyle/>
          <a:p>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電源孔</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 孔接點下方分別由鐵片相連</a:t>
            </a:r>
            <a:endParaRPr lang="zh-TW" altLang="en-US" sz="2800" dirty="0"/>
          </a:p>
        </p:txBody>
      </p:sp>
      <p:sp>
        <p:nvSpPr>
          <p:cNvPr id="60" name="矩形 59">
            <a:extLst>
              <a:ext uri="{FF2B5EF4-FFF2-40B4-BE49-F238E27FC236}">
                <a16:creationId xmlns:a16="http://schemas.microsoft.com/office/drawing/2014/main" id="{E0ED6BF3-E568-457E-90CB-153899C11EFE}"/>
              </a:ext>
            </a:extLst>
          </p:cNvPr>
          <p:cNvSpPr/>
          <p:nvPr/>
        </p:nvSpPr>
        <p:spPr>
          <a:xfrm>
            <a:off x="1979091" y="1954637"/>
            <a:ext cx="5234125" cy="523220"/>
          </a:xfrm>
          <a:prstGeom prst="rect">
            <a:avLst/>
          </a:prstGeom>
          <a:solidFill>
            <a:schemeClr val="bg1"/>
          </a:solidFill>
          <a:ln w="28575">
            <a:solidFill>
              <a:srgbClr val="FF0000"/>
            </a:solidFill>
          </a:ln>
        </p:spPr>
        <p:txBody>
          <a:bodyPr wrap="none">
            <a:spAutoFit/>
          </a:bodyPr>
          <a:lstStyle/>
          <a:p>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配線孔</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孔下方分別由鐵片相連</a:t>
            </a:r>
            <a:endParaRPr lang="zh-TW" altLang="en-US" sz="2800" dirty="0"/>
          </a:p>
        </p:txBody>
      </p:sp>
      <p:cxnSp>
        <p:nvCxnSpPr>
          <p:cNvPr id="61" name="直線接點 60">
            <a:extLst>
              <a:ext uri="{FF2B5EF4-FFF2-40B4-BE49-F238E27FC236}">
                <a16:creationId xmlns:a16="http://schemas.microsoft.com/office/drawing/2014/main" id="{F0104D0F-04C3-48DA-B04C-3B4FB1610263}"/>
              </a:ext>
            </a:extLst>
          </p:cNvPr>
          <p:cNvCxnSpPr/>
          <p:nvPr/>
        </p:nvCxnSpPr>
        <p:spPr>
          <a:xfrm>
            <a:off x="1552245" y="1855152"/>
            <a:ext cx="0" cy="545807"/>
          </a:xfrm>
          <a:prstGeom prst="line">
            <a:avLst/>
          </a:prstGeom>
          <a:ln w="76200">
            <a:solidFill>
              <a:srgbClr val="FF3300">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CBEF88D9-C0B1-40DF-A425-EC390AA969CC}"/>
              </a:ext>
            </a:extLst>
          </p:cNvPr>
          <p:cNvCxnSpPr>
            <a:cxnSpLocks/>
          </p:cNvCxnSpPr>
          <p:nvPr/>
        </p:nvCxnSpPr>
        <p:spPr>
          <a:xfrm>
            <a:off x="1164852" y="1410481"/>
            <a:ext cx="7200000" cy="0"/>
          </a:xfrm>
          <a:prstGeom prst="line">
            <a:avLst/>
          </a:prstGeom>
          <a:ln w="76200">
            <a:solidFill>
              <a:srgbClr val="0000FF">
                <a:alpha val="50196"/>
              </a:srgbClr>
            </a:solidFill>
          </a:ln>
        </p:spPr>
        <p:style>
          <a:lnRef idx="1">
            <a:schemeClr val="accent1"/>
          </a:lnRef>
          <a:fillRef idx="0">
            <a:schemeClr val="accent1"/>
          </a:fillRef>
          <a:effectRef idx="0">
            <a:schemeClr val="accent1"/>
          </a:effectRef>
          <a:fontRef idx="minor">
            <a:schemeClr val="tx1"/>
          </a:fontRef>
        </p:style>
      </p:cxnSp>
      <p:grpSp>
        <p:nvGrpSpPr>
          <p:cNvPr id="65" name="群組 64">
            <a:extLst>
              <a:ext uri="{FF2B5EF4-FFF2-40B4-BE49-F238E27FC236}">
                <a16:creationId xmlns:a16="http://schemas.microsoft.com/office/drawing/2014/main" id="{50CA2618-B40F-4060-ACB9-ACBD2FE0640E}"/>
              </a:ext>
            </a:extLst>
          </p:cNvPr>
          <p:cNvGrpSpPr/>
          <p:nvPr/>
        </p:nvGrpSpPr>
        <p:grpSpPr>
          <a:xfrm>
            <a:off x="4633833" y="2635162"/>
            <a:ext cx="4392490" cy="1633537"/>
            <a:chOff x="4698001" y="6144507"/>
            <a:chExt cx="4392490" cy="1633537"/>
          </a:xfrm>
        </p:grpSpPr>
        <p:pic>
          <p:nvPicPr>
            <p:cNvPr id="51" name="圖片 50">
              <a:extLst>
                <a:ext uri="{FF2B5EF4-FFF2-40B4-BE49-F238E27FC236}">
                  <a16:creationId xmlns:a16="http://schemas.microsoft.com/office/drawing/2014/main" id="{7AD4333C-442A-4E1C-9174-923AB28D1397}"/>
                </a:ext>
              </a:extLst>
            </p:cNvPr>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bwMode="auto">
            <a:xfrm>
              <a:off x="4698001" y="6144507"/>
              <a:ext cx="4392490" cy="1633537"/>
            </a:xfrm>
            <a:prstGeom prst="rect">
              <a:avLst/>
            </a:prstGeom>
            <a:noFill/>
            <a:ln w="15875">
              <a:solidFill>
                <a:schemeClr val="accent2"/>
              </a:solidFill>
              <a:miter lim="800000"/>
              <a:headEnd/>
              <a:tailEnd/>
            </a:ln>
            <a:effectLst>
              <a:outerShdw blurRad="50800" dist="38100" dir="2700000" algn="tl" rotWithShape="0">
                <a:prstClr val="black">
                  <a:alpha val="40000"/>
                </a:prstClr>
              </a:outerShdw>
            </a:effectLst>
          </p:spPr>
        </p:pic>
        <p:pic>
          <p:nvPicPr>
            <p:cNvPr id="63" name="圖片 62">
              <a:extLst>
                <a:ext uri="{FF2B5EF4-FFF2-40B4-BE49-F238E27FC236}">
                  <a16:creationId xmlns:a16="http://schemas.microsoft.com/office/drawing/2014/main" id="{F987C6B6-163B-48C5-827F-F4F48CC5FB88}"/>
                </a:ext>
              </a:extLst>
            </p:cNvPr>
            <p:cNvPicPr>
              <a:picLocks noChangeAspect="1"/>
            </p:cNvPicPr>
            <p:nvPr/>
          </p:nvPicPr>
          <p:blipFill>
            <a:blip r:embed="rId7"/>
            <a:stretch>
              <a:fillRect/>
            </a:stretch>
          </p:blipFill>
          <p:spPr>
            <a:xfrm>
              <a:off x="6792391" y="6190999"/>
              <a:ext cx="278071" cy="1529385"/>
            </a:xfrm>
            <a:prstGeom prst="rect">
              <a:avLst/>
            </a:prstGeom>
          </p:spPr>
        </p:pic>
      </p:grpSp>
      <p:sp>
        <p:nvSpPr>
          <p:cNvPr id="48" name="矩形 47">
            <a:extLst>
              <a:ext uri="{FF2B5EF4-FFF2-40B4-BE49-F238E27FC236}">
                <a16:creationId xmlns:a16="http://schemas.microsoft.com/office/drawing/2014/main" id="{F5B670DA-CD73-4F04-8081-D8417844CBA8}"/>
              </a:ext>
            </a:extLst>
          </p:cNvPr>
          <p:cNvSpPr/>
          <p:nvPr/>
        </p:nvSpPr>
        <p:spPr>
          <a:xfrm>
            <a:off x="7036014" y="3469398"/>
            <a:ext cx="1863737" cy="492491"/>
          </a:xfrm>
          <a:prstGeom prst="rect">
            <a:avLst/>
          </a:prstGeom>
          <a:solidFill>
            <a:schemeClr val="bg1"/>
          </a:solidFill>
        </p:spPr>
        <p:txBody>
          <a:bodyPr wrap="none">
            <a:spAutoFit/>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麵包板背面</a:t>
            </a:r>
            <a:endParaRPr lang="zh-TW" altLang="en-US" sz="2800" b="1" dirty="0"/>
          </a:p>
        </p:txBody>
      </p:sp>
      <p:pic>
        <p:nvPicPr>
          <p:cNvPr id="71" name="圖片 70">
            <a:extLst>
              <a:ext uri="{FF2B5EF4-FFF2-40B4-BE49-F238E27FC236}">
                <a16:creationId xmlns:a16="http://schemas.microsoft.com/office/drawing/2014/main" id="{6F78C0CA-412A-4E36-92F7-038BEE2A687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771676" y="1206292"/>
            <a:ext cx="4307844" cy="3229426"/>
          </a:xfrm>
          <a:prstGeom prst="rect">
            <a:avLst/>
          </a:prstGeom>
        </p:spPr>
      </p:pic>
      <p:grpSp>
        <p:nvGrpSpPr>
          <p:cNvPr id="81" name="群組 80">
            <a:extLst>
              <a:ext uri="{FF2B5EF4-FFF2-40B4-BE49-F238E27FC236}">
                <a16:creationId xmlns:a16="http://schemas.microsoft.com/office/drawing/2014/main" id="{59F014A7-EFE8-45B1-8BE2-2E7FBC73705F}"/>
              </a:ext>
            </a:extLst>
          </p:cNvPr>
          <p:cNvGrpSpPr/>
          <p:nvPr/>
        </p:nvGrpSpPr>
        <p:grpSpPr>
          <a:xfrm>
            <a:off x="1015229" y="4715079"/>
            <a:ext cx="797705" cy="361243"/>
            <a:chOff x="2431047" y="5113383"/>
            <a:chExt cx="667123" cy="302110"/>
          </a:xfrm>
        </p:grpSpPr>
        <p:sp>
          <p:nvSpPr>
            <p:cNvPr id="98" name="手繪多邊形: 圖案 97">
              <a:extLst>
                <a:ext uri="{FF2B5EF4-FFF2-40B4-BE49-F238E27FC236}">
                  <a16:creationId xmlns:a16="http://schemas.microsoft.com/office/drawing/2014/main" id="{7B5395DF-45E3-42BC-B507-B4306F32B35A}"/>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9" name="手繪多邊形: 圖案 98">
              <a:extLst>
                <a:ext uri="{FF2B5EF4-FFF2-40B4-BE49-F238E27FC236}">
                  <a16:creationId xmlns:a16="http://schemas.microsoft.com/office/drawing/2014/main" id="{92BFE0BE-F4B1-4DA9-99B7-40288FE0703F}"/>
                </a:ext>
              </a:extLst>
            </p:cNvPr>
            <p:cNvSpPr/>
            <p:nvPr/>
          </p:nvSpPr>
          <p:spPr>
            <a:xfrm flipH="1">
              <a:off x="2946340" y="5149342"/>
              <a:ext cx="151830" cy="252550"/>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00" name="矩形: 圓角 99">
              <a:extLst>
                <a:ext uri="{FF2B5EF4-FFF2-40B4-BE49-F238E27FC236}">
                  <a16:creationId xmlns:a16="http://schemas.microsoft.com/office/drawing/2014/main" id="{9BEA1985-ED89-463F-B5EC-1BE0DF58BA76}"/>
                </a:ext>
              </a:extLst>
            </p:cNvPr>
            <p:cNvSpPr/>
            <p:nvPr/>
          </p:nvSpPr>
          <p:spPr>
            <a:xfrm>
              <a:off x="2592728"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2" name="群組 81">
            <a:extLst>
              <a:ext uri="{FF2B5EF4-FFF2-40B4-BE49-F238E27FC236}">
                <a16:creationId xmlns:a16="http://schemas.microsoft.com/office/drawing/2014/main" id="{F5FBA0E8-048E-49C0-BDBE-55FC7BE11BCA}"/>
              </a:ext>
            </a:extLst>
          </p:cNvPr>
          <p:cNvGrpSpPr/>
          <p:nvPr/>
        </p:nvGrpSpPr>
        <p:grpSpPr>
          <a:xfrm>
            <a:off x="1008862" y="5003494"/>
            <a:ext cx="797507" cy="361242"/>
            <a:chOff x="2431047" y="5113383"/>
            <a:chExt cx="666960" cy="302110"/>
          </a:xfrm>
        </p:grpSpPr>
        <p:sp>
          <p:nvSpPr>
            <p:cNvPr id="95" name="手繪多邊形: 圖案 94">
              <a:extLst>
                <a:ext uri="{FF2B5EF4-FFF2-40B4-BE49-F238E27FC236}">
                  <a16:creationId xmlns:a16="http://schemas.microsoft.com/office/drawing/2014/main" id="{63FB2A4D-A918-4075-9380-E468D6FE64F0}"/>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6" name="手繪多邊形: 圖案 95">
              <a:extLst>
                <a:ext uri="{FF2B5EF4-FFF2-40B4-BE49-F238E27FC236}">
                  <a16:creationId xmlns:a16="http://schemas.microsoft.com/office/drawing/2014/main" id="{740FA76E-98DC-4FD5-8560-A053F444F82D}"/>
                </a:ext>
              </a:extLst>
            </p:cNvPr>
            <p:cNvSpPr/>
            <p:nvPr/>
          </p:nvSpPr>
          <p:spPr>
            <a:xfrm flipH="1">
              <a:off x="2919788" y="5155760"/>
              <a:ext cx="178219"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7" name="矩形: 圓角 96">
              <a:extLst>
                <a:ext uri="{FF2B5EF4-FFF2-40B4-BE49-F238E27FC236}">
                  <a16:creationId xmlns:a16="http://schemas.microsoft.com/office/drawing/2014/main" id="{3DF1427D-DEEE-467E-83F7-DDC05A7C4075}"/>
                </a:ext>
              </a:extLst>
            </p:cNvPr>
            <p:cNvSpPr/>
            <p:nvPr/>
          </p:nvSpPr>
          <p:spPr>
            <a:xfrm>
              <a:off x="2592728"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a:extLst>
              <a:ext uri="{FF2B5EF4-FFF2-40B4-BE49-F238E27FC236}">
                <a16:creationId xmlns:a16="http://schemas.microsoft.com/office/drawing/2014/main" id="{2BB10B54-0E00-40A1-8FFC-FEB129F273F3}"/>
              </a:ext>
            </a:extLst>
          </p:cNvPr>
          <p:cNvGrpSpPr/>
          <p:nvPr/>
        </p:nvGrpSpPr>
        <p:grpSpPr>
          <a:xfrm>
            <a:off x="3981311" y="4706139"/>
            <a:ext cx="784614" cy="361243"/>
            <a:chOff x="2431047" y="5113383"/>
            <a:chExt cx="650070" cy="302110"/>
          </a:xfrm>
        </p:grpSpPr>
        <p:sp>
          <p:nvSpPr>
            <p:cNvPr id="92" name="手繪多邊形: 圖案 91">
              <a:extLst>
                <a:ext uri="{FF2B5EF4-FFF2-40B4-BE49-F238E27FC236}">
                  <a16:creationId xmlns:a16="http://schemas.microsoft.com/office/drawing/2014/main" id="{98BD307D-4757-43E5-A4CE-5317E9943A74}"/>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3" name="手繪多邊形: 圖案 92">
              <a:extLst>
                <a:ext uri="{FF2B5EF4-FFF2-40B4-BE49-F238E27FC236}">
                  <a16:creationId xmlns:a16="http://schemas.microsoft.com/office/drawing/2014/main" id="{EFEAAA0E-C747-4D15-8260-053688CAB35F}"/>
                </a:ext>
              </a:extLst>
            </p:cNvPr>
            <p:cNvSpPr/>
            <p:nvPr/>
          </p:nvSpPr>
          <p:spPr>
            <a:xfrm flipH="1">
              <a:off x="2926664" y="5151737"/>
              <a:ext cx="154453" cy="258676"/>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4" name="矩形: 圓角 93">
              <a:extLst>
                <a:ext uri="{FF2B5EF4-FFF2-40B4-BE49-F238E27FC236}">
                  <a16:creationId xmlns:a16="http://schemas.microsoft.com/office/drawing/2014/main" id="{753BAD5E-5538-4E92-B3CB-316AD0C584A1}"/>
                </a:ext>
              </a:extLst>
            </p:cNvPr>
            <p:cNvSpPr/>
            <p:nvPr/>
          </p:nvSpPr>
          <p:spPr>
            <a:xfrm>
              <a:off x="2575105"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4" name="群組 83">
            <a:extLst>
              <a:ext uri="{FF2B5EF4-FFF2-40B4-BE49-F238E27FC236}">
                <a16:creationId xmlns:a16="http://schemas.microsoft.com/office/drawing/2014/main" id="{9FF57452-13A3-4B0B-948B-C1B88B3002A1}"/>
              </a:ext>
            </a:extLst>
          </p:cNvPr>
          <p:cNvGrpSpPr/>
          <p:nvPr/>
        </p:nvGrpSpPr>
        <p:grpSpPr>
          <a:xfrm>
            <a:off x="4765925" y="5009387"/>
            <a:ext cx="793500" cy="361244"/>
            <a:chOff x="2431047" y="5113383"/>
            <a:chExt cx="619262" cy="302110"/>
          </a:xfrm>
        </p:grpSpPr>
        <p:sp>
          <p:nvSpPr>
            <p:cNvPr id="89" name="手繪多邊形: 圖案 88">
              <a:extLst>
                <a:ext uri="{FF2B5EF4-FFF2-40B4-BE49-F238E27FC236}">
                  <a16:creationId xmlns:a16="http://schemas.microsoft.com/office/drawing/2014/main" id="{F99C9909-8B16-42FE-AE37-D8A41D44E7CB}"/>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0" name="手繪多邊形: 圖案 89">
              <a:extLst>
                <a:ext uri="{FF2B5EF4-FFF2-40B4-BE49-F238E27FC236}">
                  <a16:creationId xmlns:a16="http://schemas.microsoft.com/office/drawing/2014/main" id="{82214013-A350-4180-9F7D-5F1B02C942E7}"/>
                </a:ext>
              </a:extLst>
            </p:cNvPr>
            <p:cNvSpPr/>
            <p:nvPr/>
          </p:nvSpPr>
          <p:spPr>
            <a:xfrm flipH="1">
              <a:off x="2930412" y="5163726"/>
              <a:ext cx="119897" cy="246457"/>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1" name="矩形: 圓角 90">
              <a:extLst>
                <a:ext uri="{FF2B5EF4-FFF2-40B4-BE49-F238E27FC236}">
                  <a16:creationId xmlns:a16="http://schemas.microsoft.com/office/drawing/2014/main" id="{254228B2-8E02-4146-BAF5-577804687936}"/>
                </a:ext>
              </a:extLst>
            </p:cNvPr>
            <p:cNvSpPr/>
            <p:nvPr/>
          </p:nvSpPr>
          <p:spPr>
            <a:xfrm>
              <a:off x="2567950"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5" name="矩形: 圓角 84">
            <a:extLst>
              <a:ext uri="{FF2B5EF4-FFF2-40B4-BE49-F238E27FC236}">
                <a16:creationId xmlns:a16="http://schemas.microsoft.com/office/drawing/2014/main" id="{608B48FB-2ED9-4FEA-87C4-909701B46F72}"/>
              </a:ext>
            </a:extLst>
          </p:cNvPr>
          <p:cNvSpPr/>
          <p:nvPr/>
        </p:nvSpPr>
        <p:spPr>
          <a:xfrm>
            <a:off x="950352" y="5589868"/>
            <a:ext cx="846653" cy="510778"/>
          </a:xfrm>
          <a:prstGeom prst="roundRect">
            <a:avLst/>
          </a:prstGeom>
          <a:solidFill>
            <a:schemeClr val="bg1"/>
          </a:solidFill>
        </p:spPr>
        <p:txBody>
          <a:bodyPr wrap="none">
            <a:spAutoFit/>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並聯</a:t>
            </a:r>
            <a:endParaRPr lang="zh-TW" altLang="en-US" sz="2400" dirty="0"/>
          </a:p>
        </p:txBody>
      </p:sp>
      <p:sp>
        <p:nvSpPr>
          <p:cNvPr id="86" name="矩形: 圓角 85">
            <a:extLst>
              <a:ext uri="{FF2B5EF4-FFF2-40B4-BE49-F238E27FC236}">
                <a16:creationId xmlns:a16="http://schemas.microsoft.com/office/drawing/2014/main" id="{55E30142-B16E-4548-BFE3-25043CEEA34F}"/>
              </a:ext>
            </a:extLst>
          </p:cNvPr>
          <p:cNvSpPr/>
          <p:nvPr/>
        </p:nvSpPr>
        <p:spPr>
          <a:xfrm>
            <a:off x="4375676" y="5591246"/>
            <a:ext cx="846653" cy="510778"/>
          </a:xfrm>
          <a:prstGeom prst="roundRect">
            <a:avLst/>
          </a:prstGeom>
          <a:solidFill>
            <a:schemeClr val="bg1"/>
          </a:solidFill>
        </p:spPr>
        <p:txBody>
          <a:bodyPr wrap="none">
            <a:spAutoFit/>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串聯</a:t>
            </a:r>
            <a:endParaRPr lang="zh-TW" altLang="en-US" sz="2400" dirty="0"/>
          </a:p>
        </p:txBody>
      </p:sp>
      <p:sp>
        <p:nvSpPr>
          <p:cNvPr id="87" name="矩形: 圓角 86">
            <a:extLst>
              <a:ext uri="{FF2B5EF4-FFF2-40B4-BE49-F238E27FC236}">
                <a16:creationId xmlns:a16="http://schemas.microsoft.com/office/drawing/2014/main" id="{B07F6C00-2A9C-4B69-B9BE-86D555744779}"/>
              </a:ext>
            </a:extLst>
          </p:cNvPr>
          <p:cNvSpPr/>
          <p:nvPr/>
        </p:nvSpPr>
        <p:spPr>
          <a:xfrm>
            <a:off x="587622" y="4478914"/>
            <a:ext cx="1627380" cy="1836051"/>
          </a:xfrm>
          <a:prstGeom prst="roundRect">
            <a:avLst/>
          </a:prstGeom>
          <a:noFill/>
          <a:ln w="3810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4139C2C5-EDFD-4CD0-A7C0-377F52DD5297}"/>
              </a:ext>
            </a:extLst>
          </p:cNvPr>
          <p:cNvSpPr/>
          <p:nvPr/>
        </p:nvSpPr>
        <p:spPr>
          <a:xfrm>
            <a:off x="3779265" y="4469770"/>
            <a:ext cx="2123334" cy="1836051"/>
          </a:xfrm>
          <a:prstGeom prst="roundRect">
            <a:avLst/>
          </a:prstGeom>
          <a:noFill/>
          <a:ln w="3810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文字方塊 100">
            <a:extLst>
              <a:ext uri="{FF2B5EF4-FFF2-40B4-BE49-F238E27FC236}">
                <a16:creationId xmlns:a16="http://schemas.microsoft.com/office/drawing/2014/main" id="{C883CF73-1D23-43AC-A14F-D35EC3E307FB}"/>
              </a:ext>
            </a:extLst>
          </p:cNvPr>
          <p:cNvSpPr txBox="1"/>
          <p:nvPr/>
        </p:nvSpPr>
        <p:spPr>
          <a:xfrm>
            <a:off x="6304778" y="4359125"/>
            <a:ext cx="2741279" cy="2355413"/>
          </a:xfrm>
          <a:prstGeom prst="roundRect">
            <a:avLst>
              <a:gd name="adj" fmla="val 9254"/>
            </a:avLst>
          </a:prstGeom>
          <a:solidFill>
            <a:srgbClr val="FFFFDE"/>
          </a:solidFill>
          <a:ln>
            <a:solidFill>
              <a:srgbClr val="FFFFDE"/>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800" dirty="0"/>
              <a:t>組合電路時請使用麵包板，建議電阻接腳彎成</a:t>
            </a:r>
            <a:r>
              <a:rPr lang="en-US" altLang="zh-TW" sz="2800" dirty="0"/>
              <a:t>U</a:t>
            </a:r>
            <a:r>
              <a:rPr lang="zh-TW" altLang="en-US" sz="2800" dirty="0"/>
              <a:t>型，</a:t>
            </a:r>
            <a:r>
              <a:rPr lang="zh-TW" altLang="en-US" sz="2800" dirty="0">
                <a:solidFill>
                  <a:srgbClr val="FF0000"/>
                </a:solidFill>
              </a:rPr>
              <a:t>勿將其扭曲連接</a:t>
            </a:r>
          </a:p>
        </p:txBody>
      </p:sp>
      <p:pic>
        <p:nvPicPr>
          <p:cNvPr id="40" name="圖形 39" descr="首頁">
            <a:hlinkClick r:id="rId10" action="ppaction://hlinksldjump"/>
            <a:extLst>
              <a:ext uri="{FF2B5EF4-FFF2-40B4-BE49-F238E27FC236}">
                <a16:creationId xmlns:a16="http://schemas.microsoft.com/office/drawing/2014/main" id="{CB18FDC6-B932-4E8F-B278-757490775F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441918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MB-102 麵包板830孔多功能實驗板萬能洞洞板彩條線路板電路板– 台灣物聯 ...">
            <a:extLst>
              <a:ext uri="{FF2B5EF4-FFF2-40B4-BE49-F238E27FC236}">
                <a16:creationId xmlns:a16="http://schemas.microsoft.com/office/drawing/2014/main" id="{CA5D9799-9C05-44FF-846A-9340464F98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016" t="35124" r="2449" b="34806"/>
          <a:stretch/>
        </p:blipFill>
        <p:spPr bwMode="auto">
          <a:xfrm>
            <a:off x="327500" y="2284137"/>
            <a:ext cx="8437261" cy="268379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59B71147-26B7-4F54-91AF-9A6EF4D503F6}"/>
              </a:ext>
            </a:extLst>
          </p:cNvPr>
          <p:cNvSpPr>
            <a:spLocks noGrp="1"/>
          </p:cNvSpPr>
          <p:nvPr>
            <p:ph type="title"/>
          </p:nvPr>
        </p:nvSpPr>
        <p:spPr/>
        <p:txBody>
          <a:bodyPr/>
          <a:lstStyle/>
          <a:p>
            <a:endParaRPr lang="zh-TW" altLang="en-US" dirty="0"/>
          </a:p>
        </p:txBody>
      </p:sp>
      <p:grpSp>
        <p:nvGrpSpPr>
          <p:cNvPr id="5" name="群組 4">
            <a:extLst>
              <a:ext uri="{FF2B5EF4-FFF2-40B4-BE49-F238E27FC236}">
                <a16:creationId xmlns:a16="http://schemas.microsoft.com/office/drawing/2014/main" id="{E059380B-2888-48A3-9F31-EA8CBD05CFA1}"/>
              </a:ext>
            </a:extLst>
          </p:cNvPr>
          <p:cNvGrpSpPr/>
          <p:nvPr/>
        </p:nvGrpSpPr>
        <p:grpSpPr>
          <a:xfrm>
            <a:off x="339596" y="1891084"/>
            <a:ext cx="8389966" cy="3168685"/>
            <a:chOff x="112991" y="705347"/>
            <a:chExt cx="8913477" cy="3366398"/>
          </a:xfrm>
        </p:grpSpPr>
        <p:cxnSp>
          <p:nvCxnSpPr>
            <p:cNvPr id="9" name="直線接點 8">
              <a:extLst>
                <a:ext uri="{FF2B5EF4-FFF2-40B4-BE49-F238E27FC236}">
                  <a16:creationId xmlns:a16="http://schemas.microsoft.com/office/drawing/2014/main" id="{E4659FBB-AC88-4C9E-97BC-A0E3E47FABA1}"/>
                </a:ext>
              </a:extLst>
            </p:cNvPr>
            <p:cNvCxnSpPr/>
            <p:nvPr/>
          </p:nvCxnSpPr>
          <p:spPr>
            <a:xfrm>
              <a:off x="1210556" y="1840845"/>
              <a:ext cx="0" cy="579863"/>
            </a:xfrm>
            <a:prstGeom prst="line">
              <a:avLst/>
            </a:prstGeom>
            <a:ln w="76200">
              <a:solidFill>
                <a:srgbClr val="FF3300">
                  <a:alpha val="50196"/>
                </a:srgbClr>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7DA6539C-D6A1-436D-8F7E-E691A3374862}"/>
                </a:ext>
              </a:extLst>
            </p:cNvPr>
            <p:cNvCxnSpPr>
              <a:cxnSpLocks/>
            </p:cNvCxnSpPr>
            <p:nvPr/>
          </p:nvCxnSpPr>
          <p:spPr>
            <a:xfrm>
              <a:off x="682913" y="1484360"/>
              <a:ext cx="3730171" cy="0"/>
            </a:xfrm>
            <a:prstGeom prst="line">
              <a:avLst/>
            </a:prstGeom>
            <a:ln w="76200">
              <a:solidFill>
                <a:srgbClr val="0000FF">
                  <a:alpha val="50196"/>
                </a:srgbClr>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C1A0BA06-154C-497E-A56A-2681E213DD1E}"/>
                </a:ext>
              </a:extLst>
            </p:cNvPr>
            <p:cNvSpPr/>
            <p:nvPr/>
          </p:nvSpPr>
          <p:spPr>
            <a:xfrm>
              <a:off x="117530" y="3459745"/>
              <a:ext cx="8908502" cy="61200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3AECA009-EEAA-4DA9-AF13-DAEAD0A2A8E0}"/>
                </a:ext>
              </a:extLst>
            </p:cNvPr>
            <p:cNvSpPr/>
            <p:nvPr/>
          </p:nvSpPr>
          <p:spPr>
            <a:xfrm>
              <a:off x="113428" y="1688462"/>
              <a:ext cx="8913040" cy="1735461"/>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2D539EE5-1046-4744-8B3A-2604B21927D0}"/>
                </a:ext>
              </a:extLst>
            </p:cNvPr>
            <p:cNvSpPr/>
            <p:nvPr/>
          </p:nvSpPr>
          <p:spPr>
            <a:xfrm>
              <a:off x="112991" y="1122925"/>
              <a:ext cx="8913040" cy="53371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5FD268D0-7A15-408E-B1EB-13AED7722444}"/>
                </a:ext>
              </a:extLst>
            </p:cNvPr>
            <p:cNvSpPr/>
            <p:nvPr/>
          </p:nvSpPr>
          <p:spPr>
            <a:xfrm>
              <a:off x="835843" y="705347"/>
              <a:ext cx="5782115" cy="555867"/>
            </a:xfrm>
            <a:prstGeom prst="rect">
              <a:avLst/>
            </a:prstGeom>
            <a:solidFill>
              <a:schemeClr val="bg1"/>
            </a:solidFill>
            <a:ln>
              <a:solidFill>
                <a:srgbClr val="0000FF"/>
              </a:solidFill>
            </a:ln>
          </p:spPr>
          <p:txBody>
            <a:bodyPr wrap="none">
              <a:spAutoFit/>
            </a:bodyPr>
            <a:lstStyle/>
            <a:p>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電源孔</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孔下方分別由鐵片相連</a:t>
              </a:r>
              <a:endParaRPr lang="zh-TW" altLang="en-US" sz="2800" dirty="0"/>
            </a:p>
          </p:txBody>
        </p:sp>
        <p:sp>
          <p:nvSpPr>
            <p:cNvPr id="15" name="矩形 14">
              <a:extLst>
                <a:ext uri="{FF2B5EF4-FFF2-40B4-BE49-F238E27FC236}">
                  <a16:creationId xmlns:a16="http://schemas.microsoft.com/office/drawing/2014/main" id="{D3E14794-2328-470E-9144-94F9950EE95F}"/>
                </a:ext>
              </a:extLst>
            </p:cNvPr>
            <p:cNvSpPr/>
            <p:nvPr/>
          </p:nvSpPr>
          <p:spPr>
            <a:xfrm>
              <a:off x="1407556" y="1906722"/>
              <a:ext cx="7183560" cy="555867"/>
            </a:xfrm>
            <a:prstGeom prst="rect">
              <a:avLst/>
            </a:prstGeom>
            <a:solidFill>
              <a:schemeClr val="bg1"/>
            </a:solidFill>
          </p:spPr>
          <p:txBody>
            <a:bodyPr wrap="square">
              <a:spAutoFit/>
            </a:bodyPr>
            <a:lstStyle/>
            <a:p>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配線孔</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孔下方分別由鐵片相連</a:t>
              </a:r>
              <a:endParaRPr lang="zh-TW" altLang="en-US" sz="2800" dirty="0"/>
            </a:p>
          </p:txBody>
        </p:sp>
        <p:cxnSp>
          <p:nvCxnSpPr>
            <p:cNvPr id="16" name="直線接點 15">
              <a:extLst>
                <a:ext uri="{FF2B5EF4-FFF2-40B4-BE49-F238E27FC236}">
                  <a16:creationId xmlns:a16="http://schemas.microsoft.com/office/drawing/2014/main" id="{EB81EF00-3042-484E-9C35-B6F7557C18E6}"/>
                </a:ext>
              </a:extLst>
            </p:cNvPr>
            <p:cNvCxnSpPr/>
            <p:nvPr/>
          </p:nvCxnSpPr>
          <p:spPr>
            <a:xfrm>
              <a:off x="1086029" y="1840845"/>
              <a:ext cx="0" cy="579863"/>
            </a:xfrm>
            <a:prstGeom prst="line">
              <a:avLst/>
            </a:prstGeom>
            <a:ln w="76200">
              <a:solidFill>
                <a:srgbClr val="FF3300">
                  <a:alpha val="50196"/>
                </a:srgbClr>
              </a:solidFill>
            </a:ln>
          </p:spPr>
          <p:style>
            <a:lnRef idx="1">
              <a:schemeClr val="accent1"/>
            </a:lnRef>
            <a:fillRef idx="0">
              <a:schemeClr val="accent1"/>
            </a:fillRef>
            <a:effectRef idx="0">
              <a:schemeClr val="accent1"/>
            </a:effectRef>
            <a:fontRef idx="minor">
              <a:schemeClr val="tx1"/>
            </a:fontRef>
          </p:style>
        </p:cxnSp>
      </p:grpSp>
      <p:cxnSp>
        <p:nvCxnSpPr>
          <p:cNvPr id="6" name="直線接點 5">
            <a:extLst>
              <a:ext uri="{FF2B5EF4-FFF2-40B4-BE49-F238E27FC236}">
                <a16:creationId xmlns:a16="http://schemas.microsoft.com/office/drawing/2014/main" id="{0EE7E5E6-6C15-4E22-A8B2-029E173C8425}"/>
              </a:ext>
            </a:extLst>
          </p:cNvPr>
          <p:cNvCxnSpPr>
            <a:cxnSpLocks/>
          </p:cNvCxnSpPr>
          <p:nvPr/>
        </p:nvCxnSpPr>
        <p:spPr>
          <a:xfrm>
            <a:off x="876044" y="2499320"/>
            <a:ext cx="3511089" cy="0"/>
          </a:xfrm>
          <a:prstGeom prst="line">
            <a:avLst/>
          </a:prstGeom>
          <a:ln w="76200">
            <a:solidFill>
              <a:srgbClr val="0000FF">
                <a:alpha val="50196"/>
              </a:srgbClr>
            </a:solidFill>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F59ECA7D-C81D-489E-AAAE-F783B7C5CEB3}"/>
              </a:ext>
            </a:extLst>
          </p:cNvPr>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rcRect/>
          <a:stretch>
            <a:fillRect/>
          </a:stretch>
        </p:blipFill>
        <p:spPr bwMode="auto">
          <a:xfrm>
            <a:off x="4389871" y="4082982"/>
            <a:ext cx="4392490" cy="1633537"/>
          </a:xfrm>
          <a:prstGeom prst="rect">
            <a:avLst/>
          </a:prstGeom>
          <a:noFill/>
          <a:ln w="15875">
            <a:solidFill>
              <a:schemeClr val="accent2"/>
            </a:solidFill>
            <a:miter lim="800000"/>
            <a:headEnd/>
            <a:tailEnd/>
          </a:ln>
          <a:effectLst>
            <a:outerShdw blurRad="50800" dist="38100" dir="2700000" algn="tl" rotWithShape="0">
              <a:prstClr val="black">
                <a:alpha val="40000"/>
              </a:prstClr>
            </a:outerShdw>
          </a:effectLst>
        </p:spPr>
      </p:pic>
      <p:sp>
        <p:nvSpPr>
          <p:cNvPr id="17" name="文字方塊 16">
            <a:extLst>
              <a:ext uri="{FF2B5EF4-FFF2-40B4-BE49-F238E27FC236}">
                <a16:creationId xmlns:a16="http://schemas.microsoft.com/office/drawing/2014/main" id="{C1CD895C-F682-413F-94FD-F244EB28DE33}"/>
              </a:ext>
            </a:extLst>
          </p:cNvPr>
          <p:cNvSpPr txBox="1"/>
          <p:nvPr/>
        </p:nvSpPr>
        <p:spPr>
          <a:xfrm>
            <a:off x="254348" y="1141481"/>
            <a:ext cx="1223068" cy="483989"/>
          </a:xfrm>
          <a:prstGeom prst="roundRect">
            <a:avLst>
              <a:gd name="adj" fmla="val 9254"/>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400" b="1" dirty="0"/>
              <a:t>另一款</a:t>
            </a:r>
          </a:p>
        </p:txBody>
      </p:sp>
      <p:sp>
        <p:nvSpPr>
          <p:cNvPr id="4" name="矩形 3">
            <a:extLst>
              <a:ext uri="{FF2B5EF4-FFF2-40B4-BE49-F238E27FC236}">
                <a16:creationId xmlns:a16="http://schemas.microsoft.com/office/drawing/2014/main" id="{33E048B7-F890-4557-B9DC-E81572807CC7}"/>
              </a:ext>
            </a:extLst>
          </p:cNvPr>
          <p:cNvSpPr/>
          <p:nvPr/>
        </p:nvSpPr>
        <p:spPr>
          <a:xfrm>
            <a:off x="5697641" y="4584531"/>
            <a:ext cx="1863737" cy="492491"/>
          </a:xfrm>
          <a:prstGeom prst="rect">
            <a:avLst/>
          </a:prstGeom>
          <a:solidFill>
            <a:schemeClr val="bg1"/>
          </a:solidFill>
        </p:spPr>
        <p:txBody>
          <a:bodyPr wrap="none">
            <a:spAutoFit/>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麵包板背面</a:t>
            </a:r>
            <a:endParaRPr lang="zh-TW" altLang="en-US" sz="2800" b="1" dirty="0"/>
          </a:p>
        </p:txBody>
      </p:sp>
      <p:pic>
        <p:nvPicPr>
          <p:cNvPr id="19" name="圖形 18" descr="首頁">
            <a:hlinkClick r:id="rId6" action="ppaction://hlinksldjump"/>
            <a:extLst>
              <a:ext uri="{FF2B5EF4-FFF2-40B4-BE49-F238E27FC236}">
                <a16:creationId xmlns:a16="http://schemas.microsoft.com/office/drawing/2014/main" id="{8B8E614A-5B8D-44C6-9747-0778AA7B9D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121433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3528B9-AB37-4CE1-81BB-28FFB0ECE6A6}"/>
              </a:ext>
            </a:extLst>
          </p:cNvPr>
          <p:cNvSpPr>
            <a:spLocks noGrp="1"/>
          </p:cNvSpPr>
          <p:nvPr>
            <p:ph type="title"/>
          </p:nvPr>
        </p:nvSpPr>
        <p:spPr>
          <a:xfrm>
            <a:off x="2082540" y="94905"/>
            <a:ext cx="5224368" cy="807840"/>
          </a:xfrm>
        </p:spPr>
        <p:txBody>
          <a:bodyPr/>
          <a:lstStyle/>
          <a:p>
            <a:r>
              <a:rPr lang="zh-TW" altLang="en-US" dirty="0">
                <a:solidFill>
                  <a:srgbClr val="0000FF"/>
                </a:solidFill>
              </a:rPr>
              <a:t>電阻串並聯測試</a:t>
            </a:r>
          </a:p>
        </p:txBody>
      </p:sp>
      <p:sp>
        <p:nvSpPr>
          <p:cNvPr id="11" name="矩形 10">
            <a:extLst>
              <a:ext uri="{FF2B5EF4-FFF2-40B4-BE49-F238E27FC236}">
                <a16:creationId xmlns:a16="http://schemas.microsoft.com/office/drawing/2014/main" id="{0D389F2E-043D-4D4F-BAA1-4D72C6693450}"/>
              </a:ext>
            </a:extLst>
          </p:cNvPr>
          <p:cNvSpPr/>
          <p:nvPr/>
        </p:nvSpPr>
        <p:spPr>
          <a:xfrm>
            <a:off x="118651" y="791694"/>
            <a:ext cx="8640000" cy="6561668"/>
          </a:xfrm>
          <a:prstGeom prst="rect">
            <a:avLst/>
          </a:prstGeom>
        </p:spPr>
        <p:txBody>
          <a:bodyPr wrap="square">
            <a:spAutoFit/>
          </a:bodyPr>
          <a:lstStyle/>
          <a:p>
            <a:pPr marL="457200" lvl="0" indent="-457200">
              <a:lnSpc>
                <a:spcPct val="110000"/>
              </a:lnSpc>
              <a:buFont typeface="+mj-lt"/>
              <a:buAutoNum type="arabicPeriod"/>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取出</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顆電阻，以色碼讀取電阻值。</a:t>
            </a: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742950" lvl="1" indent="-285750">
              <a:lnSpc>
                <a:spcPct val="110000"/>
              </a:lnSpc>
              <a:buFont typeface="Arial" panose="020B0604020202020204" pitchFamily="34" charset="0"/>
              <a:buChar char="•"/>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 ________</a:t>
            </a:r>
          </a:p>
          <a:p>
            <a:pPr marL="742950" lvl="1" indent="-285750">
              <a:lnSpc>
                <a:spcPct val="110000"/>
              </a:lnSpc>
              <a:buFont typeface="Arial" panose="020B0604020202020204" pitchFamily="34" charset="0"/>
              <a:buChar char="•"/>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b. ________</a:t>
            </a:r>
          </a:p>
          <a:p>
            <a:pPr lvl="1">
              <a:lnSpc>
                <a:spcPct val="110000"/>
              </a:lnSpc>
            </a:pP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lvl="0" indent="-457200">
              <a:lnSpc>
                <a:spcPct val="110000"/>
              </a:lnSpc>
              <a:buFont typeface="+mj-lt"/>
              <a:buAutoNum type="arabicPeriod"/>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以萬用電錶測得電阻值。</a:t>
            </a: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742950" lvl="1" indent="-285750">
              <a:lnSpc>
                <a:spcPct val="110000"/>
              </a:lnSpc>
              <a:buFont typeface="Arial" panose="020B0604020202020204" pitchFamily="34" charset="0"/>
              <a:buChar char="•"/>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 ________</a:t>
            </a:r>
          </a:p>
          <a:p>
            <a:pPr marL="742950" lvl="1" indent="-285750">
              <a:lnSpc>
                <a:spcPct val="110000"/>
              </a:lnSpc>
              <a:buFont typeface="Arial" panose="020B0604020202020204" pitchFamily="34" charset="0"/>
              <a:buChar char="•"/>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b. ________</a:t>
            </a:r>
          </a:p>
          <a:p>
            <a:pPr marL="742950" lvl="1" indent="-285750">
              <a:lnSpc>
                <a:spcPct val="110000"/>
              </a:lnSpc>
              <a:buFont typeface="Arial" panose="020B0604020202020204" pitchFamily="34" charset="0"/>
              <a:buChar char="•"/>
            </a:pP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lvl="0" indent="-457200">
              <a:lnSpc>
                <a:spcPct val="110000"/>
              </a:lnSpc>
              <a:buFont typeface="+mj-lt"/>
              <a:buAutoNum type="arabicPeriod"/>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以此</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顆電阻</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串聯</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並用計算等效電阻值</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_____</a:t>
            </a:r>
          </a:p>
          <a:p>
            <a:pPr lvl="0">
              <a:lnSpc>
                <a:spcPct val="110000"/>
              </a:lnSpc>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 </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用電錶測得等效電阻值</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_______</a:t>
            </a:r>
          </a:p>
          <a:p>
            <a:pPr marL="457200" lvl="0" indent="-457200">
              <a:lnSpc>
                <a:spcPct val="110000"/>
              </a:lnSpc>
              <a:buFont typeface="+mj-lt"/>
              <a:buAutoNum type="arabicPeriod"/>
            </a:pP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lvl="0" indent="-457200">
              <a:lnSpc>
                <a:spcPct val="110000"/>
              </a:lnSpc>
              <a:buFont typeface="+mj-lt"/>
              <a:buAutoNum type="arabicPeriod" startAt="4"/>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以此</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顆電阻</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並聯</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並用計算等效電阻值</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_____</a:t>
            </a:r>
          </a:p>
          <a:p>
            <a:pPr lvl="0">
              <a:lnSpc>
                <a:spcPct val="110000"/>
              </a:lnSpc>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 </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用電錶測得等效電阻值</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_______</a:t>
            </a:r>
          </a:p>
          <a:p>
            <a:pPr marL="457200" lvl="0" indent="-457200">
              <a:lnSpc>
                <a:spcPct val="110000"/>
              </a:lnSpc>
              <a:buFont typeface="+mj-lt"/>
              <a:buAutoNum type="arabicPeriod"/>
            </a:pPr>
            <a:endParaRPr lang="en-US" altLang="zh-TW" sz="2400" dirty="0">
              <a:solidFill>
                <a:prstClr val="black"/>
              </a:solidFill>
              <a:latin typeface="+mn-ea"/>
              <a:cs typeface="Times New Roman" panose="02020603050405020304" pitchFamily="18" charset="0"/>
            </a:endParaRPr>
          </a:p>
          <a:p>
            <a:pPr marL="285750" lvl="0" indent="-285750">
              <a:lnSpc>
                <a:spcPct val="110000"/>
              </a:lnSpc>
              <a:buFont typeface="Arial" panose="020B0604020202020204" pitchFamily="34" charset="0"/>
              <a:buChar char="•"/>
            </a:pPr>
            <a:r>
              <a:rPr lang="en-US" altLang="zh-TW" sz="2400" dirty="0">
                <a:latin typeface="+mn-ea"/>
                <a:cs typeface="Times New Roman" panose="02020603050405020304" pitchFamily="18" charset="0"/>
              </a:rPr>
              <a:t>Note: </a:t>
            </a:r>
            <a:r>
              <a:rPr lang="zh-TW" altLang="en-US" sz="2400" dirty="0">
                <a:latin typeface="+mn-ea"/>
                <a:cs typeface="Times New Roman" panose="02020603050405020304" pitchFamily="18" charset="0"/>
              </a:rPr>
              <a:t>小於</a:t>
            </a:r>
            <a:r>
              <a:rPr lang="en-US" altLang="zh-TW" sz="2400" dirty="0">
                <a:latin typeface="+mn-ea"/>
                <a:cs typeface="Times New Roman" panose="02020603050405020304" pitchFamily="18" charset="0"/>
              </a:rPr>
              <a:t>10 </a:t>
            </a:r>
            <a:r>
              <a:rPr lang="en-US" altLang="zh-TW" sz="2400" dirty="0">
                <a:latin typeface="+mn-ea"/>
                <a:cs typeface="Times New Roman" panose="02020603050405020304" pitchFamily="18" charset="0"/>
                <a:sym typeface="Symbol" panose="05050102010706020507" pitchFamily="18" charset="2"/>
              </a:rPr>
              <a:t></a:t>
            </a:r>
            <a:r>
              <a:rPr lang="zh-TW" altLang="en-US" sz="2400" dirty="0">
                <a:latin typeface="+mn-ea"/>
                <a:cs typeface="Times New Roman" panose="02020603050405020304" pitchFamily="18" charset="0"/>
                <a:sym typeface="Symbol" panose="05050102010706020507" pitchFamily="18" charset="2"/>
              </a:rPr>
              <a:t>電阻，電錶測量不準度大。</a:t>
            </a:r>
            <a:endParaRPr lang="en-US" altLang="zh-TW" sz="2400" dirty="0">
              <a:solidFill>
                <a:prstClr val="black"/>
              </a:solidFill>
              <a:latin typeface="+mn-ea"/>
              <a:cs typeface="Times New Roman" panose="02020603050405020304" pitchFamily="18" charset="0"/>
            </a:endParaRPr>
          </a:p>
          <a:p>
            <a:pPr marL="285750" lvl="0" indent="-285750">
              <a:lnSpc>
                <a:spcPct val="110000"/>
              </a:lnSpc>
              <a:buFont typeface="Arial" panose="020B0604020202020204" pitchFamily="34" charset="0"/>
              <a:buChar char="•"/>
            </a:pP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3" name="群組 2">
            <a:extLst>
              <a:ext uri="{FF2B5EF4-FFF2-40B4-BE49-F238E27FC236}">
                <a16:creationId xmlns:a16="http://schemas.microsoft.com/office/drawing/2014/main" id="{EB43A4BD-CB53-49C1-B024-3D6B661B1BA1}"/>
              </a:ext>
            </a:extLst>
          </p:cNvPr>
          <p:cNvGrpSpPr/>
          <p:nvPr/>
        </p:nvGrpSpPr>
        <p:grpSpPr>
          <a:xfrm>
            <a:off x="6298055" y="1599534"/>
            <a:ext cx="3240784" cy="4769502"/>
            <a:chOff x="6298055" y="1599534"/>
            <a:chExt cx="3240784" cy="4769502"/>
          </a:xfrm>
        </p:grpSpPr>
        <p:grpSp>
          <p:nvGrpSpPr>
            <p:cNvPr id="12" name="群組 11">
              <a:extLst>
                <a:ext uri="{FF2B5EF4-FFF2-40B4-BE49-F238E27FC236}">
                  <a16:creationId xmlns:a16="http://schemas.microsoft.com/office/drawing/2014/main" id="{A9B25F2D-D1E2-48C4-A541-8C81F792FC23}"/>
                </a:ext>
              </a:extLst>
            </p:cNvPr>
            <p:cNvGrpSpPr/>
            <p:nvPr/>
          </p:nvGrpSpPr>
          <p:grpSpPr>
            <a:xfrm>
              <a:off x="6497666" y="1599534"/>
              <a:ext cx="2527683" cy="4624027"/>
              <a:chOff x="5837142" y="2143163"/>
              <a:chExt cx="2527683" cy="4624027"/>
            </a:xfrm>
          </p:grpSpPr>
          <p:pic>
            <p:nvPicPr>
              <p:cNvPr id="13" name="圖片 12" descr="一張含有 文字, 裝置, 儀錶 的圖片&#10;&#10;自動產生的描述">
                <a:extLst>
                  <a:ext uri="{FF2B5EF4-FFF2-40B4-BE49-F238E27FC236}">
                    <a16:creationId xmlns:a16="http://schemas.microsoft.com/office/drawing/2014/main" id="{3C172FF6-6F06-4DD6-A9DE-448FAB9B027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12927" t="-477" r="14671" b="1185"/>
              <a:stretch/>
            </p:blipFill>
            <p:spPr>
              <a:xfrm>
                <a:off x="5837142" y="2143163"/>
                <a:ext cx="2527683" cy="4624027"/>
              </a:xfrm>
              <a:prstGeom prst="rect">
                <a:avLst/>
              </a:prstGeom>
            </p:spPr>
          </p:pic>
          <p:pic>
            <p:nvPicPr>
              <p:cNvPr id="14" name="圖片 13" descr="一張含有 文字, 裝置, 儀錶 的圖片&#10;&#10;自動產生的描述">
                <a:extLst>
                  <a:ext uri="{FF2B5EF4-FFF2-40B4-BE49-F238E27FC236}">
                    <a16:creationId xmlns:a16="http://schemas.microsoft.com/office/drawing/2014/main" id="{C61BD199-3963-430B-811F-2E3506177B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6309474">
                <a:off x="6368701" y="3889925"/>
                <a:ext cx="1449092" cy="1441343"/>
              </a:xfrm>
              <a:prstGeom prst="ellipse">
                <a:avLst/>
              </a:prstGeom>
            </p:spPr>
          </p:pic>
        </p:grpSp>
        <p:sp>
          <p:nvSpPr>
            <p:cNvPr id="15" name="拱形 14">
              <a:extLst>
                <a:ext uri="{FF2B5EF4-FFF2-40B4-BE49-F238E27FC236}">
                  <a16:creationId xmlns:a16="http://schemas.microsoft.com/office/drawing/2014/main" id="{CD588496-428E-47DF-92CF-A4FE69C9C750}"/>
                </a:ext>
              </a:extLst>
            </p:cNvPr>
            <p:cNvSpPr/>
            <p:nvPr/>
          </p:nvSpPr>
          <p:spPr>
            <a:xfrm rot="16200000">
              <a:off x="6759064" y="3068676"/>
              <a:ext cx="1980000" cy="1980000"/>
            </a:xfrm>
            <a:prstGeom prst="blockArc">
              <a:avLst>
                <a:gd name="adj1" fmla="val 14522080"/>
                <a:gd name="adj2" fmla="val 21110672"/>
                <a:gd name="adj3" fmla="val 16430"/>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a:solidFill>
                  <a:schemeClr val="tx1"/>
                </a:solidFill>
              </a:endParaRPr>
            </a:p>
          </p:txBody>
        </p:sp>
        <p:sp>
          <p:nvSpPr>
            <p:cNvPr id="16" name="矩形: 圓角 15">
              <a:extLst>
                <a:ext uri="{FF2B5EF4-FFF2-40B4-BE49-F238E27FC236}">
                  <a16:creationId xmlns:a16="http://schemas.microsoft.com/office/drawing/2014/main" id="{39355928-4419-4E59-85ED-C203B118CBD3}"/>
                </a:ext>
              </a:extLst>
            </p:cNvPr>
            <p:cNvSpPr/>
            <p:nvPr/>
          </p:nvSpPr>
          <p:spPr>
            <a:xfrm>
              <a:off x="7197812" y="3888234"/>
              <a:ext cx="1264079" cy="578882"/>
            </a:xfrm>
            <a:prstGeom prst="roundRect">
              <a:avLst/>
            </a:prstGeom>
            <a:solidFill>
              <a:schemeClr val="bg1"/>
            </a:solidFill>
          </p:spPr>
          <p:txBody>
            <a:bodyPr wrap="none">
              <a:spAutoFit/>
              <a:scene3d>
                <a:camera prst="orthographicFront"/>
                <a:lightRig rig="soft" dir="tl">
                  <a:rot lat="0" lon="0" rev="0"/>
                </a:lightRig>
              </a:scene3d>
              <a:sp3d contourW="25400" prstMaterial="matte">
                <a:contourClr>
                  <a:schemeClr val="accent2">
                    <a:tint val="20000"/>
                  </a:schemeClr>
                </a:contourClr>
              </a:sp3d>
            </a:bodyPr>
            <a:lstStyle>
              <a:defPPr>
                <a:defRPr lang="zh-TW"/>
              </a:defPPr>
              <a:lvl1pPr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5pPr>
              <a:lvl6pPr marL="22860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6pPr>
              <a:lvl7pPr marL="27432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7pPr>
              <a:lvl8pPr marL="32004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8pPr>
              <a:lvl9pPr marL="36576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9pPr>
            </a:lstStyle>
            <a:p>
              <a:pPr eaLnBrk="1" fontAlgn="auto" hangingPunct="1">
                <a:spcBef>
                  <a:spcPts val="0"/>
                </a:spcBef>
                <a:spcAft>
                  <a:spcPts val="0"/>
                </a:spcAft>
                <a:defRPr/>
              </a:pPr>
              <a:r>
                <a:rPr lang="en-US" altLang="zh-TW" sz="2800" b="1" spc="50" dirty="0">
                  <a:ln w="11430"/>
                  <a:solidFill>
                    <a:srgbClr val="FF3300"/>
                  </a:solidFill>
                  <a:effectLst/>
                  <a:latin typeface="+mj-ea"/>
                  <a:ea typeface="+mj-ea"/>
                </a:rPr>
                <a:t>Ω</a:t>
              </a:r>
              <a:r>
                <a:rPr lang="zh-TW" altLang="en-US" sz="2800" b="1" spc="50" dirty="0">
                  <a:ln w="11430"/>
                  <a:solidFill>
                    <a:srgbClr val="FF3300"/>
                  </a:solidFill>
                  <a:effectLst/>
                  <a:latin typeface="+mj-ea"/>
                  <a:ea typeface="+mj-ea"/>
                </a:rPr>
                <a:t>電阻</a:t>
              </a:r>
            </a:p>
          </p:txBody>
        </p:sp>
        <p:pic>
          <p:nvPicPr>
            <p:cNvPr id="17" name="圖片 16">
              <a:extLst>
                <a:ext uri="{FF2B5EF4-FFF2-40B4-BE49-F238E27FC236}">
                  <a16:creationId xmlns:a16="http://schemas.microsoft.com/office/drawing/2014/main" id="{3AF85A68-84DC-45C8-85A1-7ACC5EB6119A}"/>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19398384">
              <a:off x="8107606" y="5155767"/>
              <a:ext cx="1431233" cy="431287"/>
            </a:xfrm>
            <a:prstGeom prst="rect">
              <a:avLst/>
            </a:prstGeom>
          </p:spPr>
        </p:pic>
        <p:pic>
          <p:nvPicPr>
            <p:cNvPr id="18" name="圖片 17">
              <a:extLst>
                <a:ext uri="{FF2B5EF4-FFF2-40B4-BE49-F238E27FC236}">
                  <a16:creationId xmlns:a16="http://schemas.microsoft.com/office/drawing/2014/main" id="{AEBCE583-BA73-48B5-9FFC-5D2ED69C97D6}"/>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13190880">
              <a:off x="6412055" y="4770371"/>
              <a:ext cx="1611353" cy="462678"/>
            </a:xfrm>
            <a:prstGeom prst="rect">
              <a:avLst/>
            </a:prstGeom>
          </p:spPr>
        </p:pic>
        <p:sp>
          <p:nvSpPr>
            <p:cNvPr id="19" name="Rectangle 10">
              <a:extLst>
                <a:ext uri="{FF2B5EF4-FFF2-40B4-BE49-F238E27FC236}">
                  <a16:creationId xmlns:a16="http://schemas.microsoft.com/office/drawing/2014/main" id="{CC0BFF3F-B165-4D57-87A8-722D4F78489A}"/>
                </a:ext>
              </a:extLst>
            </p:cNvPr>
            <p:cNvSpPr>
              <a:spLocks noChangeArrowheads="1"/>
            </p:cNvSpPr>
            <p:nvPr/>
          </p:nvSpPr>
          <p:spPr bwMode="auto">
            <a:xfrm>
              <a:off x="6298055" y="5504260"/>
              <a:ext cx="1304011" cy="864776"/>
            </a:xfrm>
            <a:prstGeom prst="roundRect">
              <a:avLst/>
            </a:prstGeom>
            <a:solidFill>
              <a:schemeClr val="bg1"/>
            </a:solidFill>
            <a:ln>
              <a:noFill/>
            </a:ln>
          </p:spPr>
          <p:txBody>
            <a:bodyPr wrap="square" lIns="0" tIns="0" rIns="0" bIns="0">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ctr" defTabSz="627063" eaLnBrk="1" hangingPunct="1">
                <a:lnSpc>
                  <a:spcPct val="110000"/>
                </a:lnSpc>
                <a:spcBef>
                  <a:spcPts val="0"/>
                </a:spcBef>
                <a:buClrTx/>
                <a:buSzTx/>
                <a:buFontTx/>
                <a:buNone/>
              </a:pPr>
              <a:r>
                <a:rPr lang="en-US" altLang="zh-TW" dirty="0">
                  <a:latin typeface="+mn-ea"/>
                  <a:ea typeface="+mn-ea"/>
                </a:rPr>
                <a:t>COM/</a:t>
              </a:r>
            </a:p>
            <a:p>
              <a:pPr marL="0" indent="1588" algn="ctr" defTabSz="627063" eaLnBrk="1" hangingPunct="1">
                <a:lnSpc>
                  <a:spcPct val="110000"/>
                </a:lnSpc>
                <a:spcBef>
                  <a:spcPts val="0"/>
                </a:spcBef>
                <a:buClrTx/>
                <a:buSzTx/>
                <a:buFontTx/>
                <a:buNone/>
              </a:pPr>
              <a:r>
                <a:rPr lang="en-US" altLang="zh-TW" dirty="0">
                  <a:latin typeface="+mn-ea"/>
                  <a:ea typeface="+mn-ea"/>
                </a:rPr>
                <a:t>Ground</a:t>
              </a:r>
            </a:p>
          </p:txBody>
        </p:sp>
        <p:sp>
          <p:nvSpPr>
            <p:cNvPr id="20" name="Rectangle 10">
              <a:extLst>
                <a:ext uri="{FF2B5EF4-FFF2-40B4-BE49-F238E27FC236}">
                  <a16:creationId xmlns:a16="http://schemas.microsoft.com/office/drawing/2014/main" id="{4398C08A-9CFC-4FA5-9275-3ECEC4460FBF}"/>
                </a:ext>
              </a:extLst>
            </p:cNvPr>
            <p:cNvSpPr>
              <a:spLocks noChangeArrowheads="1"/>
            </p:cNvSpPr>
            <p:nvPr/>
          </p:nvSpPr>
          <p:spPr bwMode="auto">
            <a:xfrm>
              <a:off x="8638824" y="5695560"/>
              <a:ext cx="380131" cy="509952"/>
            </a:xfrm>
            <a:prstGeom prst="roundRect">
              <a:avLst/>
            </a:prstGeom>
            <a:solidFill>
              <a:schemeClr val="bg1"/>
            </a:solidFill>
            <a:ln>
              <a:noFill/>
            </a:ln>
          </p:spPr>
          <p:txBody>
            <a:bodyPr wrap="square" lIns="0" tIns="0" rIns="0" bIns="36000">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ctr" defTabSz="627063" eaLnBrk="1" hangingPunct="1">
                <a:lnSpc>
                  <a:spcPct val="110000"/>
                </a:lnSpc>
                <a:spcBef>
                  <a:spcPts val="0"/>
                </a:spcBef>
                <a:buClrTx/>
                <a:buSzTx/>
                <a:buFontTx/>
                <a:buNone/>
              </a:pPr>
              <a:r>
                <a:rPr lang="en-US" altLang="zh-TW" sz="2800" dirty="0">
                  <a:latin typeface="+mn-ea"/>
                  <a:ea typeface="+mn-ea"/>
                  <a:sym typeface="Symbol" panose="05050102010706020507" pitchFamily="18" charset="2"/>
                </a:rPr>
                <a:t></a:t>
              </a:r>
              <a:endParaRPr lang="en-US" altLang="zh-TW" sz="2800" dirty="0">
                <a:latin typeface="+mn-ea"/>
                <a:ea typeface="+mn-ea"/>
              </a:endParaRPr>
            </a:p>
          </p:txBody>
        </p:sp>
      </p:grpSp>
      <p:graphicFrame>
        <p:nvGraphicFramePr>
          <p:cNvPr id="21" name="表格 20">
            <a:extLst>
              <a:ext uri="{FF2B5EF4-FFF2-40B4-BE49-F238E27FC236}">
                <a16:creationId xmlns:a16="http://schemas.microsoft.com/office/drawing/2014/main" id="{462919CD-EE42-4FA5-AEAA-F05788806C12}"/>
              </a:ext>
            </a:extLst>
          </p:cNvPr>
          <p:cNvGraphicFramePr>
            <a:graphicFrameLocks noGrp="1"/>
          </p:cNvGraphicFramePr>
          <p:nvPr>
            <p:extLst>
              <p:ext uri="{D42A27DB-BD31-4B8C-83A1-F6EECF244321}">
                <p14:modId xmlns:p14="http://schemas.microsoft.com/office/powerpoint/2010/main" val="1473805455"/>
              </p:ext>
            </p:extLst>
          </p:nvPr>
        </p:nvGraphicFramePr>
        <p:xfrm>
          <a:off x="9334619" y="645073"/>
          <a:ext cx="3328758" cy="4663440"/>
        </p:xfrm>
        <a:graphic>
          <a:graphicData uri="http://schemas.openxmlformats.org/drawingml/2006/table">
            <a:tbl>
              <a:tblPr firstRow="1" bandRow="1">
                <a:tableStyleId>{5C22544A-7EE6-4342-B048-85BDC9FD1C3A}</a:tableStyleId>
              </a:tblPr>
              <a:tblGrid>
                <a:gridCol w="962060">
                  <a:extLst>
                    <a:ext uri="{9D8B030D-6E8A-4147-A177-3AD203B41FA5}">
                      <a16:colId xmlns:a16="http://schemas.microsoft.com/office/drawing/2014/main" val="2511927509"/>
                    </a:ext>
                  </a:extLst>
                </a:gridCol>
                <a:gridCol w="355730">
                  <a:extLst>
                    <a:ext uri="{9D8B030D-6E8A-4147-A177-3AD203B41FA5}">
                      <a16:colId xmlns:a16="http://schemas.microsoft.com/office/drawing/2014/main" val="2829340369"/>
                    </a:ext>
                  </a:extLst>
                </a:gridCol>
                <a:gridCol w="1139098">
                  <a:extLst>
                    <a:ext uri="{9D8B030D-6E8A-4147-A177-3AD203B41FA5}">
                      <a16:colId xmlns:a16="http://schemas.microsoft.com/office/drawing/2014/main" val="2849855945"/>
                    </a:ext>
                  </a:extLst>
                </a:gridCol>
                <a:gridCol w="871870">
                  <a:extLst>
                    <a:ext uri="{9D8B030D-6E8A-4147-A177-3AD203B41FA5}">
                      <a16:colId xmlns:a16="http://schemas.microsoft.com/office/drawing/2014/main" val="1191933730"/>
                    </a:ext>
                  </a:extLst>
                </a:gridCol>
              </a:tblGrid>
              <a:tr h="340301">
                <a:tc>
                  <a:txBody>
                    <a:bodyPr/>
                    <a:lstStyle/>
                    <a:p>
                      <a:pPr algn="ctr"/>
                      <a:r>
                        <a:rPr lang="zh-TW" altLang="en-US" sz="1200" dirty="0"/>
                        <a:t>電阻 </a:t>
                      </a:r>
                      <a:r>
                        <a:rPr lang="en-US" altLang="zh-TW" sz="1200" dirty="0"/>
                        <a:t>(</a:t>
                      </a:r>
                      <a:r>
                        <a:rPr lang="en-US" altLang="zh-TW" sz="1200" dirty="0">
                          <a:sym typeface="Symbol" panose="05050102010706020507" pitchFamily="18" charset="2"/>
                        </a:rPr>
                        <a:t></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100" dirty="0"/>
                        <a:t>個數</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4</a:t>
                      </a:r>
                      <a:r>
                        <a:rPr lang="zh-TW" altLang="en-US" sz="1200" dirty="0"/>
                        <a:t>條色碼</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DMM</a:t>
                      </a:r>
                      <a:r>
                        <a:rPr lang="zh-TW" altLang="en-US" sz="1200" dirty="0"/>
                        <a:t>測量值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225483">
                <a:tc>
                  <a:txBody>
                    <a:bodyPr/>
                    <a:lstStyle/>
                    <a:p>
                      <a:pPr algn="ctr"/>
                      <a:r>
                        <a:rPr lang="en-US" altLang="zh-TW" sz="1200" dirty="0"/>
                        <a:t>1</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棕黑金金</a:t>
                      </a:r>
                    </a:p>
                  </a:txBody>
                  <a:tcPr anchor="ctr"/>
                </a:tc>
                <a:tc>
                  <a:txBody>
                    <a:bodyPr/>
                    <a:lstStyle/>
                    <a:p>
                      <a:pPr algn="ctr"/>
                      <a:r>
                        <a:rPr lang="en-US" altLang="zh-TW" sz="1200" dirty="0"/>
                        <a:t>1.3, 1.3</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476421">
                <a:tc>
                  <a:txBody>
                    <a:bodyPr/>
                    <a:lstStyle/>
                    <a:p>
                      <a:pPr algn="ctr"/>
                      <a:r>
                        <a:rPr lang="en-US" altLang="zh-TW" sz="1200" dirty="0"/>
                        <a:t>1.6</a:t>
                      </a:r>
                      <a:r>
                        <a:rPr lang="zh-TW" altLang="en-US" sz="1200" dirty="0"/>
                        <a:t>或</a:t>
                      </a:r>
                      <a:r>
                        <a:rPr lang="en-US" altLang="zh-TW" sz="1200" dirty="0"/>
                        <a:t>3.3+3.3</a:t>
                      </a:r>
                      <a:r>
                        <a:rPr lang="zh-TW" altLang="en-US" sz="1200" dirty="0"/>
                        <a:t>並聯</a:t>
                      </a:r>
                      <a:r>
                        <a:rPr lang="en-US" altLang="zh-TW" sz="1200" dirty="0"/>
                        <a:t>(1.65 </a:t>
                      </a:r>
                      <a:r>
                        <a:rPr lang="en-US" altLang="zh-TW" sz="1200" dirty="0">
                          <a:sym typeface="Symbol" panose="05050102010706020507" pitchFamily="18" charset="2"/>
                        </a:rPr>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棕藍金金或</a:t>
                      </a:r>
                      <a:endParaRPr lang="en-US" altLang="zh-TW" sz="1200" dirty="0"/>
                    </a:p>
                    <a:p>
                      <a:pPr algn="ctr"/>
                      <a:r>
                        <a:rPr lang="en-US" altLang="zh-TW" sz="1200" dirty="0"/>
                        <a:t>2</a:t>
                      </a:r>
                      <a:r>
                        <a:rPr lang="zh-TW" altLang="en-US" sz="1200" dirty="0"/>
                        <a:t>橘橘金並聯</a:t>
                      </a:r>
                      <a:endParaRPr lang="en-US" altLang="zh-TW" sz="1200" dirty="0"/>
                    </a:p>
                  </a:txBody>
                  <a:tcPr anchor="ctr"/>
                </a:tc>
                <a:tc>
                  <a:txBody>
                    <a:bodyPr/>
                    <a:lstStyle/>
                    <a:p>
                      <a:pPr algn="ctr"/>
                      <a:r>
                        <a:rPr lang="en-US" altLang="zh-TW" sz="1200" dirty="0"/>
                        <a:t>1.8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225483">
                <a:tc>
                  <a:txBody>
                    <a:bodyPr/>
                    <a:lstStyle/>
                    <a:p>
                      <a:pPr algn="ctr"/>
                      <a:r>
                        <a:rPr lang="en-US" altLang="zh-TW" sz="1200" dirty="0"/>
                        <a:t>10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棕黑黑金</a:t>
                      </a:r>
                    </a:p>
                  </a:txBody>
                  <a:tcPr anchor="ctr"/>
                </a:tc>
                <a:tc>
                  <a:txBody>
                    <a:bodyPr/>
                    <a:lstStyle/>
                    <a:p>
                      <a:pPr algn="ctr"/>
                      <a:r>
                        <a:rPr lang="en-US" altLang="zh-TW" sz="1200" dirty="0"/>
                        <a:t>10.4, 10.4</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476421">
                <a:tc>
                  <a:txBody>
                    <a:bodyPr/>
                    <a:lstStyle/>
                    <a:p>
                      <a:pPr algn="ctr"/>
                      <a:r>
                        <a:rPr lang="en-US" altLang="zh-TW" sz="1200" dirty="0"/>
                        <a:t>16 </a:t>
                      </a:r>
                    </a:p>
                    <a:p>
                      <a:pPr algn="ctr"/>
                      <a:r>
                        <a:rPr lang="zh-TW" altLang="en-US" sz="1200" dirty="0"/>
                        <a:t>或</a:t>
                      </a:r>
                      <a:r>
                        <a:rPr lang="en-US" altLang="zh-TW" sz="1200" dirty="0"/>
                        <a:t>15+1(</a:t>
                      </a:r>
                      <a:r>
                        <a:rPr lang="zh-TW" altLang="en-US" sz="1200" dirty="0"/>
                        <a:t>串聯</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棕藍黑金或</a:t>
                      </a:r>
                      <a:endParaRPr lang="en-US" altLang="zh-TW" sz="1200" dirty="0"/>
                    </a:p>
                    <a:p>
                      <a:pPr algn="ctr"/>
                      <a:r>
                        <a:rPr lang="zh-TW" altLang="en-US" sz="1050" dirty="0"/>
                        <a:t>棕綠黑金</a:t>
                      </a:r>
                      <a:r>
                        <a:rPr lang="en-US" altLang="zh-TW" sz="1050" dirty="0"/>
                        <a:t>&amp;</a:t>
                      </a:r>
                      <a:r>
                        <a:rPr lang="zh-TW" altLang="en-US" sz="1050" dirty="0"/>
                        <a:t>棕黑金金串聯</a:t>
                      </a:r>
                    </a:p>
                  </a:txBody>
                  <a:tcPr anchor="ctr"/>
                </a:tc>
                <a:tc>
                  <a:txBody>
                    <a:bodyPr/>
                    <a:lstStyle/>
                    <a:p>
                      <a:pPr algn="ctr"/>
                      <a:r>
                        <a:rPr lang="en-US" altLang="zh-TW" sz="1200" dirty="0"/>
                        <a:t>16.8</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225483">
                <a:tc>
                  <a:txBody>
                    <a:bodyPr/>
                    <a:lstStyle/>
                    <a:p>
                      <a:pPr algn="ctr"/>
                      <a:r>
                        <a:rPr lang="en-US" altLang="zh-TW" sz="1200" dirty="0"/>
                        <a:t>150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棕綠棕金</a:t>
                      </a:r>
                    </a:p>
                  </a:txBody>
                  <a:tcPr anchor="ctr"/>
                </a:tc>
                <a:tc>
                  <a:txBody>
                    <a:bodyPr/>
                    <a:lstStyle/>
                    <a:p>
                      <a:pPr algn="ctr"/>
                      <a:r>
                        <a:rPr lang="en-US" altLang="zh-TW" sz="1200" dirty="0"/>
                        <a:t>150.2</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225483">
                <a:tc>
                  <a:txBody>
                    <a:bodyPr/>
                    <a:lstStyle/>
                    <a:p>
                      <a:pPr algn="ctr"/>
                      <a:r>
                        <a:rPr lang="en-US" altLang="zh-TW" sz="1200" dirty="0"/>
                        <a:t>300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橘黑棕金</a:t>
                      </a:r>
                    </a:p>
                  </a:txBody>
                  <a:tcPr anchor="ctr"/>
                </a:tc>
                <a:tc>
                  <a:txBody>
                    <a:bodyPr/>
                    <a:lstStyle/>
                    <a:p>
                      <a:pPr algn="ctr"/>
                      <a:r>
                        <a:rPr lang="en-US" altLang="zh-TW" sz="1200" dirty="0"/>
                        <a:t>300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225483">
                <a:tc>
                  <a:txBody>
                    <a:bodyPr/>
                    <a:lstStyle/>
                    <a:p>
                      <a:pPr algn="ctr"/>
                      <a:r>
                        <a:rPr lang="en-US" altLang="zh-TW" sz="1200" dirty="0"/>
                        <a:t>390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橘白棕金</a:t>
                      </a:r>
                    </a:p>
                  </a:txBody>
                  <a:tcPr anchor="ctr"/>
                </a:tc>
                <a:tc>
                  <a:txBody>
                    <a:bodyPr/>
                    <a:lstStyle/>
                    <a:p>
                      <a:pPr algn="ctr"/>
                      <a:r>
                        <a:rPr lang="en-US" altLang="zh-TW" sz="1200" dirty="0"/>
                        <a:t>380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40301">
                <a:tc>
                  <a:txBody>
                    <a:bodyPr/>
                    <a:lstStyle/>
                    <a:p>
                      <a:pPr algn="ctr"/>
                      <a:r>
                        <a:rPr lang="en-US" altLang="zh-TW" sz="1200" dirty="0"/>
                        <a:t>39k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橘白橘金</a:t>
                      </a:r>
                    </a:p>
                  </a:txBody>
                  <a:tcPr anchor="ctr"/>
                </a:tc>
                <a:tc>
                  <a:txBody>
                    <a:bodyPr/>
                    <a:lstStyle/>
                    <a:p>
                      <a:pPr algn="ctr"/>
                      <a:r>
                        <a:rPr lang="en-US" altLang="zh-TW" sz="1200" dirty="0"/>
                        <a:t>39.3 k,39.3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225483">
                <a:tc>
                  <a:txBody>
                    <a:bodyPr/>
                    <a:lstStyle/>
                    <a:p>
                      <a:pPr algn="ctr"/>
                      <a:r>
                        <a:rPr lang="en-US" altLang="zh-TW" sz="1200" dirty="0"/>
                        <a:t>50k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綠黑橘金</a:t>
                      </a:r>
                    </a:p>
                  </a:txBody>
                  <a:tcPr anchor="ctr"/>
                </a:tc>
                <a:tc>
                  <a:txBody>
                    <a:bodyPr/>
                    <a:lstStyle/>
                    <a:p>
                      <a:pPr algn="ctr"/>
                      <a:r>
                        <a:rPr lang="en-US" altLang="zh-TW" sz="1200" dirty="0"/>
                        <a:t>50.3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225483">
                <a:tc>
                  <a:txBody>
                    <a:bodyPr/>
                    <a:lstStyle/>
                    <a:p>
                      <a:pPr algn="ctr"/>
                      <a:r>
                        <a:rPr lang="en-US" altLang="zh-TW" sz="1200" dirty="0"/>
                        <a:t>100k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棕黑黃金</a:t>
                      </a:r>
                    </a:p>
                  </a:txBody>
                  <a:tcPr anchor="ctr"/>
                </a:tc>
                <a:tc>
                  <a:txBody>
                    <a:bodyPr/>
                    <a:lstStyle/>
                    <a:p>
                      <a:pPr algn="ctr"/>
                      <a:r>
                        <a:rPr lang="en-US" altLang="zh-TW" sz="1200" dirty="0"/>
                        <a:t>101.1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225483">
                <a:tc>
                  <a:txBody>
                    <a:bodyPr/>
                    <a:lstStyle/>
                    <a:p>
                      <a:pPr algn="ctr"/>
                      <a:r>
                        <a:rPr lang="en-US" altLang="zh-TW" sz="1200" dirty="0"/>
                        <a:t>200k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紅黑黃金</a:t>
                      </a:r>
                    </a:p>
                  </a:txBody>
                  <a:tcPr anchor="ctr"/>
                </a:tc>
                <a:tc>
                  <a:txBody>
                    <a:bodyPr/>
                    <a:lstStyle/>
                    <a:p>
                      <a:pPr algn="ctr"/>
                      <a:r>
                        <a:rPr lang="en-US" altLang="zh-TW" sz="1200" dirty="0"/>
                        <a:t>203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225483">
                <a:tc>
                  <a:txBody>
                    <a:bodyPr/>
                    <a:lstStyle/>
                    <a:p>
                      <a:pPr algn="ctr"/>
                      <a:r>
                        <a:rPr lang="en-US" altLang="zh-TW" sz="1200" dirty="0"/>
                        <a:t>390k</a:t>
                      </a:r>
                      <a:endParaRPr lang="zh-TW" altLang="en-US" sz="12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200" dirty="0"/>
                        <a:t>1</a:t>
                      </a:r>
                      <a:endParaRPr lang="zh-TW" alt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200" dirty="0"/>
                        <a:t>橘白黃金</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zh-TW" sz="1200" dirty="0"/>
                        <a:t>393 k</a:t>
                      </a:r>
                      <a:endParaRPr lang="zh-TW" altLang="en-US" sz="12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pic>
        <p:nvPicPr>
          <p:cNvPr id="22" name="圖形 21" descr="首頁">
            <a:hlinkClick r:id="rId11" action="ppaction://hlinksldjump"/>
            <a:extLst>
              <a:ext uri="{FF2B5EF4-FFF2-40B4-BE49-F238E27FC236}">
                <a16:creationId xmlns:a16="http://schemas.microsoft.com/office/drawing/2014/main" id="{63C18BE3-6C56-45AE-A6E8-792A9DFFBA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27699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 descr="MB-102 麵包板830孔多功能實驗板萬能洞洞板彩條線路板電路板– 台灣物聯 ...">
            <a:extLst>
              <a:ext uri="{FF2B5EF4-FFF2-40B4-BE49-F238E27FC236}">
                <a16:creationId xmlns:a16="http://schemas.microsoft.com/office/drawing/2014/main" id="{8E56D297-C29D-491A-9069-091364D079A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49163"/>
          <a:stretch/>
        </p:blipFill>
        <p:spPr bwMode="auto">
          <a:xfrm>
            <a:off x="5273218" y="4340932"/>
            <a:ext cx="3270892" cy="211695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MB-102 麵包板830孔多功能實驗板萬能洞洞板彩條線路板電路板– 台灣物聯 ...">
            <a:extLst>
              <a:ext uri="{FF2B5EF4-FFF2-40B4-BE49-F238E27FC236}">
                <a16:creationId xmlns:a16="http://schemas.microsoft.com/office/drawing/2014/main" id="{66F45539-2FB1-4E33-B87D-66A345B7879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49163"/>
          <a:stretch/>
        </p:blipFill>
        <p:spPr bwMode="auto">
          <a:xfrm>
            <a:off x="605313" y="4340196"/>
            <a:ext cx="3270892" cy="2116957"/>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73F99294-69A0-42FF-A35F-E3A01A06BA7B}"/>
              </a:ext>
            </a:extLst>
          </p:cNvPr>
          <p:cNvSpPr>
            <a:spLocks noGrp="1"/>
          </p:cNvSpPr>
          <p:nvPr>
            <p:ph type="title"/>
          </p:nvPr>
        </p:nvSpPr>
        <p:spPr>
          <a:xfrm>
            <a:off x="2438286" y="56788"/>
            <a:ext cx="3923033" cy="813273"/>
          </a:xfrm>
          <a:solidFill>
            <a:schemeClr val="bg1"/>
          </a:solidFill>
        </p:spPr>
        <p:txBody>
          <a:bodyPr/>
          <a:lstStyle/>
          <a:p>
            <a:r>
              <a:rPr lang="zh-TW" altLang="en-US" dirty="0">
                <a:solidFill>
                  <a:srgbClr val="0000FF"/>
                </a:solidFill>
              </a:rPr>
              <a:t>電阻串並聯測試</a:t>
            </a:r>
          </a:p>
        </p:txBody>
      </p:sp>
      <p:grpSp>
        <p:nvGrpSpPr>
          <p:cNvPr id="42" name="群組 41">
            <a:extLst>
              <a:ext uri="{FF2B5EF4-FFF2-40B4-BE49-F238E27FC236}">
                <a16:creationId xmlns:a16="http://schemas.microsoft.com/office/drawing/2014/main" id="{AFD327F7-3A36-404F-A4B3-13CBDBC0E1F4}"/>
              </a:ext>
            </a:extLst>
          </p:cNvPr>
          <p:cNvGrpSpPr/>
          <p:nvPr/>
        </p:nvGrpSpPr>
        <p:grpSpPr>
          <a:xfrm>
            <a:off x="1544634" y="4498308"/>
            <a:ext cx="813194" cy="375854"/>
            <a:chOff x="2431047" y="5113383"/>
            <a:chExt cx="650071" cy="314329"/>
          </a:xfrm>
        </p:grpSpPr>
        <p:sp>
          <p:nvSpPr>
            <p:cNvPr id="51" name="手繪多邊形: 圖案 50">
              <a:extLst>
                <a:ext uri="{FF2B5EF4-FFF2-40B4-BE49-F238E27FC236}">
                  <a16:creationId xmlns:a16="http://schemas.microsoft.com/office/drawing/2014/main" id="{0D855672-8EC0-45CD-898C-9A093AA3009B}"/>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2" name="手繪多邊形: 圖案 51">
              <a:extLst>
                <a:ext uri="{FF2B5EF4-FFF2-40B4-BE49-F238E27FC236}">
                  <a16:creationId xmlns:a16="http://schemas.microsoft.com/office/drawing/2014/main" id="{56F0E958-768C-4EC5-87A0-EE672B0B45E5}"/>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3" name="矩形: 圓角 52">
              <a:extLst>
                <a:ext uri="{FF2B5EF4-FFF2-40B4-BE49-F238E27FC236}">
                  <a16:creationId xmlns:a16="http://schemas.microsoft.com/office/drawing/2014/main" id="{EE203FD1-E86A-4FC3-AAF0-995D94CE3EC9}"/>
                </a:ext>
              </a:extLst>
            </p:cNvPr>
            <p:cNvSpPr/>
            <p:nvPr/>
          </p:nvSpPr>
          <p:spPr>
            <a:xfrm>
              <a:off x="2577735" y="5113383"/>
              <a:ext cx="360000" cy="86869"/>
            </a:xfrm>
            <a:prstGeom prst="roundRect">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3" name="群組 42">
            <a:extLst>
              <a:ext uri="{FF2B5EF4-FFF2-40B4-BE49-F238E27FC236}">
                <a16:creationId xmlns:a16="http://schemas.microsoft.com/office/drawing/2014/main" id="{5374C2D6-059E-4A0B-896D-FE0836D3D400}"/>
              </a:ext>
            </a:extLst>
          </p:cNvPr>
          <p:cNvGrpSpPr/>
          <p:nvPr/>
        </p:nvGrpSpPr>
        <p:grpSpPr>
          <a:xfrm>
            <a:off x="2337044" y="4780613"/>
            <a:ext cx="794532" cy="375854"/>
            <a:chOff x="2431047" y="5113383"/>
            <a:chExt cx="635154" cy="314329"/>
          </a:xfrm>
        </p:grpSpPr>
        <p:sp>
          <p:nvSpPr>
            <p:cNvPr id="48" name="手繪多邊形: 圖案 47">
              <a:extLst>
                <a:ext uri="{FF2B5EF4-FFF2-40B4-BE49-F238E27FC236}">
                  <a16:creationId xmlns:a16="http://schemas.microsoft.com/office/drawing/2014/main" id="{D9E5E44E-2FCA-474C-979F-08DF2BCB16A8}"/>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49" name="手繪多邊形: 圖案 48">
              <a:extLst>
                <a:ext uri="{FF2B5EF4-FFF2-40B4-BE49-F238E27FC236}">
                  <a16:creationId xmlns:a16="http://schemas.microsoft.com/office/drawing/2014/main" id="{F683997F-6A30-46FC-9CB2-861076DF9000}"/>
                </a:ext>
              </a:extLst>
            </p:cNvPr>
            <p:cNvSpPr/>
            <p:nvPr/>
          </p:nvSpPr>
          <p:spPr>
            <a:xfrm flipH="1">
              <a:off x="2946304" y="5169037"/>
              <a:ext cx="119897"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0" name="矩形: 圓角 49">
              <a:extLst>
                <a:ext uri="{FF2B5EF4-FFF2-40B4-BE49-F238E27FC236}">
                  <a16:creationId xmlns:a16="http://schemas.microsoft.com/office/drawing/2014/main" id="{8FFE8D8B-D579-47F5-A6FA-AE7995C9CA5E}"/>
                </a:ext>
              </a:extLst>
            </p:cNvPr>
            <p:cNvSpPr/>
            <p:nvPr/>
          </p:nvSpPr>
          <p:spPr>
            <a:xfrm>
              <a:off x="2592728"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5" name="圖片 64">
            <a:extLst>
              <a:ext uri="{FF2B5EF4-FFF2-40B4-BE49-F238E27FC236}">
                <a16:creationId xmlns:a16="http://schemas.microsoft.com/office/drawing/2014/main" id="{6999B579-0D05-404E-B8DF-4CBE3FFEA93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1905" l="7527" r="90630">
                        <a14:foregroundMark x1="90630" y1="64286" x2="9831" y2="67619"/>
                        <a14:foregroundMark x1="88940" y1="61429" x2="76190" y2="63333"/>
                        <a14:foregroundMark x1="69432" y1="62857" x2="37942" y2="55714"/>
                        <a14:foregroundMark x1="66820" y1="91905" x2="48694" y2="85714"/>
                        <a14:foregroundMark x1="14747" y1="61905" x2="15361" y2="68095"/>
                        <a14:foregroundMark x1="13364" y1="74762" x2="7527" y2="70952"/>
                      </a14:backgroundRemoval>
                    </a14:imgEffect>
                  </a14:imgLayer>
                </a14:imgProps>
              </a:ext>
            </a:extLst>
          </a:blip>
          <a:stretch>
            <a:fillRect/>
          </a:stretch>
        </p:blipFill>
        <p:spPr>
          <a:xfrm rot="17973390">
            <a:off x="2799036" y="4446911"/>
            <a:ext cx="936000" cy="301935"/>
          </a:xfrm>
          <a:prstGeom prst="rect">
            <a:avLst/>
          </a:prstGeom>
        </p:spPr>
      </p:pic>
      <p:pic>
        <p:nvPicPr>
          <p:cNvPr id="66" name="圖片 65">
            <a:extLst>
              <a:ext uri="{FF2B5EF4-FFF2-40B4-BE49-F238E27FC236}">
                <a16:creationId xmlns:a16="http://schemas.microsoft.com/office/drawing/2014/main" id="{FA7C6710-8715-42A6-AD64-CFD21E31F182}"/>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551" b="89888" l="5068" r="93243">
                        <a14:foregroundMark x1="5236" y1="69101" x2="6419" y2="58427"/>
                        <a14:foregroundMark x1="14189" y1="52809" x2="5574" y2="60112"/>
                        <a14:foregroundMark x1="15541" y1="56180" x2="66554" y2="56180"/>
                        <a14:foregroundMark x1="66554" y1="56180" x2="22973" y2="51685"/>
                        <a14:foregroundMark x1="72297" y1="64607" x2="32939" y2="56180"/>
                        <a14:foregroundMark x1="93243" y1="54494" x2="41554" y2="58427"/>
                        <a14:foregroundMark x1="41554" y1="58427" x2="53041" y2="56180"/>
                        <a14:foregroundMark x1="11486" y1="71910" x2="5743" y2="66854"/>
                        <a14:foregroundMark x1="72466" y1="59551" x2="65034" y2="60112"/>
                        <a14:foregroundMark x1="14358" y1="46067" x2="5912" y2="60112"/>
                      </a14:backgroundRemoval>
                    </a14:imgEffect>
                  </a14:imgLayer>
                </a14:imgProps>
              </a:ext>
            </a:extLst>
          </a:blip>
          <a:stretch>
            <a:fillRect/>
          </a:stretch>
        </p:blipFill>
        <p:spPr>
          <a:xfrm rot="4245592" flipH="1">
            <a:off x="998375" y="4208340"/>
            <a:ext cx="936000" cy="281434"/>
          </a:xfrm>
          <a:prstGeom prst="rect">
            <a:avLst/>
          </a:prstGeom>
        </p:spPr>
      </p:pic>
      <p:cxnSp>
        <p:nvCxnSpPr>
          <p:cNvPr id="33" name="直線接點 32">
            <a:extLst>
              <a:ext uri="{FF2B5EF4-FFF2-40B4-BE49-F238E27FC236}">
                <a16:creationId xmlns:a16="http://schemas.microsoft.com/office/drawing/2014/main" id="{A4E34816-4AF4-4A78-B834-F832F78CABA4}"/>
              </a:ext>
            </a:extLst>
          </p:cNvPr>
          <p:cNvCxnSpPr>
            <a:cxnSpLocks/>
            <a:endCxn id="65" idx="3"/>
          </p:cNvCxnSpPr>
          <p:nvPr/>
        </p:nvCxnSpPr>
        <p:spPr>
          <a:xfrm>
            <a:off x="3497892" y="3414536"/>
            <a:ext cx="0" cy="776244"/>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83" name="矩形: 圓角 82">
            <a:extLst>
              <a:ext uri="{FF2B5EF4-FFF2-40B4-BE49-F238E27FC236}">
                <a16:creationId xmlns:a16="http://schemas.microsoft.com/office/drawing/2014/main" id="{A01E3E1C-2AF0-412D-9E7B-AE42FD63A646}"/>
              </a:ext>
            </a:extLst>
          </p:cNvPr>
          <p:cNvSpPr/>
          <p:nvPr/>
        </p:nvSpPr>
        <p:spPr>
          <a:xfrm>
            <a:off x="258058" y="5554194"/>
            <a:ext cx="4070942" cy="1290212"/>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82563" lvl="0" indent="-182563" defTabSz="685800">
              <a:lnSpc>
                <a:spcPct val="120000"/>
              </a:lnSpc>
              <a:buSzPct val="100000"/>
            </a:pPr>
            <a:r>
              <a:rPr lang="zh-TW" altLang="en-US" sz="2000" dirty="0">
                <a:solidFill>
                  <a:schemeClr val="tx1">
                    <a:lumMod val="65000"/>
                    <a:lumOff val="35000"/>
                  </a:schemeClr>
                </a:solidFill>
                <a:latin typeface="微軟正黑體"/>
                <a:cs typeface="Times New Roman" pitchFamily="18" charset="0"/>
              </a:rPr>
              <a:t>使用電阻</a:t>
            </a:r>
            <a:r>
              <a:rPr lang="en-US" altLang="zh-TW" sz="2000" dirty="0">
                <a:solidFill>
                  <a:schemeClr val="tx1">
                    <a:lumMod val="65000"/>
                    <a:lumOff val="35000"/>
                  </a:schemeClr>
                </a:solidFill>
                <a:latin typeface="微軟正黑體"/>
                <a:cs typeface="Times New Roman" pitchFamily="18" charset="0"/>
              </a:rPr>
              <a:t>___</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 &amp;___ </a:t>
            </a: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串聯</a:t>
            </a:r>
            <a:endParaRPr lang="en-US" altLang="zh-TW" sz="2000" dirty="0">
              <a:solidFill>
                <a:schemeClr val="tx1">
                  <a:lumMod val="65000"/>
                  <a:lumOff val="35000"/>
                </a:schemeClr>
              </a:solidFill>
              <a:latin typeface="微軟正黑體"/>
              <a:cs typeface="Times New Roman" pitchFamily="18" charset="0"/>
              <a:sym typeface="Symbol" panose="05050102010706020507" pitchFamily="18" charset="2"/>
            </a:endParaRPr>
          </a:p>
          <a:p>
            <a:pPr marL="182563" lvl="0" indent="-182563" defTabSz="685800">
              <a:lnSpc>
                <a:spcPct val="120000"/>
              </a:lnSpc>
              <a:buSzPct val="100000"/>
            </a:pP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，理論計算</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等效</a:t>
            </a: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電阻值</a:t>
            </a:r>
            <a:r>
              <a:rPr lang="en-US" altLang="zh-TW" sz="2000" dirty="0">
                <a:solidFill>
                  <a:schemeClr val="tx1">
                    <a:lumMod val="65000"/>
                    <a:lumOff val="35000"/>
                  </a:schemeClr>
                </a:solidFill>
                <a:latin typeface="微軟正黑體"/>
                <a:cs typeface="Times New Roman" pitchFamily="18" charset="0"/>
              </a:rPr>
              <a:t>______</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a:t>
            </a:r>
          </a:p>
          <a:p>
            <a:pPr marL="182563" lvl="0" indent="-182563" defTabSz="685800">
              <a:lnSpc>
                <a:spcPct val="120000"/>
              </a:lnSpc>
              <a:buSzPct val="100000"/>
            </a:pP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，萬用電錶實測</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等效</a:t>
            </a: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電阻</a:t>
            </a:r>
            <a:r>
              <a:rPr lang="en-US" altLang="zh-TW" sz="2000" dirty="0">
                <a:solidFill>
                  <a:schemeClr val="tx1">
                    <a:lumMod val="65000"/>
                    <a:lumOff val="35000"/>
                  </a:schemeClr>
                </a:solidFill>
                <a:latin typeface="微軟正黑體"/>
                <a:cs typeface="Times New Roman" pitchFamily="18" charset="0"/>
              </a:rPr>
              <a:t>______</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a:t>
            </a:r>
          </a:p>
        </p:txBody>
      </p:sp>
      <p:cxnSp>
        <p:nvCxnSpPr>
          <p:cNvPr id="34" name="直線接點 33">
            <a:extLst>
              <a:ext uri="{FF2B5EF4-FFF2-40B4-BE49-F238E27FC236}">
                <a16:creationId xmlns:a16="http://schemas.microsoft.com/office/drawing/2014/main" id="{F6D5E828-3298-41D5-BCF7-D75AEA737D3A}"/>
              </a:ext>
            </a:extLst>
          </p:cNvPr>
          <p:cNvCxnSpPr>
            <a:cxnSpLocks/>
          </p:cNvCxnSpPr>
          <p:nvPr/>
        </p:nvCxnSpPr>
        <p:spPr>
          <a:xfrm>
            <a:off x="1352997" y="3467809"/>
            <a:ext cx="0" cy="510120"/>
          </a:xfrm>
          <a:prstGeom prst="line">
            <a:avLst/>
          </a:prstGeom>
          <a:ln w="38100"/>
        </p:spPr>
        <p:style>
          <a:lnRef idx="1">
            <a:schemeClr val="dk1"/>
          </a:lnRef>
          <a:fillRef idx="0">
            <a:schemeClr val="dk1"/>
          </a:fillRef>
          <a:effectRef idx="0">
            <a:schemeClr val="dk1"/>
          </a:effectRef>
          <a:fontRef idx="minor">
            <a:schemeClr val="tx1"/>
          </a:fontRef>
        </p:style>
      </p:cxnSp>
      <p:grpSp>
        <p:nvGrpSpPr>
          <p:cNvPr id="68" name="群組 67">
            <a:extLst>
              <a:ext uri="{FF2B5EF4-FFF2-40B4-BE49-F238E27FC236}">
                <a16:creationId xmlns:a16="http://schemas.microsoft.com/office/drawing/2014/main" id="{9B5B0230-9268-4BBD-811F-6FD401F056D4}"/>
              </a:ext>
            </a:extLst>
          </p:cNvPr>
          <p:cNvGrpSpPr/>
          <p:nvPr/>
        </p:nvGrpSpPr>
        <p:grpSpPr>
          <a:xfrm>
            <a:off x="6210824" y="4480194"/>
            <a:ext cx="813194" cy="375854"/>
            <a:chOff x="2431047" y="5113383"/>
            <a:chExt cx="650071" cy="314329"/>
          </a:xfrm>
        </p:grpSpPr>
        <p:sp>
          <p:nvSpPr>
            <p:cNvPr id="73" name="手繪多邊形: 圖案 72">
              <a:extLst>
                <a:ext uri="{FF2B5EF4-FFF2-40B4-BE49-F238E27FC236}">
                  <a16:creationId xmlns:a16="http://schemas.microsoft.com/office/drawing/2014/main" id="{B812BD70-F5A2-4B33-A6C6-241B18DD5C55}"/>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74" name="手繪多邊形: 圖案 73">
              <a:extLst>
                <a:ext uri="{FF2B5EF4-FFF2-40B4-BE49-F238E27FC236}">
                  <a16:creationId xmlns:a16="http://schemas.microsoft.com/office/drawing/2014/main" id="{849CBED1-919C-4EE6-99DE-9D7E0E9B3407}"/>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75" name="矩形: 圓角 74">
              <a:extLst>
                <a:ext uri="{FF2B5EF4-FFF2-40B4-BE49-F238E27FC236}">
                  <a16:creationId xmlns:a16="http://schemas.microsoft.com/office/drawing/2014/main" id="{1C90FCA8-F17A-489E-B473-1FD879296D51}"/>
                </a:ext>
              </a:extLst>
            </p:cNvPr>
            <p:cNvSpPr/>
            <p:nvPr/>
          </p:nvSpPr>
          <p:spPr>
            <a:xfrm>
              <a:off x="2577735" y="5113383"/>
              <a:ext cx="360000" cy="86869"/>
            </a:xfrm>
            <a:prstGeom prst="roundRect">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9" name="群組 68">
            <a:extLst>
              <a:ext uri="{FF2B5EF4-FFF2-40B4-BE49-F238E27FC236}">
                <a16:creationId xmlns:a16="http://schemas.microsoft.com/office/drawing/2014/main" id="{D59BD826-34E1-4DA1-B4C2-743EFD0F3B97}"/>
              </a:ext>
            </a:extLst>
          </p:cNvPr>
          <p:cNvGrpSpPr/>
          <p:nvPr/>
        </p:nvGrpSpPr>
        <p:grpSpPr>
          <a:xfrm>
            <a:off x="6206531" y="4877035"/>
            <a:ext cx="800849" cy="375854"/>
            <a:chOff x="2431047" y="5113383"/>
            <a:chExt cx="619263" cy="314329"/>
          </a:xfrm>
        </p:grpSpPr>
        <p:sp>
          <p:nvSpPr>
            <p:cNvPr id="70" name="手繪多邊形: 圖案 69">
              <a:extLst>
                <a:ext uri="{FF2B5EF4-FFF2-40B4-BE49-F238E27FC236}">
                  <a16:creationId xmlns:a16="http://schemas.microsoft.com/office/drawing/2014/main" id="{9AEB50DF-D785-40F5-9E88-FE61C0FEC04C}"/>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71" name="手繪多邊形: 圖案 70">
              <a:extLst>
                <a:ext uri="{FF2B5EF4-FFF2-40B4-BE49-F238E27FC236}">
                  <a16:creationId xmlns:a16="http://schemas.microsoft.com/office/drawing/2014/main" id="{BBE126E1-77D0-474C-9384-961740C73AFA}"/>
                </a:ext>
              </a:extLst>
            </p:cNvPr>
            <p:cNvSpPr/>
            <p:nvPr/>
          </p:nvSpPr>
          <p:spPr>
            <a:xfrm flipH="1">
              <a:off x="2930413" y="5169037"/>
              <a:ext cx="119897"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72" name="矩形: 圓角 71">
              <a:extLst>
                <a:ext uri="{FF2B5EF4-FFF2-40B4-BE49-F238E27FC236}">
                  <a16:creationId xmlns:a16="http://schemas.microsoft.com/office/drawing/2014/main" id="{3F7A87C2-B640-42AB-B333-CE4A72865143}"/>
                </a:ext>
              </a:extLst>
            </p:cNvPr>
            <p:cNvSpPr/>
            <p:nvPr/>
          </p:nvSpPr>
          <p:spPr>
            <a:xfrm>
              <a:off x="2592728"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78" name="直線接點 77">
            <a:extLst>
              <a:ext uri="{FF2B5EF4-FFF2-40B4-BE49-F238E27FC236}">
                <a16:creationId xmlns:a16="http://schemas.microsoft.com/office/drawing/2014/main" id="{0056253B-DD17-4725-B213-CEE2EF521764}"/>
              </a:ext>
            </a:extLst>
          </p:cNvPr>
          <p:cNvCxnSpPr>
            <a:cxnSpLocks/>
          </p:cNvCxnSpPr>
          <p:nvPr/>
        </p:nvCxnSpPr>
        <p:spPr>
          <a:xfrm>
            <a:off x="7423842" y="3427438"/>
            <a:ext cx="0" cy="5400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79" name="直線接點 78">
            <a:extLst>
              <a:ext uri="{FF2B5EF4-FFF2-40B4-BE49-F238E27FC236}">
                <a16:creationId xmlns:a16="http://schemas.microsoft.com/office/drawing/2014/main" id="{C41E878E-A39E-49B7-9B03-9F594FB1DEE4}"/>
              </a:ext>
            </a:extLst>
          </p:cNvPr>
          <p:cNvCxnSpPr>
            <a:cxnSpLocks/>
          </p:cNvCxnSpPr>
          <p:nvPr/>
        </p:nvCxnSpPr>
        <p:spPr>
          <a:xfrm>
            <a:off x="6227863" y="3482775"/>
            <a:ext cx="0" cy="360000"/>
          </a:xfrm>
          <a:prstGeom prst="line">
            <a:avLst/>
          </a:prstGeom>
          <a:ln w="38100"/>
        </p:spPr>
        <p:style>
          <a:lnRef idx="1">
            <a:schemeClr val="dk1"/>
          </a:lnRef>
          <a:fillRef idx="0">
            <a:schemeClr val="dk1"/>
          </a:fillRef>
          <a:effectRef idx="0">
            <a:schemeClr val="dk1"/>
          </a:effectRef>
          <a:fontRef idx="minor">
            <a:schemeClr val="tx1"/>
          </a:fontRef>
        </p:style>
      </p:cxnSp>
      <p:sp>
        <p:nvSpPr>
          <p:cNvPr id="80" name="矩形: 圓角 79">
            <a:extLst>
              <a:ext uri="{FF2B5EF4-FFF2-40B4-BE49-F238E27FC236}">
                <a16:creationId xmlns:a16="http://schemas.microsoft.com/office/drawing/2014/main" id="{61E32BF7-F861-4400-B70B-573387B8FBA4}"/>
              </a:ext>
            </a:extLst>
          </p:cNvPr>
          <p:cNvSpPr/>
          <p:nvPr/>
        </p:nvSpPr>
        <p:spPr>
          <a:xfrm>
            <a:off x="4781934" y="5527016"/>
            <a:ext cx="4286885" cy="1290992"/>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82563" lvl="0" indent="-182563" defTabSz="685800">
              <a:lnSpc>
                <a:spcPct val="120000"/>
              </a:lnSpc>
              <a:buSzPct val="100000"/>
            </a:pPr>
            <a:r>
              <a:rPr lang="zh-TW" altLang="en-US" sz="2000" dirty="0">
                <a:solidFill>
                  <a:schemeClr val="tx1">
                    <a:lumMod val="65000"/>
                    <a:lumOff val="35000"/>
                  </a:schemeClr>
                </a:solidFill>
                <a:latin typeface="微軟正黑體"/>
                <a:cs typeface="Times New Roman" pitchFamily="18" charset="0"/>
              </a:rPr>
              <a:t>使用電阻</a:t>
            </a:r>
            <a:r>
              <a:rPr lang="en-US" altLang="zh-TW" sz="2000" dirty="0">
                <a:solidFill>
                  <a:schemeClr val="tx1">
                    <a:lumMod val="65000"/>
                    <a:lumOff val="35000"/>
                  </a:schemeClr>
                </a:solidFill>
                <a:latin typeface="微軟正黑體"/>
                <a:cs typeface="Times New Roman" pitchFamily="18" charset="0"/>
              </a:rPr>
              <a:t>____</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 &amp;___ </a:t>
            </a: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並聯</a:t>
            </a:r>
            <a:endParaRPr lang="en-US" altLang="zh-TW" sz="2000" dirty="0">
              <a:solidFill>
                <a:schemeClr val="tx1">
                  <a:lumMod val="65000"/>
                  <a:lumOff val="35000"/>
                </a:schemeClr>
              </a:solidFill>
              <a:latin typeface="微軟正黑體"/>
              <a:cs typeface="Times New Roman" pitchFamily="18" charset="0"/>
              <a:sym typeface="Symbol" panose="05050102010706020507" pitchFamily="18" charset="2"/>
            </a:endParaRPr>
          </a:p>
          <a:p>
            <a:pPr marL="358775" lvl="0" indent="-358775" defTabSz="685800">
              <a:lnSpc>
                <a:spcPct val="120000"/>
              </a:lnSpc>
              <a:buSzPct val="100000"/>
            </a:pP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，理論計算</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等效</a:t>
            </a: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電阻值</a:t>
            </a:r>
            <a:r>
              <a:rPr lang="en-US" altLang="zh-TW" sz="2000" dirty="0">
                <a:solidFill>
                  <a:schemeClr val="tx1">
                    <a:lumMod val="65000"/>
                    <a:lumOff val="35000"/>
                  </a:schemeClr>
                </a:solidFill>
                <a:latin typeface="微軟正黑體"/>
                <a:cs typeface="Times New Roman" pitchFamily="18" charset="0"/>
              </a:rPr>
              <a:t>______</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a:t>
            </a:r>
          </a:p>
          <a:p>
            <a:pPr marL="358775" lvl="0" indent="-358775" defTabSz="685800">
              <a:lnSpc>
                <a:spcPct val="120000"/>
              </a:lnSpc>
              <a:buSzPct val="100000"/>
            </a:pP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，萬用電錶實測</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等效</a:t>
            </a: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電阻值</a:t>
            </a:r>
            <a:r>
              <a:rPr lang="en-US" altLang="zh-TW" sz="2000" dirty="0">
                <a:solidFill>
                  <a:schemeClr val="tx1">
                    <a:lumMod val="65000"/>
                    <a:lumOff val="35000"/>
                  </a:schemeClr>
                </a:solidFill>
                <a:latin typeface="微軟正黑體"/>
                <a:cs typeface="Times New Roman" pitchFamily="18" charset="0"/>
              </a:rPr>
              <a:t>______</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a:t>
            </a:r>
          </a:p>
        </p:txBody>
      </p:sp>
      <p:sp>
        <p:nvSpPr>
          <p:cNvPr id="3" name="文字方塊 2">
            <a:extLst>
              <a:ext uri="{FF2B5EF4-FFF2-40B4-BE49-F238E27FC236}">
                <a16:creationId xmlns:a16="http://schemas.microsoft.com/office/drawing/2014/main" id="{27D31536-B96A-4358-91E5-E2FDC8A87C1D}"/>
              </a:ext>
            </a:extLst>
          </p:cNvPr>
          <p:cNvSpPr txBox="1"/>
          <p:nvPr/>
        </p:nvSpPr>
        <p:spPr>
          <a:xfrm>
            <a:off x="1349122" y="2455128"/>
            <a:ext cx="1928733" cy="584775"/>
          </a:xfrm>
          <a:prstGeom prst="rect">
            <a:avLst/>
          </a:prstGeom>
          <a:noFill/>
        </p:spPr>
        <p:txBody>
          <a:bodyPr wrap="none" rtlCol="0">
            <a:spAutoFit/>
          </a:bodyPr>
          <a:lstStyle/>
          <a:p>
            <a:r>
              <a:rPr lang="en-US" altLang="zh-TW" sz="3200" dirty="0"/>
              <a:t>R</a:t>
            </a:r>
            <a:r>
              <a:rPr lang="en-US" altLang="zh-TW" sz="3200" baseline="-25000" dirty="0"/>
              <a:t>s</a:t>
            </a:r>
            <a:r>
              <a:rPr lang="zh-TW" altLang="en-US" sz="3200" dirty="0"/>
              <a:t> </a:t>
            </a:r>
            <a:r>
              <a:rPr lang="en-US" altLang="zh-TW" sz="3200" dirty="0"/>
              <a:t>=</a:t>
            </a:r>
            <a:r>
              <a:rPr lang="zh-TW" altLang="en-US" sz="3200" dirty="0"/>
              <a:t> </a:t>
            </a:r>
            <a:r>
              <a:rPr lang="en-US" altLang="zh-TW" sz="3200" dirty="0"/>
              <a:t>R</a:t>
            </a:r>
            <a:r>
              <a:rPr lang="en-US" altLang="zh-TW" sz="3200" baseline="-25000" dirty="0"/>
              <a:t>1</a:t>
            </a:r>
            <a:r>
              <a:rPr lang="en-US" altLang="zh-TW" sz="3200" dirty="0"/>
              <a:t>+R</a:t>
            </a:r>
            <a:r>
              <a:rPr lang="en-US" altLang="zh-TW" sz="3200" baseline="-25000" dirty="0"/>
              <a:t>2</a:t>
            </a:r>
            <a:r>
              <a:rPr lang="en-US" altLang="zh-TW" sz="3200" dirty="0"/>
              <a:t> </a:t>
            </a:r>
            <a:endParaRPr lang="zh-TW" altLang="en-US" sz="3200"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5931A015-030E-4DE7-A88F-5D4EF8040493}"/>
                  </a:ext>
                </a:extLst>
              </p:cNvPr>
              <p:cNvSpPr txBox="1"/>
              <p:nvPr/>
            </p:nvSpPr>
            <p:spPr>
              <a:xfrm>
                <a:off x="5933326" y="2371908"/>
                <a:ext cx="2162707" cy="929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800" i="1" smtClean="0">
                              <a:latin typeface="Cambria Math" panose="02040503050406030204" pitchFamily="18" charset="0"/>
                            </a:rPr>
                          </m:ctrlPr>
                        </m:fPr>
                        <m:num>
                          <m:r>
                            <a:rPr lang="en-US" altLang="zh-TW" sz="2800" b="0" i="1" smtClean="0">
                              <a:latin typeface="Cambria Math" panose="02040503050406030204" pitchFamily="18" charset="0"/>
                            </a:rPr>
                            <m:t>1</m:t>
                          </m:r>
                        </m:num>
                        <m:den>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𝑅</m:t>
                              </m:r>
                            </m:e>
                            <m:sub>
                              <m:r>
                                <a:rPr lang="en-US" altLang="zh-TW" sz="2800" b="0" i="1" smtClean="0">
                                  <a:latin typeface="Cambria Math" panose="02040503050406030204" pitchFamily="18" charset="0"/>
                                </a:rPr>
                                <m:t>𝑝</m:t>
                              </m:r>
                            </m:sub>
                          </m:sSub>
                        </m:den>
                      </m:f>
                      <m:r>
                        <a:rPr lang="en-US" altLang="zh-TW" sz="2800" i="1" smtClean="0">
                          <a:latin typeface="Cambria Math" panose="02040503050406030204" pitchFamily="18" charset="0"/>
                        </a:rPr>
                        <m:t>=</m:t>
                      </m:r>
                      <m:f>
                        <m:fPr>
                          <m:ctrlPr>
                            <a:rPr lang="en-US" altLang="zh-TW" sz="2800" i="1" smtClean="0">
                              <a:latin typeface="Cambria Math" panose="02040503050406030204" pitchFamily="18" charset="0"/>
                            </a:rPr>
                          </m:ctrlPr>
                        </m:fPr>
                        <m:num>
                          <m:r>
                            <a:rPr lang="en-US" altLang="zh-TW" sz="2800" b="0" i="1" smtClean="0">
                              <a:latin typeface="Cambria Math" panose="02040503050406030204" pitchFamily="18" charset="0"/>
                            </a:rPr>
                            <m:t>1</m:t>
                          </m:r>
                        </m:num>
                        <m:den>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𝑅</m:t>
                              </m:r>
                            </m:e>
                            <m:sub>
                              <m:r>
                                <a:rPr lang="en-US" altLang="zh-TW" sz="2800" b="0" i="1" smtClean="0">
                                  <a:latin typeface="Cambria Math" panose="02040503050406030204" pitchFamily="18" charset="0"/>
                                </a:rPr>
                                <m:t>1</m:t>
                              </m:r>
                            </m:sub>
                          </m:sSub>
                        </m:den>
                      </m:f>
                      <m:r>
                        <a:rPr lang="en-US" altLang="zh-TW" sz="2800" b="0" i="0" smtClean="0">
                          <a:latin typeface="Cambria Math" panose="02040503050406030204" pitchFamily="18" charset="0"/>
                        </a:rPr>
                        <m:t>+</m:t>
                      </m:r>
                      <m:f>
                        <m:fPr>
                          <m:ctrlPr>
                            <a:rPr lang="en-US" altLang="zh-TW" sz="2800" i="1">
                              <a:latin typeface="Cambria Math" panose="02040503050406030204" pitchFamily="18" charset="0"/>
                            </a:rPr>
                          </m:ctrlPr>
                        </m:fPr>
                        <m:num>
                          <m:r>
                            <a:rPr lang="en-US" altLang="zh-TW" sz="2800" i="1">
                              <a:latin typeface="Cambria Math" panose="02040503050406030204" pitchFamily="18" charset="0"/>
                            </a:rPr>
                            <m:t>1</m:t>
                          </m:r>
                        </m:num>
                        <m:den>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𝑅</m:t>
                              </m:r>
                            </m:e>
                            <m:sub>
                              <m:r>
                                <a:rPr lang="en-US" altLang="zh-TW" sz="2800" b="0" i="1" smtClean="0">
                                  <a:latin typeface="Cambria Math" panose="02040503050406030204" pitchFamily="18" charset="0"/>
                                </a:rPr>
                                <m:t>2</m:t>
                              </m:r>
                            </m:sub>
                          </m:sSub>
                        </m:den>
                      </m:f>
                    </m:oMath>
                  </m:oMathPara>
                </a14:m>
                <a:endParaRPr lang="zh-TW" altLang="en-US" sz="2800" dirty="0">
                  <a:latin typeface="+mn-ea"/>
                </a:endParaRPr>
              </a:p>
            </p:txBody>
          </p:sp>
        </mc:Choice>
        <mc:Fallback xmlns="">
          <p:sp>
            <p:nvSpPr>
              <p:cNvPr id="4" name="文字方塊 3">
                <a:extLst>
                  <a:ext uri="{FF2B5EF4-FFF2-40B4-BE49-F238E27FC236}">
                    <a16:creationId xmlns:a16="http://schemas.microsoft.com/office/drawing/2014/main" id="{5931A015-030E-4DE7-A88F-5D4EF8040493}"/>
                  </a:ext>
                </a:extLst>
              </p:cNvPr>
              <p:cNvSpPr txBox="1">
                <a:spLocks noRot="1" noChangeAspect="1" noMove="1" noResize="1" noEditPoints="1" noAdjustHandles="1" noChangeArrowheads="1" noChangeShapeType="1" noTextEdit="1"/>
              </p:cNvSpPr>
              <p:nvPr/>
            </p:nvSpPr>
            <p:spPr>
              <a:xfrm>
                <a:off x="5933326" y="2371908"/>
                <a:ext cx="2162707" cy="929550"/>
              </a:xfrm>
              <a:prstGeom prst="rect">
                <a:avLst/>
              </a:prstGeom>
              <a:blipFill>
                <a:blip r:embed="rId9"/>
                <a:stretch>
                  <a:fillRect/>
                </a:stretch>
              </a:blipFill>
            </p:spPr>
            <p:txBody>
              <a:bodyPr/>
              <a:lstStyle/>
              <a:p>
                <a:r>
                  <a:rPr lang="zh-TW" altLang="en-US">
                    <a:noFill/>
                  </a:rPr>
                  <a:t> </a:t>
                </a:r>
              </a:p>
            </p:txBody>
          </p:sp>
        </mc:Fallback>
      </mc:AlternateContent>
      <p:grpSp>
        <p:nvGrpSpPr>
          <p:cNvPr id="5" name="群組 4">
            <a:extLst>
              <a:ext uri="{FF2B5EF4-FFF2-40B4-BE49-F238E27FC236}">
                <a16:creationId xmlns:a16="http://schemas.microsoft.com/office/drawing/2014/main" id="{A9CB1677-836A-42EF-8799-CFA0D72653A8}"/>
              </a:ext>
            </a:extLst>
          </p:cNvPr>
          <p:cNvGrpSpPr>
            <a:grpSpLocks noChangeAspect="1"/>
          </p:cNvGrpSpPr>
          <p:nvPr/>
        </p:nvGrpSpPr>
        <p:grpSpPr>
          <a:xfrm>
            <a:off x="3571065" y="629669"/>
            <a:ext cx="1833890" cy="3282309"/>
            <a:chOff x="3014681" y="453639"/>
            <a:chExt cx="3114905" cy="5511809"/>
          </a:xfrm>
        </p:grpSpPr>
        <p:grpSp>
          <p:nvGrpSpPr>
            <p:cNvPr id="44" name="群組 43">
              <a:extLst>
                <a:ext uri="{FF2B5EF4-FFF2-40B4-BE49-F238E27FC236}">
                  <a16:creationId xmlns:a16="http://schemas.microsoft.com/office/drawing/2014/main" id="{19D7F019-7348-449C-A4D3-43A45235818B}"/>
                </a:ext>
              </a:extLst>
            </p:cNvPr>
            <p:cNvGrpSpPr/>
            <p:nvPr/>
          </p:nvGrpSpPr>
          <p:grpSpPr>
            <a:xfrm>
              <a:off x="3601903" y="453639"/>
              <a:ext cx="2527683" cy="4624027"/>
              <a:chOff x="5837142" y="2143163"/>
              <a:chExt cx="2527683" cy="4624027"/>
            </a:xfrm>
          </p:grpSpPr>
          <p:pic>
            <p:nvPicPr>
              <p:cNvPr id="45" name="圖片 44" descr="一張含有 文字, 裝置, 儀錶 的圖片&#10;&#10;自動產生的描述">
                <a:extLst>
                  <a:ext uri="{FF2B5EF4-FFF2-40B4-BE49-F238E27FC236}">
                    <a16:creationId xmlns:a16="http://schemas.microsoft.com/office/drawing/2014/main" id="{CAB80477-8F03-431A-8919-82690B1006E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12927" t="-477" r="14671" b="1185"/>
              <a:stretch/>
            </p:blipFill>
            <p:spPr>
              <a:xfrm>
                <a:off x="5837142" y="2143163"/>
                <a:ext cx="2527683" cy="4624027"/>
              </a:xfrm>
              <a:prstGeom prst="rect">
                <a:avLst/>
              </a:prstGeom>
            </p:spPr>
          </p:pic>
          <p:pic>
            <p:nvPicPr>
              <p:cNvPr id="46" name="圖片 45" descr="一張含有 文字, 裝置, 儀錶 的圖片&#10;&#10;自動產生的描述">
                <a:extLst>
                  <a:ext uri="{FF2B5EF4-FFF2-40B4-BE49-F238E27FC236}">
                    <a16:creationId xmlns:a16="http://schemas.microsoft.com/office/drawing/2014/main" id="{A740C94B-BC5C-402F-A80E-EF6368815A4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6309474">
                <a:off x="6368701" y="3889925"/>
                <a:ext cx="1449092" cy="1441343"/>
              </a:xfrm>
              <a:prstGeom prst="ellipse">
                <a:avLst/>
              </a:prstGeom>
            </p:spPr>
          </p:pic>
        </p:grpSp>
        <p:sp>
          <p:nvSpPr>
            <p:cNvPr id="47" name="拱形 46">
              <a:extLst>
                <a:ext uri="{FF2B5EF4-FFF2-40B4-BE49-F238E27FC236}">
                  <a16:creationId xmlns:a16="http://schemas.microsoft.com/office/drawing/2014/main" id="{A440F7C4-BF5F-458C-ABC6-48AF51EFB804}"/>
                </a:ext>
              </a:extLst>
            </p:cNvPr>
            <p:cNvSpPr/>
            <p:nvPr/>
          </p:nvSpPr>
          <p:spPr>
            <a:xfrm rot="16200000">
              <a:off x="3863301" y="1922781"/>
              <a:ext cx="1980000" cy="1980000"/>
            </a:xfrm>
            <a:prstGeom prst="blockArc">
              <a:avLst>
                <a:gd name="adj1" fmla="val 14522080"/>
                <a:gd name="adj2" fmla="val 21110672"/>
                <a:gd name="adj3" fmla="val 16430"/>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sz="1200">
                <a:solidFill>
                  <a:schemeClr val="tx1"/>
                </a:solidFill>
              </a:endParaRPr>
            </a:p>
          </p:txBody>
        </p:sp>
        <p:sp>
          <p:nvSpPr>
            <p:cNvPr id="56" name="矩形: 圓角 55">
              <a:extLst>
                <a:ext uri="{FF2B5EF4-FFF2-40B4-BE49-F238E27FC236}">
                  <a16:creationId xmlns:a16="http://schemas.microsoft.com/office/drawing/2014/main" id="{CA7E8421-8575-4812-8302-C8C5951CD762}"/>
                </a:ext>
              </a:extLst>
            </p:cNvPr>
            <p:cNvSpPr/>
            <p:nvPr/>
          </p:nvSpPr>
          <p:spPr>
            <a:xfrm>
              <a:off x="4302049" y="2742339"/>
              <a:ext cx="1507926" cy="686179"/>
            </a:xfrm>
            <a:prstGeom prst="roundRect">
              <a:avLst/>
            </a:prstGeom>
            <a:solidFill>
              <a:schemeClr val="bg1"/>
            </a:solidFill>
          </p:spPr>
          <p:txBody>
            <a:bodyPr wrap="none">
              <a:spAutoFit/>
              <a:scene3d>
                <a:camera prst="orthographicFront"/>
                <a:lightRig rig="soft" dir="tl">
                  <a:rot lat="0" lon="0" rev="0"/>
                </a:lightRig>
              </a:scene3d>
              <a:sp3d contourW="25400" prstMaterial="matte">
                <a:contourClr>
                  <a:schemeClr val="accent2">
                    <a:tint val="20000"/>
                  </a:schemeClr>
                </a:contourClr>
              </a:sp3d>
            </a:bodyPr>
            <a:lstStyle>
              <a:defPPr>
                <a:defRPr lang="zh-TW"/>
              </a:defPPr>
              <a:lvl1pPr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onstantia" panose="02030602050306030303" pitchFamily="18" charset="0"/>
                  <a:ea typeface="新細明體" panose="02020500000000000000" pitchFamily="18" charset="-120"/>
                  <a:cs typeface="+mn-cs"/>
                </a:defRPr>
              </a:lvl5pPr>
              <a:lvl6pPr marL="22860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6pPr>
              <a:lvl7pPr marL="27432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7pPr>
              <a:lvl8pPr marL="32004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8pPr>
              <a:lvl9pPr marL="3657600" algn="l" defTabSz="914400" rtl="0" eaLnBrk="1" latinLnBrk="0" hangingPunct="1">
                <a:defRPr kern="1200">
                  <a:solidFill>
                    <a:schemeClr val="tx1"/>
                  </a:solidFill>
                  <a:latin typeface="Constantia" panose="02030602050306030303" pitchFamily="18" charset="0"/>
                  <a:ea typeface="新細明體" panose="02020500000000000000" pitchFamily="18" charset="-120"/>
                  <a:cs typeface="+mn-cs"/>
                </a:defRPr>
              </a:lvl9pPr>
            </a:lstStyle>
            <a:p>
              <a:pPr eaLnBrk="1" fontAlgn="auto" hangingPunct="1">
                <a:spcBef>
                  <a:spcPts val="0"/>
                </a:spcBef>
                <a:spcAft>
                  <a:spcPts val="0"/>
                </a:spcAft>
                <a:defRPr/>
              </a:pPr>
              <a:r>
                <a:rPr lang="en-US" altLang="zh-TW" b="1" spc="50" dirty="0">
                  <a:ln w="11430"/>
                  <a:solidFill>
                    <a:srgbClr val="FF3300"/>
                  </a:solidFill>
                  <a:effectLst/>
                  <a:latin typeface="+mj-ea"/>
                  <a:ea typeface="+mj-ea"/>
                </a:rPr>
                <a:t>Ω</a:t>
              </a:r>
              <a:r>
                <a:rPr lang="zh-TW" altLang="en-US" b="1" spc="50" dirty="0">
                  <a:ln w="11430"/>
                  <a:solidFill>
                    <a:srgbClr val="FF3300"/>
                  </a:solidFill>
                  <a:effectLst/>
                  <a:latin typeface="+mj-ea"/>
                  <a:ea typeface="+mj-ea"/>
                </a:rPr>
                <a:t>電阻</a:t>
              </a:r>
            </a:p>
          </p:txBody>
        </p:sp>
        <p:pic>
          <p:nvPicPr>
            <p:cNvPr id="57" name="圖片 56">
              <a:extLst>
                <a:ext uri="{FF2B5EF4-FFF2-40B4-BE49-F238E27FC236}">
                  <a16:creationId xmlns:a16="http://schemas.microsoft.com/office/drawing/2014/main" id="{E43D089A-DCCD-4DF9-BBC5-E6365E35E352}"/>
                </a:ext>
              </a:extLst>
            </p:cNvPr>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4743028" y="5039834"/>
              <a:ext cx="1414990" cy="436237"/>
            </a:xfrm>
            <a:prstGeom prst="rect">
              <a:avLst/>
            </a:prstGeom>
          </p:spPr>
        </p:pic>
        <p:pic>
          <p:nvPicPr>
            <p:cNvPr id="58" name="圖片 57">
              <a:extLst>
                <a:ext uri="{FF2B5EF4-FFF2-40B4-BE49-F238E27FC236}">
                  <a16:creationId xmlns:a16="http://schemas.microsoft.com/office/drawing/2014/main" id="{4AE1D2FA-8B56-4F46-828A-58E160C54086}"/>
                </a:ext>
              </a:extLst>
            </p:cNvPr>
            <p:cNvPicPr>
              <a:picLocks noChangeAspect="1"/>
            </p:cNvPicPr>
            <p:nvPr/>
          </p:nvPicPr>
          <p:blipFill rotWithShape="1">
            <a:blip r:embed="rId16">
              <a:clrChange>
                <a:clrFrom>
                  <a:srgbClr val="FFFFFF"/>
                </a:clrFrom>
                <a:clrTo>
                  <a:srgbClr val="FFFFFF">
                    <a:alpha val="0"/>
                  </a:srgbClr>
                </a:clrTo>
              </a:clrChange>
              <a:extLst>
                <a:ext uri="{BEBA8EAE-BF5A-486C-A8C5-ECC9F3942E4B}">
                  <a14:imgProps xmlns:a14="http://schemas.microsoft.com/office/drawing/2010/main">
                    <a14:imgLayer r:embed="rId17">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4040842" y="4810617"/>
              <a:ext cx="1593067" cy="467989"/>
            </a:xfrm>
            <a:prstGeom prst="rect">
              <a:avLst/>
            </a:prstGeom>
          </p:spPr>
        </p:pic>
        <p:sp>
          <p:nvSpPr>
            <p:cNvPr id="61" name="Rectangle 10">
              <a:extLst>
                <a:ext uri="{FF2B5EF4-FFF2-40B4-BE49-F238E27FC236}">
                  <a16:creationId xmlns:a16="http://schemas.microsoft.com/office/drawing/2014/main" id="{EFB21295-8578-4557-9F29-BC527F3E3F1C}"/>
                </a:ext>
              </a:extLst>
            </p:cNvPr>
            <p:cNvSpPr>
              <a:spLocks noChangeArrowheads="1"/>
            </p:cNvSpPr>
            <p:nvPr/>
          </p:nvSpPr>
          <p:spPr bwMode="auto">
            <a:xfrm>
              <a:off x="3014681" y="3730388"/>
              <a:ext cx="1650802" cy="968036"/>
            </a:xfrm>
            <a:prstGeom prst="roundRect">
              <a:avLst/>
            </a:prstGeom>
            <a:solidFill>
              <a:schemeClr val="bg1"/>
            </a:solidFill>
            <a:ln>
              <a:noFill/>
            </a:ln>
          </p:spPr>
          <p:txBody>
            <a:bodyPr wrap="square" lIns="0" tIns="0" rIns="0" bIns="0">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ctr" defTabSz="627063" eaLnBrk="1" hangingPunct="1">
                <a:lnSpc>
                  <a:spcPct val="110000"/>
                </a:lnSpc>
                <a:spcBef>
                  <a:spcPts val="0"/>
                </a:spcBef>
                <a:buClrTx/>
                <a:buSzTx/>
                <a:buFontTx/>
                <a:buNone/>
              </a:pPr>
              <a:r>
                <a:rPr lang="en-US" altLang="zh-TW" sz="1600" dirty="0">
                  <a:latin typeface="+mn-ea"/>
                  <a:ea typeface="+mn-ea"/>
                </a:rPr>
                <a:t>COM/</a:t>
              </a:r>
            </a:p>
            <a:p>
              <a:pPr marL="0" indent="1588" algn="ctr" defTabSz="627063" eaLnBrk="1" hangingPunct="1">
                <a:lnSpc>
                  <a:spcPct val="110000"/>
                </a:lnSpc>
                <a:spcBef>
                  <a:spcPts val="0"/>
                </a:spcBef>
                <a:buClrTx/>
                <a:buSzTx/>
                <a:buFontTx/>
                <a:buNone/>
              </a:pPr>
              <a:r>
                <a:rPr lang="en-US" altLang="zh-TW" sz="1600" dirty="0">
                  <a:latin typeface="+mn-ea"/>
                  <a:ea typeface="+mn-ea"/>
                </a:rPr>
                <a:t>Ground</a:t>
              </a:r>
            </a:p>
          </p:txBody>
        </p:sp>
        <p:sp>
          <p:nvSpPr>
            <p:cNvPr id="62" name="Rectangle 10">
              <a:extLst>
                <a:ext uri="{FF2B5EF4-FFF2-40B4-BE49-F238E27FC236}">
                  <a16:creationId xmlns:a16="http://schemas.microsoft.com/office/drawing/2014/main" id="{DBD388C0-F9A3-4785-A74E-B504800C2DA9}"/>
                </a:ext>
              </a:extLst>
            </p:cNvPr>
            <p:cNvSpPr>
              <a:spLocks noChangeArrowheads="1"/>
            </p:cNvSpPr>
            <p:nvPr/>
          </p:nvSpPr>
          <p:spPr bwMode="auto">
            <a:xfrm>
              <a:off x="5743060" y="4549666"/>
              <a:ext cx="380131" cy="568712"/>
            </a:xfrm>
            <a:prstGeom prst="roundRect">
              <a:avLst/>
            </a:prstGeom>
            <a:solidFill>
              <a:schemeClr val="bg1"/>
            </a:solidFill>
            <a:ln>
              <a:noFill/>
            </a:ln>
          </p:spPr>
          <p:txBody>
            <a:bodyPr wrap="square" lIns="0" tIns="0" rIns="0" bIns="36000">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ctr" defTabSz="627063" eaLnBrk="1" hangingPunct="1">
                <a:lnSpc>
                  <a:spcPct val="110000"/>
                </a:lnSpc>
                <a:spcBef>
                  <a:spcPts val="0"/>
                </a:spcBef>
                <a:buClrTx/>
                <a:buSzTx/>
                <a:buFontTx/>
                <a:buNone/>
              </a:pPr>
              <a:r>
                <a:rPr lang="en-US" altLang="zh-TW" sz="1800" dirty="0">
                  <a:latin typeface="+mn-ea"/>
                  <a:ea typeface="+mn-ea"/>
                  <a:sym typeface="Symbol" panose="05050102010706020507" pitchFamily="18" charset="2"/>
                </a:rPr>
                <a:t></a:t>
              </a:r>
              <a:endParaRPr lang="en-US" altLang="zh-TW" sz="1800" dirty="0">
                <a:latin typeface="+mn-ea"/>
                <a:ea typeface="+mn-ea"/>
              </a:endParaRPr>
            </a:p>
          </p:txBody>
        </p:sp>
      </p:grpSp>
      <p:cxnSp>
        <p:nvCxnSpPr>
          <p:cNvPr id="40" name="直線接點 39">
            <a:extLst>
              <a:ext uri="{FF2B5EF4-FFF2-40B4-BE49-F238E27FC236}">
                <a16:creationId xmlns:a16="http://schemas.microsoft.com/office/drawing/2014/main" id="{6A07E639-D788-4E86-9A4C-46C5CDC56EEC}"/>
              </a:ext>
            </a:extLst>
          </p:cNvPr>
          <p:cNvCxnSpPr>
            <a:cxnSpLocks/>
          </p:cNvCxnSpPr>
          <p:nvPr/>
        </p:nvCxnSpPr>
        <p:spPr>
          <a:xfrm>
            <a:off x="4635935" y="3775412"/>
            <a:ext cx="0" cy="529735"/>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直線接點 40">
            <a:extLst>
              <a:ext uri="{FF2B5EF4-FFF2-40B4-BE49-F238E27FC236}">
                <a16:creationId xmlns:a16="http://schemas.microsoft.com/office/drawing/2014/main" id="{A30973C7-709E-47EE-BB75-C65AE384DDC6}"/>
              </a:ext>
            </a:extLst>
          </p:cNvPr>
          <p:cNvCxnSpPr>
            <a:cxnSpLocks/>
          </p:cNvCxnSpPr>
          <p:nvPr/>
        </p:nvCxnSpPr>
        <p:spPr>
          <a:xfrm>
            <a:off x="5007845" y="3895286"/>
            <a:ext cx="1" cy="55244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pic>
        <p:nvPicPr>
          <p:cNvPr id="55" name="圖片 54">
            <a:extLst>
              <a:ext uri="{FF2B5EF4-FFF2-40B4-BE49-F238E27FC236}">
                <a16:creationId xmlns:a16="http://schemas.microsoft.com/office/drawing/2014/main" id="{8B199BA8-3C5B-4226-8598-D9EA7C0FCD12}"/>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1905" l="7527" r="90630">
                        <a14:foregroundMark x1="90630" y1="64286" x2="9831" y2="67619"/>
                        <a14:foregroundMark x1="88940" y1="61429" x2="76190" y2="63333"/>
                        <a14:foregroundMark x1="69432" y1="62857" x2="37942" y2="55714"/>
                        <a14:foregroundMark x1="66820" y1="91905" x2="48694" y2="85714"/>
                        <a14:foregroundMark x1="14747" y1="61905" x2="15361" y2="68095"/>
                        <a14:foregroundMark x1="13364" y1="74762" x2="7527" y2="70952"/>
                      </a14:backgroundRemoval>
                    </a14:imgEffect>
                  </a14:imgLayer>
                </a14:imgProps>
              </a:ext>
            </a:extLst>
          </a:blip>
          <a:stretch>
            <a:fillRect/>
          </a:stretch>
        </p:blipFill>
        <p:spPr>
          <a:xfrm rot="17973390">
            <a:off x="6690471" y="4144186"/>
            <a:ext cx="936000" cy="301935"/>
          </a:xfrm>
          <a:prstGeom prst="rect">
            <a:avLst/>
          </a:prstGeom>
        </p:spPr>
      </p:pic>
      <p:pic>
        <p:nvPicPr>
          <p:cNvPr id="63" name="圖片 62">
            <a:extLst>
              <a:ext uri="{FF2B5EF4-FFF2-40B4-BE49-F238E27FC236}">
                <a16:creationId xmlns:a16="http://schemas.microsoft.com/office/drawing/2014/main" id="{27D3FCBC-F037-4C2E-B7F3-D18FFE8B4C6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551" b="89888" l="5068" r="93243">
                        <a14:foregroundMark x1="5236" y1="69101" x2="6419" y2="58427"/>
                        <a14:foregroundMark x1="14189" y1="52809" x2="5574" y2="60112"/>
                        <a14:foregroundMark x1="15541" y1="56180" x2="66554" y2="56180"/>
                        <a14:foregroundMark x1="66554" y1="56180" x2="22973" y2="51685"/>
                        <a14:foregroundMark x1="72297" y1="64607" x2="32939" y2="56180"/>
                        <a14:foregroundMark x1="93243" y1="54494" x2="41554" y2="58427"/>
                        <a14:foregroundMark x1="41554" y1="58427" x2="53041" y2="56180"/>
                        <a14:foregroundMark x1="11486" y1="71910" x2="5743" y2="66854"/>
                        <a14:foregroundMark x1="72466" y1="59551" x2="65034" y2="60112"/>
                        <a14:foregroundMark x1="14358" y1="46067" x2="5912" y2="60112"/>
                      </a14:backgroundRemoval>
                    </a14:imgEffect>
                  </a14:imgLayer>
                </a14:imgProps>
              </a:ext>
            </a:extLst>
          </a:blip>
          <a:stretch>
            <a:fillRect/>
          </a:stretch>
        </p:blipFill>
        <p:spPr>
          <a:xfrm rot="5400000" flipH="1">
            <a:off x="5796247" y="4125616"/>
            <a:ext cx="936000" cy="281434"/>
          </a:xfrm>
          <a:prstGeom prst="rect">
            <a:avLst/>
          </a:prstGeom>
        </p:spPr>
      </p:pic>
      <p:sp>
        <p:nvSpPr>
          <p:cNvPr id="6" name="矩形 5">
            <a:extLst>
              <a:ext uri="{FF2B5EF4-FFF2-40B4-BE49-F238E27FC236}">
                <a16:creationId xmlns:a16="http://schemas.microsoft.com/office/drawing/2014/main" id="{9F198A46-CB95-4318-B17C-E1E07FC8CFBA}"/>
              </a:ext>
            </a:extLst>
          </p:cNvPr>
          <p:cNvSpPr/>
          <p:nvPr/>
        </p:nvSpPr>
        <p:spPr>
          <a:xfrm>
            <a:off x="1269605" y="1597315"/>
            <a:ext cx="1983235" cy="562590"/>
          </a:xfrm>
          <a:prstGeom prst="rect">
            <a:avLst/>
          </a:prstGeom>
        </p:spPr>
        <p:txBody>
          <a:bodyPr wrap="none">
            <a:spAutoFit/>
          </a:bodyPr>
          <a:lstStyle/>
          <a:p>
            <a:pPr marL="182563" lvl="0" indent="-182563" defTabSz="685800">
              <a:lnSpc>
                <a:spcPct val="120000"/>
              </a:lnSpc>
              <a:buSzPct val="100000"/>
            </a:pPr>
            <a:r>
              <a:rPr lang="zh-TW" altLang="en-US" sz="2800" b="1" dirty="0">
                <a:solidFill>
                  <a:schemeClr val="tx1">
                    <a:lumMod val="65000"/>
                    <a:lumOff val="35000"/>
                  </a:schemeClr>
                </a:solidFill>
                <a:latin typeface="微軟正黑體"/>
                <a:cs typeface="Times New Roman" pitchFamily="18" charset="0"/>
                <a:sym typeface="Symbol" panose="05050102010706020507" pitchFamily="18" charset="2"/>
              </a:rPr>
              <a:t>串聯 </a:t>
            </a:r>
            <a:r>
              <a:rPr lang="en-US" altLang="zh-TW" sz="2800" b="1" dirty="0">
                <a:latin typeface="微軟正黑體" panose="020B0604030504040204" pitchFamily="34" charset="-120"/>
                <a:ea typeface="微軟正黑體" panose="020B0604030504040204" pitchFamily="34" charset="-120"/>
              </a:rPr>
              <a:t>series</a:t>
            </a:r>
            <a:endParaRPr lang="en-US" altLang="zh-TW" sz="2800" b="1" dirty="0">
              <a:solidFill>
                <a:schemeClr val="tx1">
                  <a:lumMod val="65000"/>
                  <a:lumOff val="35000"/>
                </a:schemeClr>
              </a:solidFill>
              <a:latin typeface="微軟正黑體"/>
              <a:cs typeface="Times New Roman" pitchFamily="18" charset="0"/>
              <a:sym typeface="Symbol" panose="05050102010706020507" pitchFamily="18" charset="2"/>
            </a:endParaRPr>
          </a:p>
        </p:txBody>
      </p:sp>
      <p:sp>
        <p:nvSpPr>
          <p:cNvPr id="7" name="矩形 6">
            <a:extLst>
              <a:ext uri="{FF2B5EF4-FFF2-40B4-BE49-F238E27FC236}">
                <a16:creationId xmlns:a16="http://schemas.microsoft.com/office/drawing/2014/main" id="{CD9F2CA9-7AB2-4AB3-BF20-4F0C3E47F9D7}"/>
              </a:ext>
            </a:extLst>
          </p:cNvPr>
          <p:cNvSpPr/>
          <p:nvPr/>
        </p:nvSpPr>
        <p:spPr>
          <a:xfrm>
            <a:off x="6024314" y="1531716"/>
            <a:ext cx="2268313" cy="562590"/>
          </a:xfrm>
          <a:prstGeom prst="rect">
            <a:avLst/>
          </a:prstGeom>
        </p:spPr>
        <p:txBody>
          <a:bodyPr wrap="none">
            <a:spAutoFit/>
          </a:bodyPr>
          <a:lstStyle/>
          <a:p>
            <a:pPr marL="182563" lvl="0" indent="-182563" defTabSz="685800">
              <a:lnSpc>
                <a:spcPct val="120000"/>
              </a:lnSpc>
              <a:buSzPct val="100000"/>
            </a:pPr>
            <a:r>
              <a:rPr lang="zh-TW" altLang="en-US" sz="2800" b="1" dirty="0">
                <a:solidFill>
                  <a:schemeClr val="tx1">
                    <a:lumMod val="65000"/>
                    <a:lumOff val="35000"/>
                  </a:schemeClr>
                </a:solidFill>
                <a:latin typeface="微軟正黑體"/>
                <a:cs typeface="Times New Roman" pitchFamily="18" charset="0"/>
                <a:sym typeface="Symbol" panose="05050102010706020507" pitchFamily="18" charset="2"/>
              </a:rPr>
              <a:t>並聯 </a:t>
            </a:r>
            <a:r>
              <a:rPr lang="en-US" altLang="zh-TW" sz="2800" b="1" dirty="0">
                <a:latin typeface="微軟正黑體" panose="020B0604030504040204" pitchFamily="34" charset="-120"/>
                <a:ea typeface="微軟正黑體" panose="020B0604030504040204" pitchFamily="34" charset="-120"/>
              </a:rPr>
              <a:t>parallel</a:t>
            </a:r>
            <a:endParaRPr lang="en-US" altLang="zh-TW" sz="2800" b="1" dirty="0">
              <a:solidFill>
                <a:schemeClr val="tx1">
                  <a:lumMod val="65000"/>
                  <a:lumOff val="35000"/>
                </a:schemeClr>
              </a:solidFill>
              <a:latin typeface="微軟正黑體"/>
              <a:cs typeface="Times New Roman" pitchFamily="18" charset="0"/>
              <a:sym typeface="Symbol" panose="05050102010706020507" pitchFamily="18" charset="2"/>
            </a:endParaRPr>
          </a:p>
        </p:txBody>
      </p:sp>
      <p:pic>
        <p:nvPicPr>
          <p:cNvPr id="59" name="圖形 58" descr="首頁">
            <a:hlinkClick r:id="rId18" action="ppaction://hlinksldjump"/>
            <a:extLst>
              <a:ext uri="{FF2B5EF4-FFF2-40B4-BE49-F238E27FC236}">
                <a16:creationId xmlns:a16="http://schemas.microsoft.com/office/drawing/2014/main" id="{2DFEB2BF-FCA2-4F49-9B7F-C9970075370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899013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501D86-841E-4A19-A650-7D9760BA4A38}"/>
              </a:ext>
            </a:extLst>
          </p:cNvPr>
          <p:cNvSpPr>
            <a:spLocks noGrp="1"/>
          </p:cNvSpPr>
          <p:nvPr>
            <p:ph type="title"/>
          </p:nvPr>
        </p:nvSpPr>
        <p:spPr/>
        <p:txBody>
          <a:bodyPr/>
          <a:lstStyle/>
          <a:p>
            <a:endParaRPr lang="zh-TW" altLang="en-US" dirty="0"/>
          </a:p>
        </p:txBody>
      </p:sp>
      <p:sp>
        <p:nvSpPr>
          <p:cNvPr id="3" name="矩形 2">
            <a:extLst>
              <a:ext uri="{FF2B5EF4-FFF2-40B4-BE49-F238E27FC236}">
                <a16:creationId xmlns:a16="http://schemas.microsoft.com/office/drawing/2014/main" id="{E3018F39-B39D-4100-82CF-564923E51E4B}"/>
              </a:ext>
            </a:extLst>
          </p:cNvPr>
          <p:cNvSpPr/>
          <p:nvPr/>
        </p:nvSpPr>
        <p:spPr>
          <a:xfrm>
            <a:off x="949676" y="1350912"/>
            <a:ext cx="7244647" cy="3597780"/>
          </a:xfrm>
          <a:prstGeom prst="rect">
            <a:avLst/>
          </a:prstGeom>
        </p:spPr>
        <p:txBody>
          <a:bodyPr wrap="square">
            <a:spAutoFit/>
          </a:bodyPr>
          <a:lstStyle/>
          <a:p>
            <a:pPr>
              <a:lnSpc>
                <a:spcPct val="120000"/>
              </a:lnSpc>
            </a:pPr>
            <a:r>
              <a:rPr lang="zh-TW" altLang="en-US" sz="2400" dirty="0">
                <a:latin typeface="微軟正黑體" panose="020B0604030504040204" pitchFamily="34" charset="-120"/>
                <a:ea typeface="微軟正黑體" panose="020B0604030504040204" pitchFamily="34" charset="-120"/>
              </a:rPr>
              <a:t>電阻量測方式常用於量測電阻器，或是感測器或喇叭等其他元件。電阻量測的方式為透過與小型內部電阻串聯，利用已知的 </a:t>
            </a:r>
            <a:r>
              <a:rPr lang="en-US" altLang="zh-TW" sz="2400" dirty="0">
                <a:latin typeface="微軟正黑體" panose="020B0604030504040204" pitchFamily="34" charset="-120"/>
                <a:ea typeface="微軟正黑體" panose="020B0604030504040204" pitchFamily="34" charset="-120"/>
              </a:rPr>
              <a:t>DC </a:t>
            </a:r>
            <a:r>
              <a:rPr lang="zh-TW" altLang="en-US" sz="2400" dirty="0">
                <a:latin typeface="微軟正黑體" panose="020B0604030504040204" pitchFamily="34" charset="-120"/>
                <a:ea typeface="微軟正黑體" panose="020B0604030504040204" pitchFamily="34" charset="-120"/>
              </a:rPr>
              <a:t>電壓量測未知的電阻。如此會量測到測試電壓，然後計算出未知的電阻。因此，只有在</a:t>
            </a:r>
            <a:r>
              <a:rPr lang="zh-TW" altLang="en-US" sz="2400" b="1" dirty="0">
                <a:latin typeface="微軟正黑體" panose="020B0604030504040204" pitchFamily="34" charset="-120"/>
                <a:ea typeface="微軟正黑體" panose="020B0604030504040204" pitchFamily="34" charset="-120"/>
              </a:rPr>
              <a:t>裝置電源關閉時</a:t>
            </a:r>
            <a:r>
              <a:rPr lang="zh-TW" altLang="en-US" sz="2400" dirty="0">
                <a:latin typeface="微軟正黑體" panose="020B0604030504040204" pitchFamily="34" charset="-120"/>
                <a:ea typeface="微軟正黑體" panose="020B0604030504040204" pitchFamily="34" charset="-120"/>
              </a:rPr>
              <a:t>才進行測試，否則裝置電路中已有電壓，將會導致讀數不正確。另外也請記住，只有在</a:t>
            </a:r>
            <a:r>
              <a:rPr lang="zh-TW" altLang="en-US" sz="2400" b="1" dirty="0">
                <a:latin typeface="微軟正黑體" panose="020B0604030504040204" pitchFamily="34" charset="-120"/>
                <a:ea typeface="微軟正黑體" panose="020B0604030504040204" pitchFamily="34" charset="-120"/>
              </a:rPr>
              <a:t>元件尚未插入電路時才能量測</a:t>
            </a:r>
            <a:r>
              <a:rPr lang="zh-TW" altLang="en-US" sz="2400" dirty="0">
                <a:latin typeface="微軟正黑體" panose="020B0604030504040204" pitchFamily="34" charset="-120"/>
                <a:ea typeface="微軟正黑體" panose="020B0604030504040204" pitchFamily="34" charset="-120"/>
              </a:rPr>
              <a:t>，否則您量測到的是所有與該元件連接之裝置的電阻，而非元件本身。</a:t>
            </a:r>
          </a:p>
        </p:txBody>
      </p:sp>
      <p:sp>
        <p:nvSpPr>
          <p:cNvPr id="5" name="矩形 4">
            <a:extLst>
              <a:ext uri="{FF2B5EF4-FFF2-40B4-BE49-F238E27FC236}">
                <a16:creationId xmlns:a16="http://schemas.microsoft.com/office/drawing/2014/main" id="{F9BD2AB5-909C-4D1B-95B4-7101F1D19205}"/>
              </a:ext>
            </a:extLst>
          </p:cNvPr>
          <p:cNvSpPr/>
          <p:nvPr/>
        </p:nvSpPr>
        <p:spPr>
          <a:xfrm>
            <a:off x="4681763" y="5942003"/>
            <a:ext cx="4352474" cy="369332"/>
          </a:xfrm>
          <a:prstGeom prst="rect">
            <a:avLst/>
          </a:prstGeom>
        </p:spPr>
        <p:txBody>
          <a:bodyPr wrap="none">
            <a:spAutoFit/>
          </a:bodyPr>
          <a:lstStyle/>
          <a:p>
            <a:r>
              <a:rPr lang="zh-TW" altLang="en-US" dirty="0">
                <a:hlinkClick r:id="rId2"/>
              </a:rPr>
              <a:t>多功能數位電錶 </a:t>
            </a:r>
            <a:r>
              <a:rPr lang="en-US" altLang="zh-TW" dirty="0">
                <a:hlinkClick r:id="rId2"/>
              </a:rPr>
              <a:t>(DMM) </a:t>
            </a:r>
            <a:r>
              <a:rPr lang="zh-TW" altLang="en-US" dirty="0">
                <a:hlinkClick r:id="rId2"/>
              </a:rPr>
              <a:t>量測基本原理 </a:t>
            </a:r>
            <a:r>
              <a:rPr lang="en-US" altLang="zh-TW" dirty="0">
                <a:hlinkClick r:id="rId2"/>
              </a:rPr>
              <a:t>- NI</a:t>
            </a:r>
            <a:endParaRPr lang="zh-TW" altLang="en-US" dirty="0"/>
          </a:p>
        </p:txBody>
      </p:sp>
      <p:pic>
        <p:nvPicPr>
          <p:cNvPr id="6" name="圖形 5" descr="首頁">
            <a:hlinkClick r:id="rId3" action="ppaction://hlinksldjump"/>
            <a:extLst>
              <a:ext uri="{FF2B5EF4-FFF2-40B4-BE49-F238E27FC236}">
                <a16:creationId xmlns:a16="http://schemas.microsoft.com/office/drawing/2014/main" id="{D8B9C6FF-C340-40A3-8028-001E53A9F6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986280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7EE32C-50B3-4B3B-9DFA-58445CEEA940}"/>
              </a:ext>
            </a:extLst>
          </p:cNvPr>
          <p:cNvSpPr>
            <a:spLocks noGrp="1"/>
          </p:cNvSpPr>
          <p:nvPr>
            <p:ph type="title"/>
          </p:nvPr>
        </p:nvSpPr>
        <p:spPr>
          <a:xfrm>
            <a:off x="1836048" y="0"/>
            <a:ext cx="5549737" cy="1364202"/>
          </a:xfrm>
        </p:spPr>
        <p:txBody>
          <a:bodyPr lIns="0" tIns="0" rIns="0" bIns="0">
            <a:noAutofit/>
          </a:bodyPr>
          <a:lstStyle/>
          <a:p>
            <a:pPr eaLnBrk="1" fontAlgn="auto" hangingPunct="1">
              <a:spcAft>
                <a:spcPts val="0"/>
              </a:spcAft>
              <a:defRPr/>
            </a:pPr>
            <a:r>
              <a:rPr lang="zh-TW" altLang="en-US" dirty="0">
                <a:solidFill>
                  <a:srgbClr val="0000FF"/>
                </a:solidFill>
                <a:latin typeface="Arial Unicode MS" pitchFamily="34" charset="-120"/>
                <a:ea typeface="Arial Unicode MS" pitchFamily="34" charset="-120"/>
                <a:cs typeface="Arial Unicode MS" pitchFamily="34" charset="-120"/>
              </a:rPr>
              <a:t>直流電源供應器</a:t>
            </a:r>
            <a:br>
              <a:rPr lang="en-US" altLang="zh-TW" dirty="0">
                <a:solidFill>
                  <a:srgbClr val="0000FF"/>
                </a:solidFill>
                <a:latin typeface="Arial Unicode MS" pitchFamily="34" charset="-120"/>
                <a:ea typeface="Arial Unicode MS" pitchFamily="34" charset="-120"/>
                <a:cs typeface="Arial Unicode MS" pitchFamily="34" charset="-120"/>
              </a:rPr>
            </a:br>
            <a:r>
              <a:rPr lang="en-US" altLang="zh-TW" dirty="0">
                <a:solidFill>
                  <a:srgbClr val="0000FF"/>
                </a:solidFill>
                <a:latin typeface="Arial Unicode MS" pitchFamily="34" charset="-120"/>
                <a:ea typeface="Arial Unicode MS" pitchFamily="34" charset="-120"/>
                <a:cs typeface="Arial Unicode MS" pitchFamily="34" charset="-120"/>
              </a:rPr>
              <a:t>Linear Power Supply</a:t>
            </a:r>
            <a:endParaRPr lang="zh-TW" altLang="en-US" dirty="0">
              <a:solidFill>
                <a:srgbClr val="0000FF"/>
              </a:solidFill>
              <a:latin typeface="Arial Unicode MS" pitchFamily="34" charset="-120"/>
              <a:ea typeface="Arial Unicode MS" pitchFamily="34" charset="-120"/>
              <a:cs typeface="Arial Unicode MS" pitchFamily="34" charset="-120"/>
            </a:endParaRPr>
          </a:p>
        </p:txBody>
      </p:sp>
      <p:sp>
        <p:nvSpPr>
          <p:cNvPr id="3" name="副標題 2">
            <a:extLst>
              <a:ext uri="{FF2B5EF4-FFF2-40B4-BE49-F238E27FC236}">
                <a16:creationId xmlns:a16="http://schemas.microsoft.com/office/drawing/2014/main" id="{1617D8B3-2B2F-42CC-8775-C6C286BE4DC9}"/>
              </a:ext>
            </a:extLst>
          </p:cNvPr>
          <p:cNvSpPr>
            <a:spLocks noGrp="1"/>
          </p:cNvSpPr>
          <p:nvPr>
            <p:ph type="subTitle" idx="4294967295"/>
          </p:nvPr>
        </p:nvSpPr>
        <p:spPr>
          <a:xfrm>
            <a:off x="632011" y="1325824"/>
            <a:ext cx="7879977" cy="575271"/>
          </a:xfrm>
        </p:spPr>
        <p:txBody>
          <a:bodyPr>
            <a:normAutofit/>
          </a:bodyPr>
          <a:lstStyle/>
          <a:p>
            <a:pPr eaLnBrk="1" fontAlgn="auto" hangingPunct="1">
              <a:spcAft>
                <a:spcPts val="0"/>
              </a:spcAft>
              <a:buFont typeface="Wingdings 2"/>
              <a:buNone/>
              <a:defRPr/>
            </a:pPr>
            <a:r>
              <a:rPr lang="en-US" altLang="zh-TW" sz="2800" dirty="0">
                <a:solidFill>
                  <a:schemeClr val="tx1">
                    <a:lumMod val="75000"/>
                    <a:lumOff val="25000"/>
                  </a:schemeClr>
                </a:solidFill>
              </a:rPr>
              <a:t>MODEL LPS-305 </a:t>
            </a:r>
            <a:r>
              <a:rPr lang="zh-TW" altLang="en-US" sz="2800" dirty="0">
                <a:solidFill>
                  <a:schemeClr val="tx1">
                    <a:lumMod val="75000"/>
                    <a:lumOff val="25000"/>
                  </a:schemeClr>
                </a:solidFill>
              </a:rPr>
              <a:t>茂迪公司</a:t>
            </a:r>
          </a:p>
        </p:txBody>
      </p:sp>
      <p:pic>
        <p:nvPicPr>
          <p:cNvPr id="6148" name="圖片 3" descr="實驗室.jpg">
            <a:extLst>
              <a:ext uri="{FF2B5EF4-FFF2-40B4-BE49-F238E27FC236}">
                <a16:creationId xmlns:a16="http://schemas.microsoft.com/office/drawing/2014/main" id="{50A7F1DE-C909-4ACB-91F5-26849C6951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1089" y="2108960"/>
            <a:ext cx="6700062" cy="404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形 4" descr="首頁">
            <a:hlinkClick r:id="rId3" action="ppaction://hlinksldjump"/>
            <a:extLst>
              <a:ext uri="{FF2B5EF4-FFF2-40B4-BE49-F238E27FC236}">
                <a16:creationId xmlns:a16="http://schemas.microsoft.com/office/drawing/2014/main" id="{F6D37094-C892-48BA-BD9D-0E4976DD5A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94EAC4-5050-4AB6-B634-AEFC5735252A}"/>
              </a:ext>
            </a:extLst>
          </p:cNvPr>
          <p:cNvSpPr>
            <a:spLocks noGrp="1"/>
          </p:cNvSpPr>
          <p:nvPr>
            <p:ph type="title"/>
          </p:nvPr>
        </p:nvSpPr>
        <p:spPr/>
        <p:txBody>
          <a:bodyPr/>
          <a:lstStyle/>
          <a:p>
            <a:r>
              <a:rPr lang="zh-TW" altLang="en-US" dirty="0">
                <a:solidFill>
                  <a:srgbClr val="0000FF"/>
                </a:solidFill>
              </a:rPr>
              <a:t>縮寫說明</a:t>
            </a:r>
            <a:endParaRPr lang="zh-TW" altLang="en-US" dirty="0"/>
          </a:p>
        </p:txBody>
      </p:sp>
      <p:sp>
        <p:nvSpPr>
          <p:cNvPr id="3" name="矩形 2">
            <a:extLst>
              <a:ext uri="{FF2B5EF4-FFF2-40B4-BE49-F238E27FC236}">
                <a16:creationId xmlns:a16="http://schemas.microsoft.com/office/drawing/2014/main" id="{92CE7EBC-F43B-428F-A901-AE842D6C7AA9}"/>
              </a:ext>
            </a:extLst>
          </p:cNvPr>
          <p:cNvSpPr/>
          <p:nvPr/>
        </p:nvSpPr>
        <p:spPr>
          <a:xfrm>
            <a:off x="674104" y="1434179"/>
            <a:ext cx="8041240" cy="3254545"/>
          </a:xfrm>
          <a:prstGeom prst="rect">
            <a:avLst/>
          </a:prstGeom>
        </p:spPr>
        <p:txBody>
          <a:bodyPr wrap="none">
            <a:spAutoFit/>
          </a:bodyPr>
          <a:lstStyle/>
          <a:p>
            <a:pPr marL="457200" indent="-457200">
              <a:lnSpc>
                <a:spcPct val="150000"/>
              </a:lnSpc>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數位萬用錶</a:t>
            </a:r>
            <a:r>
              <a:rPr lang="en-US" altLang="zh-TW" sz="2800" b="1" dirty="0">
                <a:latin typeface="微軟正黑體" panose="020B0604030504040204" pitchFamily="34" charset="-120"/>
                <a:ea typeface="微軟正黑體" panose="020B0604030504040204" pitchFamily="34" charset="-120"/>
              </a:rPr>
              <a:t>, Digital Multi-Meter</a:t>
            </a:r>
            <a:r>
              <a:rPr lang="zh-TW" altLang="en-US"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簡稱</a:t>
            </a:r>
            <a:r>
              <a:rPr lang="en-US" altLang="zh-TW" sz="2800" b="1" dirty="0">
                <a:latin typeface="微軟正黑體" panose="020B0604030504040204" pitchFamily="34" charset="-120"/>
                <a:ea typeface="微軟正黑體" panose="020B0604030504040204" pitchFamily="34" charset="-120"/>
              </a:rPr>
              <a:t>DMM</a:t>
            </a:r>
          </a:p>
          <a:p>
            <a:pPr marL="457200" indent="-457200">
              <a:lnSpc>
                <a:spcPct val="150000"/>
              </a:lnSpc>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待測物</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 </a:t>
            </a:r>
            <a:r>
              <a:rPr lang="en-US" altLang="zh-TW" sz="2800" b="1" dirty="0">
                <a:latin typeface="微軟正黑體" panose="020B0604030504040204" pitchFamily="34" charset="-120"/>
                <a:ea typeface="微軟正黑體" panose="020B0604030504040204" pitchFamily="34" charset="-120"/>
              </a:rPr>
              <a:t>Device under test</a:t>
            </a:r>
            <a:r>
              <a:rPr lang="zh-TW" altLang="en-US" sz="2800" b="1" dirty="0">
                <a:latin typeface="微軟正黑體" panose="020B0604030504040204" pitchFamily="34" charset="-120"/>
                <a:ea typeface="微軟正黑體" panose="020B0604030504040204" pitchFamily="34" charset="-120"/>
              </a:rPr>
              <a:t> ，</a:t>
            </a:r>
            <a:r>
              <a:rPr lang="zh-TW" altLang="zh-TW" sz="2800" b="1" dirty="0">
                <a:latin typeface="微軟正黑體" panose="020B0604030504040204" pitchFamily="34" charset="-120"/>
                <a:ea typeface="微軟正黑體" panose="020B0604030504040204" pitchFamily="34" charset="-120"/>
              </a:rPr>
              <a:t>簡稱</a:t>
            </a:r>
            <a:r>
              <a:rPr lang="en-US" altLang="zh-TW" sz="2800" b="1" dirty="0">
                <a:latin typeface="微軟正黑體" panose="020B0604030504040204" pitchFamily="34" charset="-120"/>
                <a:ea typeface="微軟正黑體" panose="020B0604030504040204" pitchFamily="34" charset="-120"/>
              </a:rPr>
              <a:t>DUT</a:t>
            </a:r>
          </a:p>
          <a:p>
            <a:pPr marL="457200" indent="-457200">
              <a:lnSpc>
                <a:spcPct val="150000"/>
              </a:lnSpc>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滿檔位，</a:t>
            </a:r>
            <a:r>
              <a:rPr lang="en-US" altLang="zh-TW" sz="2800" b="1" dirty="0">
                <a:latin typeface="微軟正黑體" panose="020B0604030504040204" pitchFamily="34" charset="-120"/>
                <a:ea typeface="微軟正黑體" panose="020B0604030504040204" pitchFamily="34" charset="-120"/>
              </a:rPr>
              <a:t>Full scale</a:t>
            </a:r>
            <a:r>
              <a:rPr lang="zh-TW" altLang="en-US"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簡</a:t>
            </a:r>
            <a:r>
              <a:rPr lang="zh-TW" altLang="en-US" sz="2800" b="1" dirty="0">
                <a:latin typeface="微軟正黑體" panose="020B0604030504040204" pitchFamily="34" charset="-120"/>
                <a:ea typeface="微軟正黑體" panose="020B0604030504040204" pitchFamily="34" charset="-120"/>
              </a:rPr>
              <a:t>寫</a:t>
            </a:r>
            <a:r>
              <a:rPr lang="en-US" altLang="zh-TW" sz="2800" b="1" dirty="0">
                <a:latin typeface="微軟正黑體" panose="020B0604030504040204" pitchFamily="34" charset="-120"/>
                <a:ea typeface="微軟正黑體" panose="020B0604030504040204" pitchFamily="34" charset="-120"/>
              </a:rPr>
              <a:t>FS</a:t>
            </a:r>
          </a:p>
          <a:p>
            <a:pPr marL="457200" indent="-457200">
              <a:lnSpc>
                <a:spcPct val="150000"/>
              </a:lnSpc>
              <a:buFont typeface="Arial" panose="020B0604020202020204" pitchFamily="34" charset="0"/>
              <a:buChar char="•"/>
            </a:pPr>
            <a:r>
              <a:rPr lang="en-US" altLang="zh-TW" sz="2800" b="1" dirty="0">
                <a:latin typeface="微軟正黑體" panose="020B0604030504040204" pitchFamily="34" charset="-120"/>
                <a:ea typeface="微軟正黑體" panose="020B0604030504040204" pitchFamily="34" charset="-120"/>
              </a:rPr>
              <a:t>R</a:t>
            </a:r>
            <a:r>
              <a:rPr lang="en-US" altLang="zh-TW" sz="2800" b="1" baseline="-25000" dirty="0">
                <a:latin typeface="微軟正黑體" panose="020B0604030504040204" pitchFamily="34" charset="-120"/>
                <a:ea typeface="微軟正黑體" panose="020B0604030504040204" pitchFamily="34" charset="-120"/>
              </a:rPr>
              <a:t>s</a:t>
            </a:r>
            <a:r>
              <a:rPr lang="en-US" altLang="zh-TW" sz="2800" b="1" dirty="0">
                <a:latin typeface="微軟正黑體" panose="020B0604030504040204" pitchFamily="34" charset="-120"/>
                <a:ea typeface="微軟正黑體" panose="020B0604030504040204" pitchFamily="34" charset="-120"/>
              </a:rPr>
              <a:t> </a:t>
            </a:r>
            <a:r>
              <a:rPr lang="zh-TW" altLang="en-US" sz="28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s : series </a:t>
            </a:r>
            <a:r>
              <a:rPr lang="zh-TW" altLang="en-US" sz="2800" b="1" dirty="0">
                <a:latin typeface="微軟正黑體" panose="020B0604030504040204" pitchFamily="34" charset="-120"/>
                <a:ea typeface="微軟正黑體" panose="020B0604030504040204" pitchFamily="34" charset="-120"/>
              </a:rPr>
              <a:t>串聯</a:t>
            </a:r>
            <a:endParaRPr lang="en-US" altLang="zh-TW" sz="2800" b="1" dirty="0">
              <a:latin typeface="微軟正黑體" panose="020B0604030504040204" pitchFamily="34" charset="-120"/>
              <a:ea typeface="微軟正黑體" panose="020B0604030504040204" pitchFamily="34" charset="-120"/>
            </a:endParaRPr>
          </a:p>
          <a:p>
            <a:pPr marL="457200" indent="-457200">
              <a:lnSpc>
                <a:spcPct val="150000"/>
              </a:lnSpc>
              <a:buFont typeface="Arial" panose="020B0604020202020204" pitchFamily="34" charset="0"/>
              <a:buChar char="•"/>
            </a:pPr>
            <a:r>
              <a:rPr lang="en-US" altLang="zh-TW" sz="2800" b="1" dirty="0" err="1">
                <a:latin typeface="微軟正黑體" panose="020B0604030504040204" pitchFamily="34" charset="-120"/>
                <a:ea typeface="微軟正黑體" panose="020B0604030504040204" pitchFamily="34" charset="-120"/>
              </a:rPr>
              <a:t>R</a:t>
            </a:r>
            <a:r>
              <a:rPr lang="en-US" altLang="zh-TW" sz="2800" b="1" baseline="-25000" dirty="0" err="1">
                <a:latin typeface="微軟正黑體" panose="020B0604030504040204" pitchFamily="34" charset="-120"/>
                <a:ea typeface="微軟正黑體" panose="020B0604030504040204" pitchFamily="34" charset="-120"/>
              </a:rPr>
              <a:t>p</a:t>
            </a:r>
            <a:r>
              <a:rPr lang="zh-TW" altLang="en-US" sz="28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p : parallel </a:t>
            </a:r>
            <a:r>
              <a:rPr lang="zh-TW" altLang="en-US" sz="2800" b="1" dirty="0">
                <a:latin typeface="微軟正黑體" panose="020B0604030504040204" pitchFamily="34" charset="-120"/>
                <a:ea typeface="微軟正黑體" panose="020B0604030504040204" pitchFamily="34" charset="-120"/>
              </a:rPr>
              <a:t>並聯</a:t>
            </a:r>
            <a:endParaRPr lang="zh-TW" altLang="en-US" sz="2800" dirty="0"/>
          </a:p>
        </p:txBody>
      </p:sp>
      <p:pic>
        <p:nvPicPr>
          <p:cNvPr id="4" name="圖形 3" descr="首頁">
            <a:hlinkClick r:id="rId2" action="ppaction://hlinksldjump"/>
            <a:extLst>
              <a:ext uri="{FF2B5EF4-FFF2-40B4-BE49-F238E27FC236}">
                <a16:creationId xmlns:a16="http://schemas.microsoft.com/office/drawing/2014/main" id="{51E781EF-CC28-4E27-A454-1834BAB54E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986437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2" descr="實驗室.jpg">
            <a:extLst>
              <a:ext uri="{FF2B5EF4-FFF2-40B4-BE49-F238E27FC236}">
                <a16:creationId xmlns:a16="http://schemas.microsoft.com/office/drawing/2014/main" id="{C6985A7D-FA11-4E3D-93A3-CFAACB89C2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2350" y="1198078"/>
            <a:ext cx="3032152" cy="182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格 5">
            <a:extLst>
              <a:ext uri="{FF2B5EF4-FFF2-40B4-BE49-F238E27FC236}">
                <a16:creationId xmlns:a16="http://schemas.microsoft.com/office/drawing/2014/main" id="{37013318-FC2B-44D5-9604-EE87549AA857}"/>
              </a:ext>
            </a:extLst>
          </p:cNvPr>
          <p:cNvGraphicFramePr>
            <a:graphicFrameLocks noGrp="1"/>
          </p:cNvGraphicFramePr>
          <p:nvPr>
            <p:extLst>
              <p:ext uri="{D42A27DB-BD31-4B8C-83A1-F6EECF244321}">
                <p14:modId xmlns:p14="http://schemas.microsoft.com/office/powerpoint/2010/main" val="2559249276"/>
              </p:ext>
            </p:extLst>
          </p:nvPr>
        </p:nvGraphicFramePr>
        <p:xfrm>
          <a:off x="1205677" y="1198078"/>
          <a:ext cx="4608512" cy="5124414"/>
        </p:xfrm>
        <a:graphic>
          <a:graphicData uri="http://schemas.openxmlformats.org/drawingml/2006/table">
            <a:tbl>
              <a:tblPr/>
              <a:tblGrid>
                <a:gridCol w="1510824">
                  <a:extLst>
                    <a:ext uri="{9D8B030D-6E8A-4147-A177-3AD203B41FA5}">
                      <a16:colId xmlns:a16="http://schemas.microsoft.com/office/drawing/2014/main" val="20000"/>
                    </a:ext>
                  </a:extLst>
                </a:gridCol>
                <a:gridCol w="1504609">
                  <a:extLst>
                    <a:ext uri="{9D8B030D-6E8A-4147-A177-3AD203B41FA5}">
                      <a16:colId xmlns:a16="http://schemas.microsoft.com/office/drawing/2014/main" val="20001"/>
                    </a:ext>
                  </a:extLst>
                </a:gridCol>
                <a:gridCol w="1593079">
                  <a:extLst>
                    <a:ext uri="{9D8B030D-6E8A-4147-A177-3AD203B41FA5}">
                      <a16:colId xmlns:a16="http://schemas.microsoft.com/office/drawing/2014/main" val="20002"/>
                    </a:ext>
                  </a:extLst>
                </a:gridCol>
              </a:tblGrid>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機 型</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 LPS 305</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最大輸出功率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165 WATTS</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1"/>
                  </a:ext>
                </a:extLst>
              </a:tr>
              <a:tr h="362827">
                <a:tc gridSpan="3">
                  <a:txBody>
                    <a:bodyPr/>
                    <a:lstStyle/>
                    <a:p>
                      <a:pPr algn="l" fontAlgn="ctr">
                        <a:lnSpc>
                          <a:spcPct val="120000"/>
                        </a:lnSpc>
                      </a:pPr>
                      <a:r>
                        <a:rPr lang="zh-TW" altLang="en-US" sz="1800" b="1" i="0" u="none" strike="noStrike" dirty="0">
                          <a:solidFill>
                            <a:srgbClr val="000000"/>
                          </a:solidFill>
                          <a:latin typeface="Arial Unicode MS" pitchFamily="34" charset="-120"/>
                          <a:ea typeface="Arial Unicode MS" pitchFamily="34" charset="-120"/>
                          <a:cs typeface="Arial Unicode MS" pitchFamily="34" charset="-120"/>
                        </a:rPr>
                        <a:t>輸 出 電 壓 </a:t>
                      </a:r>
                    </a:p>
                  </a:txBody>
                  <a:tcPr marL="9525" marR="9525"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2"/>
                  </a:ext>
                </a:extLst>
              </a:tr>
              <a:tr h="407663">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輸出電壓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 0 to </a:t>
                      </a:r>
                      <a:r>
                        <a:rPr lang="en-US" sz="1800" b="0" i="0" u="sng" strike="noStrike" dirty="0">
                          <a:solidFill>
                            <a:srgbClr val="000000"/>
                          </a:solidFill>
                          <a:latin typeface="Arial Unicode MS" pitchFamily="34" charset="-120"/>
                          <a:ea typeface="Arial Unicode MS" pitchFamily="34" charset="-120"/>
                          <a:cs typeface="Arial Unicode MS" pitchFamily="34" charset="-120"/>
                        </a:rPr>
                        <a:t>+</a:t>
                      </a:r>
                      <a:r>
                        <a:rPr lang="en-US" sz="1800" b="0" i="0" u="none" strike="noStrike" dirty="0">
                          <a:solidFill>
                            <a:srgbClr val="000000"/>
                          </a:solidFill>
                          <a:latin typeface="Arial Unicode MS" pitchFamily="34" charset="-120"/>
                          <a:ea typeface="Arial Unicode MS" pitchFamily="34" charset="-120"/>
                          <a:cs typeface="Arial Unicode MS" pitchFamily="34" charset="-120"/>
                        </a:rPr>
                        <a:t>30V</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 fixed 3.3/5V</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解析度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10mV</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　</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最大輸出電壓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+32V/-32V</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　</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雙組同步輸出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0 to ±30V</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　</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雙組同步偏差</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 ±20mV</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zh-TW" altLang="en-US" sz="1800" b="0" i="0" u="none" strike="noStrike">
                          <a:solidFill>
                            <a:srgbClr val="000000"/>
                          </a:solidFill>
                          <a:latin typeface="Arial Unicode MS" pitchFamily="34" charset="-120"/>
                          <a:ea typeface="Arial Unicode MS" pitchFamily="34" charset="-120"/>
                          <a:cs typeface="Arial Unicode MS" pitchFamily="34" charset="-120"/>
                        </a:rPr>
                        <a:t>　</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2827">
                <a:tc gridSpan="3">
                  <a:txBody>
                    <a:bodyPr/>
                    <a:lstStyle/>
                    <a:p>
                      <a:pPr algn="l" fontAlgn="ctr">
                        <a:lnSpc>
                          <a:spcPct val="120000"/>
                        </a:lnSpc>
                      </a:pPr>
                      <a:r>
                        <a:rPr lang="zh-TW" altLang="en-US" sz="1800" b="1" i="0" u="none" strike="noStrike" dirty="0">
                          <a:solidFill>
                            <a:srgbClr val="000000"/>
                          </a:solidFill>
                          <a:latin typeface="Arial Unicode MS" pitchFamily="34" charset="-120"/>
                          <a:ea typeface="Arial Unicode MS" pitchFamily="34" charset="-120"/>
                          <a:cs typeface="Arial Unicode MS" pitchFamily="34" charset="-120"/>
                        </a:rPr>
                        <a:t>輸 出 電 流</a:t>
                      </a:r>
                    </a:p>
                  </a:txBody>
                  <a:tcPr marL="9525" marR="9525"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8"/>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輸出電流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 0 to </a:t>
                      </a:r>
                      <a:r>
                        <a:rPr lang="en-US" sz="1800" b="0" i="0" u="sng" strike="noStrike" dirty="0">
                          <a:solidFill>
                            <a:srgbClr val="000000"/>
                          </a:solidFill>
                          <a:latin typeface="Arial Unicode MS" pitchFamily="34" charset="-120"/>
                          <a:ea typeface="Arial Unicode MS" pitchFamily="34" charset="-120"/>
                          <a:cs typeface="Arial Unicode MS" pitchFamily="34" charset="-120"/>
                        </a:rPr>
                        <a:t>+</a:t>
                      </a:r>
                      <a:r>
                        <a:rPr lang="en-US" sz="1800" b="0" i="0" u="none" strike="noStrike" dirty="0">
                          <a:solidFill>
                            <a:srgbClr val="000000"/>
                          </a:solidFill>
                          <a:latin typeface="Arial Unicode MS" pitchFamily="34" charset="-120"/>
                          <a:ea typeface="Arial Unicode MS" pitchFamily="34" charset="-120"/>
                          <a:cs typeface="Arial Unicode MS" pitchFamily="34" charset="-120"/>
                        </a:rPr>
                        <a:t>2.5A </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3A</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解析度</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a:solidFill>
                            <a:srgbClr val="000000"/>
                          </a:solidFill>
                          <a:latin typeface="Arial Unicode MS" pitchFamily="34" charset="-120"/>
                          <a:ea typeface="Arial Unicode MS" pitchFamily="34" charset="-120"/>
                          <a:cs typeface="Arial Unicode MS" pitchFamily="34" charset="-120"/>
                        </a:rPr>
                        <a:t> 1mA</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　</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最大輸出電流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a:solidFill>
                            <a:srgbClr val="000000"/>
                          </a:solidFill>
                          <a:latin typeface="Arial Unicode MS" pitchFamily="34" charset="-120"/>
                          <a:ea typeface="Arial Unicode MS" pitchFamily="34" charset="-120"/>
                          <a:cs typeface="Arial Unicode MS" pitchFamily="34" charset="-120"/>
                        </a:rPr>
                        <a:t>+3A/-3A </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CL≒3.3A</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雙組同步輸出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 0 to ±2.5A</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　</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62827">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雙組同步偏差 </a:t>
                      </a:r>
                    </a:p>
                  </a:txBody>
                  <a:tcPr marL="9525" marR="9525" marT="95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en-US" sz="1800" b="0" i="0" u="none" strike="noStrike" dirty="0">
                          <a:solidFill>
                            <a:srgbClr val="000000"/>
                          </a:solidFill>
                          <a:latin typeface="Arial Unicode MS" pitchFamily="34" charset="-120"/>
                          <a:ea typeface="Arial Unicode MS" pitchFamily="34" charset="-120"/>
                          <a:cs typeface="Arial Unicode MS" pitchFamily="34" charset="-120"/>
                        </a:rPr>
                        <a:t> ±5mA</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lnSpc>
                          <a:spcPct val="120000"/>
                        </a:lnSpc>
                      </a:pPr>
                      <a:r>
                        <a:rPr lang="zh-TW" altLang="en-US" sz="1800" b="0" i="0" u="none" strike="noStrike" dirty="0">
                          <a:solidFill>
                            <a:srgbClr val="000000"/>
                          </a:solidFill>
                          <a:latin typeface="Arial Unicode MS" pitchFamily="34" charset="-120"/>
                          <a:ea typeface="Arial Unicode MS" pitchFamily="34" charset="-120"/>
                          <a:cs typeface="Arial Unicode MS" pitchFamily="34" charset="-120"/>
                        </a:rPr>
                        <a:t>　</a:t>
                      </a:r>
                    </a:p>
                  </a:txBody>
                  <a:tcPr marL="9525" marR="9525" marT="95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7" name="標題 6">
            <a:extLst>
              <a:ext uri="{FF2B5EF4-FFF2-40B4-BE49-F238E27FC236}">
                <a16:creationId xmlns:a16="http://schemas.microsoft.com/office/drawing/2014/main" id="{B110DA8B-F9D2-4728-B03C-04AE0135E349}"/>
              </a:ext>
            </a:extLst>
          </p:cNvPr>
          <p:cNvSpPr>
            <a:spLocks noGrp="1"/>
          </p:cNvSpPr>
          <p:nvPr>
            <p:ph type="title" idx="4294967295"/>
          </p:nvPr>
        </p:nvSpPr>
        <p:spPr>
          <a:xfrm>
            <a:off x="1002049" y="210955"/>
            <a:ext cx="4725175" cy="750887"/>
          </a:xfrm>
        </p:spPr>
        <p:txBody>
          <a:bodyPr/>
          <a:lstStyle/>
          <a:p>
            <a:pPr algn="l">
              <a:lnSpc>
                <a:spcPct val="120000"/>
              </a:lnSpc>
              <a:defRPr/>
            </a:pPr>
            <a:r>
              <a:rPr lang="zh-TW" altLang="en-US" sz="3200" dirty="0">
                <a:solidFill>
                  <a:srgbClr val="0000FF"/>
                </a:solidFill>
                <a:latin typeface="Arial Unicode MS" pitchFamily="34" charset="-120"/>
                <a:ea typeface="Arial Unicode MS" pitchFamily="34" charset="-120"/>
                <a:cs typeface="Arial Unicode MS" pitchFamily="34" charset="-120"/>
              </a:rPr>
              <a:t>直流電源供應器</a:t>
            </a:r>
            <a:r>
              <a:rPr lang="en-US" altLang="zh-TW" sz="3200" dirty="0">
                <a:solidFill>
                  <a:srgbClr val="0000FF"/>
                </a:solidFill>
                <a:latin typeface="Arial Unicode MS" pitchFamily="34" charset="-120"/>
                <a:ea typeface="Arial Unicode MS" pitchFamily="34" charset="-120"/>
                <a:cs typeface="Arial Unicode MS" pitchFamily="34" charset="-120"/>
              </a:rPr>
              <a:t>LPS 305</a:t>
            </a:r>
            <a:br>
              <a:rPr lang="en-US" altLang="zh-TW" sz="3200" dirty="0">
                <a:solidFill>
                  <a:srgbClr val="0000FF"/>
                </a:solidFill>
                <a:latin typeface="Arial Unicode MS" pitchFamily="34" charset="-120"/>
                <a:ea typeface="Arial Unicode MS" pitchFamily="34" charset="-120"/>
                <a:cs typeface="Arial Unicode MS" pitchFamily="34" charset="-120"/>
              </a:rPr>
            </a:br>
            <a:r>
              <a:rPr lang="zh-TW" altLang="en-US" sz="3200" dirty="0">
                <a:solidFill>
                  <a:srgbClr val="0000FF"/>
                </a:solidFill>
                <a:latin typeface="Arial Unicode MS" pitchFamily="34" charset="-120"/>
                <a:ea typeface="Arial Unicode MS" pitchFamily="34" charset="-120"/>
                <a:cs typeface="Arial Unicode MS" pitchFamily="34" charset="-120"/>
              </a:rPr>
              <a:t>規格</a:t>
            </a:r>
          </a:p>
        </p:txBody>
      </p:sp>
      <p:graphicFrame>
        <p:nvGraphicFramePr>
          <p:cNvPr id="8" name="表格 7">
            <a:extLst>
              <a:ext uri="{FF2B5EF4-FFF2-40B4-BE49-F238E27FC236}">
                <a16:creationId xmlns:a16="http://schemas.microsoft.com/office/drawing/2014/main" id="{BBBF2FF8-C25F-4CDE-8B0F-03F95B4A9375}"/>
              </a:ext>
            </a:extLst>
          </p:cNvPr>
          <p:cNvGraphicFramePr>
            <a:graphicFrameLocks noGrp="1"/>
          </p:cNvGraphicFramePr>
          <p:nvPr>
            <p:extLst>
              <p:ext uri="{D42A27DB-BD31-4B8C-83A1-F6EECF244321}">
                <p14:modId xmlns:p14="http://schemas.microsoft.com/office/powerpoint/2010/main" val="2490065727"/>
              </p:ext>
            </p:extLst>
          </p:nvPr>
        </p:nvGraphicFramePr>
        <p:xfrm>
          <a:off x="9598575" y="532606"/>
          <a:ext cx="4608512" cy="5789886"/>
        </p:xfrm>
        <a:graphic>
          <a:graphicData uri="http://schemas.openxmlformats.org/drawingml/2006/table">
            <a:tbl>
              <a:tblPr/>
              <a:tblGrid>
                <a:gridCol w="2816313">
                  <a:extLst>
                    <a:ext uri="{9D8B030D-6E8A-4147-A177-3AD203B41FA5}">
                      <a16:colId xmlns:a16="http://schemas.microsoft.com/office/drawing/2014/main" val="20000"/>
                    </a:ext>
                  </a:extLst>
                </a:gridCol>
                <a:gridCol w="938771">
                  <a:extLst>
                    <a:ext uri="{9D8B030D-6E8A-4147-A177-3AD203B41FA5}">
                      <a16:colId xmlns:a16="http://schemas.microsoft.com/office/drawing/2014/main" val="20001"/>
                    </a:ext>
                  </a:extLst>
                </a:gridCol>
                <a:gridCol w="853428">
                  <a:extLst>
                    <a:ext uri="{9D8B030D-6E8A-4147-A177-3AD203B41FA5}">
                      <a16:colId xmlns:a16="http://schemas.microsoft.com/office/drawing/2014/main" val="20002"/>
                    </a:ext>
                  </a:extLst>
                </a:gridCol>
              </a:tblGrid>
              <a:tr h="219482">
                <a:tc gridSpan="3">
                  <a:txBody>
                    <a:bodyPr/>
                    <a:lstStyle/>
                    <a:p>
                      <a:pPr algn="l" fontAlgn="ctr"/>
                      <a:r>
                        <a:rPr lang="zh-TW" altLang="en-US" sz="1400" b="1" i="0" u="none" strike="noStrike" dirty="0">
                          <a:solidFill>
                            <a:srgbClr val="000000"/>
                          </a:solidFill>
                          <a:latin typeface="Arial Unicode MS" pitchFamily="34" charset="-120"/>
                          <a:ea typeface="Arial Unicode MS" pitchFamily="34" charset="-120"/>
                          <a:cs typeface="Arial Unicode MS" pitchFamily="34" charset="-120"/>
                        </a:rPr>
                        <a:t>定 電 壓 源 特 性</a:t>
                      </a:r>
                    </a:p>
                  </a:txBody>
                  <a:tcPr marL="6139" marR="6139" marT="61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17292">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電源效應</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(AC ±10%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變化</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 1mV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5mV</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9482">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負載效應</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負載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0~100%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變化</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Arial Unicode MS" pitchFamily="34" charset="-120"/>
                          <a:ea typeface="Arial Unicode MS" pitchFamily="34" charset="-120"/>
                          <a:cs typeface="Arial Unicode MS" pitchFamily="34" charset="-120"/>
                        </a:rPr>
                        <a:t>2mV</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 10mV</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746">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漣波、雜訊有效值</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(10Hz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到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20MHz)</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1.5mVrms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Arial Unicode MS" pitchFamily="34" charset="-120"/>
                          <a:ea typeface="Arial Unicode MS" pitchFamily="34" charset="-120"/>
                          <a:cs typeface="Arial Unicode MS" pitchFamily="34" charset="-120"/>
                        </a:rPr>
                        <a:t>2mVrms</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1475">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漣波峰波</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(10</a:t>
                      </a:r>
                      <a:r>
                        <a:rPr lang="en-US" sz="1400" b="0" i="0" u="none" strike="noStrike" dirty="0">
                          <a:solidFill>
                            <a:srgbClr val="000000"/>
                          </a:solidFill>
                          <a:latin typeface="Arial Unicode MS" pitchFamily="34" charset="-120"/>
                          <a:ea typeface="Arial Unicode MS" pitchFamily="34" charset="-120"/>
                          <a:cs typeface="Arial Unicode MS" pitchFamily="34" charset="-120"/>
                        </a:rPr>
                        <a:t>Hz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到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20</a:t>
                      </a:r>
                      <a:r>
                        <a:rPr lang="en-US" sz="1400" b="0" i="0" u="none" strike="noStrike" dirty="0">
                          <a:solidFill>
                            <a:srgbClr val="000000"/>
                          </a:solidFill>
                          <a:latin typeface="Arial Unicode MS" pitchFamily="34" charset="-120"/>
                          <a:ea typeface="Arial Unicode MS" pitchFamily="34" charset="-120"/>
                          <a:cs typeface="Arial Unicode MS" pitchFamily="34" charset="-120"/>
                        </a:rPr>
                        <a:t>MHz)</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Arial Unicode MS" pitchFamily="34" charset="-120"/>
                          <a:ea typeface="Arial Unicode MS" pitchFamily="34" charset="-120"/>
                          <a:cs typeface="Arial Unicode MS" pitchFamily="34" charset="-120"/>
                        </a:rPr>
                        <a:t>10mVp-p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Arial Unicode MS" pitchFamily="34" charset="-120"/>
                          <a:ea typeface="Arial Unicode MS" pitchFamily="34" charset="-120"/>
                          <a:cs typeface="Arial Unicode MS" pitchFamily="34" charset="-120"/>
                        </a:rPr>
                        <a:t>20mVp-p</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9482">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暫態響應 </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l-GR" sz="1400" b="0" i="0" u="none" strike="noStrike">
                          <a:solidFill>
                            <a:srgbClr val="000000"/>
                          </a:solidFill>
                          <a:latin typeface="Arial Unicode MS" pitchFamily="34" charset="-120"/>
                          <a:ea typeface="Arial Unicode MS" pitchFamily="34" charset="-120"/>
                          <a:cs typeface="Arial Unicode MS" pitchFamily="34" charset="-120"/>
                        </a:rPr>
                        <a:t> 200μ</a:t>
                      </a:r>
                      <a:r>
                        <a:rPr lang="en-US" sz="1400" b="0" i="0" u="none" strike="noStrike">
                          <a:solidFill>
                            <a:srgbClr val="000000"/>
                          </a:solidFill>
                          <a:latin typeface="Arial Unicode MS" pitchFamily="34" charset="-120"/>
                          <a:ea typeface="Arial Unicode MS" pitchFamily="34" charset="-120"/>
                          <a:cs typeface="Arial Unicode MS" pitchFamily="34" charset="-120"/>
                        </a:rPr>
                        <a:t>s Typical</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5"/>
                  </a:ext>
                </a:extLst>
              </a:tr>
              <a:tr h="219482">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溫度係數</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100 </a:t>
                      </a:r>
                      <a:r>
                        <a:rPr lang="en-US" sz="1400" b="0" i="0" u="none" strike="noStrike" dirty="0" err="1">
                          <a:solidFill>
                            <a:srgbClr val="000000"/>
                          </a:solidFill>
                          <a:latin typeface="Arial Unicode MS" pitchFamily="34" charset="-120"/>
                          <a:ea typeface="Arial Unicode MS" pitchFamily="34" charset="-120"/>
                          <a:cs typeface="Arial Unicode MS" pitchFamily="34" charset="-120"/>
                        </a:rPr>
                        <a:t>ppm</a:t>
                      </a:r>
                      <a:r>
                        <a:rPr lang="en-US" sz="1400" b="0" i="0" u="none" strike="noStrike" dirty="0">
                          <a:solidFill>
                            <a:srgbClr val="000000"/>
                          </a:solidFill>
                          <a:latin typeface="Arial Unicode MS" pitchFamily="34" charset="-120"/>
                          <a:ea typeface="Arial Unicode MS" pitchFamily="34" charset="-120"/>
                          <a:cs typeface="Arial Unicode MS" pitchFamily="34" charset="-120"/>
                        </a:rPr>
                        <a:t>/℃ </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6"/>
                  </a:ext>
                </a:extLst>
              </a:tr>
              <a:tr h="244362">
                <a:tc gridSpan="3">
                  <a:txBody>
                    <a:bodyPr/>
                    <a:lstStyle/>
                    <a:p>
                      <a:pPr algn="l" fontAlgn="ctr"/>
                      <a:r>
                        <a:rPr lang="zh-TW" altLang="en-US" sz="1400" b="1" i="0" u="none" strike="noStrike" dirty="0">
                          <a:solidFill>
                            <a:srgbClr val="000000"/>
                          </a:solidFill>
                          <a:latin typeface="Arial Unicode MS" pitchFamily="34" charset="-120"/>
                          <a:ea typeface="Arial Unicode MS" pitchFamily="34" charset="-120"/>
                          <a:cs typeface="Arial Unicode MS" pitchFamily="34" charset="-120"/>
                        </a:rPr>
                        <a:t>定 電 流 源 特 性</a:t>
                      </a:r>
                    </a:p>
                  </a:txBody>
                  <a:tcPr marL="6139" marR="6139" marT="61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7"/>
                  </a:ext>
                </a:extLst>
              </a:tr>
              <a:tr h="273642">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電源效應</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(AC ±10%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變化</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15mA Typical </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zh-TW" altLang="en-US" sz="1100" b="0" i="0" u="none" strike="noStrike" dirty="0">
                        <a:solidFill>
                          <a:srgbClr val="000000"/>
                        </a:solidFill>
                        <a:latin typeface="新細明體"/>
                      </a:endParaRP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0375">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負載效應</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短路至全載的變化</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 10mA Typical</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zh-TW" altLang="en-US" sz="1100" b="0" i="0" u="none" strike="noStrike" dirty="0">
                        <a:solidFill>
                          <a:srgbClr val="000000"/>
                        </a:solidFill>
                        <a:latin typeface="新細明體"/>
                      </a:endParaRP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1283">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漣波、雜訊有效值</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(10Hz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到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20MHz)</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1mArms Typical</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　</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zh-TW" altLang="en-US" sz="1100" b="0" i="0" u="none" strike="noStrike" dirty="0">
                        <a:solidFill>
                          <a:srgbClr val="000000"/>
                        </a:solidFill>
                        <a:latin typeface="新細明體"/>
                      </a:endParaRP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1283">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漣波峰波</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(10</a:t>
                      </a:r>
                      <a:r>
                        <a:rPr lang="en-US" sz="1400" b="0" i="0" u="none" strike="noStrike" dirty="0">
                          <a:solidFill>
                            <a:srgbClr val="000000"/>
                          </a:solidFill>
                          <a:latin typeface="Arial Unicode MS" pitchFamily="34" charset="-120"/>
                          <a:ea typeface="Arial Unicode MS" pitchFamily="34" charset="-120"/>
                          <a:cs typeface="Arial Unicode MS" pitchFamily="34" charset="-120"/>
                        </a:rPr>
                        <a:t>Hz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到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20</a:t>
                      </a:r>
                      <a:r>
                        <a:rPr lang="en-US" sz="1400" b="0" i="0" u="none" strike="noStrike" dirty="0">
                          <a:solidFill>
                            <a:srgbClr val="000000"/>
                          </a:solidFill>
                          <a:latin typeface="Arial Unicode MS" pitchFamily="34" charset="-120"/>
                          <a:ea typeface="Arial Unicode MS" pitchFamily="34" charset="-120"/>
                          <a:cs typeface="Arial Unicode MS" pitchFamily="34" charset="-120"/>
                        </a:rPr>
                        <a:t>MHz)</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Typical 5mAp-p</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zh-TW" altLang="en-US" sz="1100" b="0" i="0" u="none" strike="noStrike" dirty="0">
                        <a:solidFill>
                          <a:srgbClr val="000000"/>
                        </a:solidFill>
                        <a:latin typeface="新細明體"/>
                      </a:endParaRP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19482">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溫度係數</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200 </a:t>
                      </a:r>
                      <a:r>
                        <a:rPr lang="en-US" sz="1400" b="0" i="0" u="none" strike="noStrike" dirty="0" err="1">
                          <a:solidFill>
                            <a:srgbClr val="000000"/>
                          </a:solidFill>
                          <a:latin typeface="Arial Unicode MS" pitchFamily="34" charset="-120"/>
                          <a:ea typeface="Arial Unicode MS" pitchFamily="34" charset="-120"/>
                          <a:cs typeface="Arial Unicode MS" pitchFamily="34" charset="-120"/>
                        </a:rPr>
                        <a:t>ppm</a:t>
                      </a:r>
                      <a:r>
                        <a:rPr lang="en-US" sz="1400" b="0" i="0" u="none" strike="noStrike" dirty="0">
                          <a:solidFill>
                            <a:srgbClr val="000000"/>
                          </a:solidFill>
                          <a:latin typeface="Arial Unicode MS" pitchFamily="34" charset="-120"/>
                          <a:ea typeface="Arial Unicode MS" pitchFamily="34" charset="-120"/>
                          <a:cs typeface="Arial Unicode MS" pitchFamily="34" charset="-120"/>
                        </a:rPr>
                        <a:t>/℃ </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2"/>
                  </a:ext>
                </a:extLst>
              </a:tr>
              <a:tr h="432825">
                <a:tc>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LCD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顯示器</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2×16 </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背光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LCD</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；直接顯示工作狀態</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3"/>
                  </a:ext>
                </a:extLst>
              </a:tr>
              <a:tr h="432825">
                <a:tc>
                  <a:txBody>
                    <a:bodyPr/>
                    <a:lstStyle/>
                    <a:p>
                      <a:pPr algn="l" fontAlgn="ctr"/>
                      <a:r>
                        <a:rPr lang="zh-TW" altLang="en-US" sz="1400" b="0" i="0" u="none" strike="noStrike">
                          <a:solidFill>
                            <a:srgbClr val="000000"/>
                          </a:solidFill>
                          <a:latin typeface="Arial Unicode MS" pitchFamily="34" charset="-120"/>
                          <a:ea typeface="Arial Unicode MS" pitchFamily="34" charset="-120"/>
                          <a:cs typeface="Arial Unicode MS" pitchFamily="34" charset="-120"/>
                        </a:rPr>
                        <a:t>電壓精確度** </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 ±(0.2% of rdg+2 digits) ±2%</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　</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4"/>
                  </a:ext>
                </a:extLst>
              </a:tr>
              <a:tr h="432825">
                <a:tc>
                  <a:txBody>
                    <a:bodyPr/>
                    <a:lstStyle/>
                    <a:p>
                      <a:pPr algn="l" fontAlgn="ctr"/>
                      <a:r>
                        <a:rPr lang="zh-TW" altLang="en-US" sz="1400" b="0" i="0" u="none" strike="noStrike">
                          <a:solidFill>
                            <a:srgbClr val="000000"/>
                          </a:solidFill>
                          <a:latin typeface="Arial Unicode MS" pitchFamily="34" charset="-120"/>
                          <a:ea typeface="Arial Unicode MS" pitchFamily="34" charset="-120"/>
                          <a:cs typeface="Arial Unicode MS" pitchFamily="34" charset="-120"/>
                        </a:rPr>
                        <a:t>電流精確度**  </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 ±(0.5% of rdg+5 digits)</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　</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5"/>
                  </a:ext>
                </a:extLst>
              </a:tr>
              <a:tr h="219482">
                <a:tc>
                  <a:txBody>
                    <a:bodyPr/>
                    <a:lstStyle/>
                    <a:p>
                      <a:pPr algn="l" fontAlgn="ctr"/>
                      <a:r>
                        <a:rPr lang="zh-TW" altLang="en-US" sz="1400" b="0" i="0" u="none" strike="noStrike">
                          <a:solidFill>
                            <a:srgbClr val="000000"/>
                          </a:solidFill>
                          <a:latin typeface="Arial Unicode MS" pitchFamily="34" charset="-120"/>
                          <a:ea typeface="Arial Unicode MS" pitchFamily="34" charset="-120"/>
                          <a:cs typeface="Arial Unicode MS" pitchFamily="34" charset="-120"/>
                        </a:rPr>
                        <a:t>共模電壓</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 240 </a:t>
                      </a:r>
                      <a:r>
                        <a:rPr lang="en-US" sz="1400" b="0" i="0" u="none" strike="noStrike" dirty="0" err="1">
                          <a:solidFill>
                            <a:srgbClr val="000000"/>
                          </a:solidFill>
                          <a:latin typeface="Arial Unicode MS" pitchFamily="34" charset="-120"/>
                          <a:ea typeface="Arial Unicode MS" pitchFamily="34" charset="-120"/>
                          <a:cs typeface="Arial Unicode MS" pitchFamily="34" charset="-120"/>
                        </a:rPr>
                        <a:t>Vdc</a:t>
                      </a:r>
                      <a:endParaRPr lang="en-US" sz="1400" b="0" i="0" u="none" strike="noStrike" dirty="0">
                        <a:solidFill>
                          <a:srgbClr val="000000"/>
                        </a:solidFill>
                        <a:latin typeface="Arial Unicode MS" pitchFamily="34" charset="-120"/>
                        <a:ea typeface="Arial Unicode MS" pitchFamily="34" charset="-120"/>
                        <a:cs typeface="Arial Unicode MS" pitchFamily="34" charset="-120"/>
                      </a:endParaRP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6"/>
                  </a:ext>
                </a:extLst>
              </a:tr>
              <a:tr h="432825">
                <a:tc gridSpan="3">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環境溫度：操作環境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0℃ ~ 40℃</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，儲存溫度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-40℃ ~ 70℃</a:t>
                      </a: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，相對溼度低於 </a:t>
                      </a:r>
                      <a:r>
                        <a:rPr lang="en-US" altLang="zh-TW" sz="1400" b="0" i="0" u="none" strike="noStrike" dirty="0">
                          <a:solidFill>
                            <a:srgbClr val="000000"/>
                          </a:solidFill>
                          <a:latin typeface="Arial Unicode MS" pitchFamily="34" charset="-120"/>
                          <a:ea typeface="Arial Unicode MS" pitchFamily="34" charset="-120"/>
                          <a:cs typeface="Arial Unicode MS" pitchFamily="34" charset="-120"/>
                        </a:rPr>
                        <a:t>80%</a:t>
                      </a:r>
                    </a:p>
                  </a:txBody>
                  <a:tcPr marL="6139" marR="6139" marT="61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altLang="zh-TW" sz="1400" b="0" i="0" u="none" strike="noStrike" dirty="0">
                        <a:solidFill>
                          <a:srgbClr val="000000"/>
                        </a:solidFill>
                        <a:latin typeface="Arial Unicode MS" pitchFamily="34" charset="-120"/>
                        <a:ea typeface="Arial Unicode MS" pitchFamily="34" charset="-120"/>
                        <a:cs typeface="Arial Unicode MS" pitchFamily="34" charset="-120"/>
                      </a:endParaRP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7"/>
                  </a:ext>
                </a:extLst>
              </a:tr>
              <a:tr h="219482">
                <a:tc>
                  <a:txBody>
                    <a:bodyPr/>
                    <a:lstStyle/>
                    <a:p>
                      <a:pPr algn="l"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冷卻方式</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TW" altLang="en-US" sz="1400" b="0" i="0" u="none" strike="noStrike" dirty="0">
                          <a:solidFill>
                            <a:srgbClr val="000000"/>
                          </a:solidFill>
                          <a:latin typeface="Arial Unicode MS" pitchFamily="34" charset="-120"/>
                          <a:ea typeface="Arial Unicode MS" pitchFamily="34" charset="-120"/>
                          <a:cs typeface="Arial Unicode MS" pitchFamily="34" charset="-120"/>
                        </a:rPr>
                        <a:t>風扇散熱</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8"/>
                  </a:ext>
                </a:extLst>
              </a:tr>
              <a:tr h="219482">
                <a:tc>
                  <a:txBody>
                    <a:bodyPr/>
                    <a:lstStyle/>
                    <a:p>
                      <a:pPr algn="l" fontAlgn="ctr"/>
                      <a:r>
                        <a:rPr lang="zh-TW" altLang="en-US" sz="1400" b="0" i="0" u="none" strike="noStrike">
                          <a:solidFill>
                            <a:srgbClr val="000000"/>
                          </a:solidFill>
                          <a:latin typeface="Arial Unicode MS" pitchFamily="34" charset="-120"/>
                          <a:ea typeface="Arial Unicode MS" pitchFamily="34" charset="-120"/>
                          <a:cs typeface="Arial Unicode MS" pitchFamily="34" charset="-120"/>
                        </a:rPr>
                        <a:t>電源</a:t>
                      </a:r>
                    </a:p>
                  </a:txBody>
                  <a:tcPr marL="6139" marR="6139" marT="61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latin typeface="Arial Unicode MS" pitchFamily="34" charset="-120"/>
                          <a:ea typeface="Arial Unicode MS" pitchFamily="34" charset="-120"/>
                          <a:cs typeface="Arial Unicode MS" pitchFamily="34" charset="-120"/>
                        </a:rPr>
                        <a:t> 115V ±10%</a:t>
                      </a:r>
                    </a:p>
                  </a:txBody>
                  <a:tcPr marL="6139" marR="6139" marT="61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19"/>
                  </a:ext>
                </a:extLst>
              </a:tr>
            </a:tbl>
          </a:graphicData>
        </a:graphic>
      </p:graphicFrame>
      <p:sp>
        <p:nvSpPr>
          <p:cNvPr id="10" name="圓角矩形 9">
            <a:extLst>
              <a:ext uri="{FF2B5EF4-FFF2-40B4-BE49-F238E27FC236}">
                <a16:creationId xmlns:a16="http://schemas.microsoft.com/office/drawing/2014/main" id="{A8945E2E-6919-4313-9969-1676DDEBF026}"/>
              </a:ext>
            </a:extLst>
          </p:cNvPr>
          <p:cNvSpPr/>
          <p:nvPr/>
        </p:nvSpPr>
        <p:spPr>
          <a:xfrm>
            <a:off x="2609596" y="4479264"/>
            <a:ext cx="1546531" cy="529838"/>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1" name="圓角矩形 9">
            <a:extLst>
              <a:ext uri="{FF2B5EF4-FFF2-40B4-BE49-F238E27FC236}">
                <a16:creationId xmlns:a16="http://schemas.microsoft.com/office/drawing/2014/main" id="{9EB3B750-D93A-4C49-B97B-9C8AC7F0E432}"/>
              </a:ext>
            </a:extLst>
          </p:cNvPr>
          <p:cNvSpPr/>
          <p:nvPr/>
        </p:nvSpPr>
        <p:spPr>
          <a:xfrm>
            <a:off x="2472899" y="2207454"/>
            <a:ext cx="1546532" cy="819057"/>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9" name="圖形 8" descr="首頁">
            <a:hlinkClick r:id="rId3" action="ppaction://hlinksldjump"/>
            <a:extLst>
              <a:ext uri="{FF2B5EF4-FFF2-40B4-BE49-F238E27FC236}">
                <a16:creationId xmlns:a16="http://schemas.microsoft.com/office/drawing/2014/main" id="{06BE2F7D-E26E-42EA-8836-824B7EFA72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圖片 1" descr="實驗室.jpg">
            <a:extLst>
              <a:ext uri="{FF2B5EF4-FFF2-40B4-BE49-F238E27FC236}">
                <a16:creationId xmlns:a16="http://schemas.microsoft.com/office/drawing/2014/main" id="{BC6A85AF-5EA8-4504-82BB-006A768000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1438" y="1474788"/>
            <a:ext cx="7858125" cy="4740275"/>
          </a:xfrm>
          <a:prstGeom prst="roundRect">
            <a:avLst>
              <a:gd name="adj" fmla="val 320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圓角 4">
            <a:extLst>
              <a:ext uri="{FF2B5EF4-FFF2-40B4-BE49-F238E27FC236}">
                <a16:creationId xmlns:a16="http://schemas.microsoft.com/office/drawing/2014/main" id="{5F6D83B2-3EFC-41DA-9C25-847F5023DDF1}"/>
              </a:ext>
            </a:extLst>
          </p:cNvPr>
          <p:cNvSpPr/>
          <p:nvPr/>
        </p:nvSpPr>
        <p:spPr>
          <a:xfrm>
            <a:off x="4429125" y="2452688"/>
            <a:ext cx="2227118" cy="1942238"/>
          </a:xfrm>
          <a:prstGeom prst="roundRect">
            <a:avLst>
              <a:gd name="adj" fmla="val 1052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4" name="圓角矩形 3">
            <a:extLst>
              <a:ext uri="{FF2B5EF4-FFF2-40B4-BE49-F238E27FC236}">
                <a16:creationId xmlns:a16="http://schemas.microsoft.com/office/drawing/2014/main" id="{5EAD8A5B-6D48-4E0B-834A-65565E6DE2B7}"/>
              </a:ext>
            </a:extLst>
          </p:cNvPr>
          <p:cNvSpPr/>
          <p:nvPr/>
        </p:nvSpPr>
        <p:spPr>
          <a:xfrm>
            <a:off x="5953125" y="2452688"/>
            <a:ext cx="1428750" cy="450850"/>
          </a:xfrm>
          <a:prstGeom prst="roundRect">
            <a:avLst/>
          </a:prstGeom>
          <a:noFill/>
          <a:ln w="38100">
            <a:solidFill>
              <a:srgbClr val="0000FF"/>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sz="2800"/>
          </a:p>
        </p:txBody>
      </p:sp>
      <p:sp>
        <p:nvSpPr>
          <p:cNvPr id="10" name="圓角矩形 9">
            <a:extLst>
              <a:ext uri="{FF2B5EF4-FFF2-40B4-BE49-F238E27FC236}">
                <a16:creationId xmlns:a16="http://schemas.microsoft.com/office/drawing/2014/main" id="{A479DFB9-C29C-4023-9DFB-695242F594AB}"/>
              </a:ext>
            </a:extLst>
          </p:cNvPr>
          <p:cNvSpPr/>
          <p:nvPr/>
        </p:nvSpPr>
        <p:spPr>
          <a:xfrm>
            <a:off x="5857875" y="1408548"/>
            <a:ext cx="2227118" cy="8280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kumimoji="0" lang="zh-TW" altLang="en-US" sz="2800" b="1" dirty="0">
                <a:solidFill>
                  <a:schemeClr val="tx1"/>
                </a:solidFill>
                <a:latin typeface="+mn-ea"/>
              </a:rPr>
              <a:t>正電壓</a:t>
            </a:r>
            <a:r>
              <a:rPr kumimoji="0" lang="en-US" altLang="zh-TW" sz="2800" b="1" dirty="0">
                <a:solidFill>
                  <a:schemeClr val="tx1"/>
                </a:solidFill>
                <a:latin typeface="+mn-ea"/>
              </a:rPr>
              <a:t>/</a:t>
            </a:r>
            <a:r>
              <a:rPr kumimoji="0" lang="zh-TW" altLang="en-US" sz="2800" b="1" dirty="0">
                <a:solidFill>
                  <a:schemeClr val="tx1"/>
                </a:solidFill>
                <a:latin typeface="+mn-ea"/>
              </a:rPr>
              <a:t>電流  </a:t>
            </a:r>
            <a:endParaRPr kumimoji="0" lang="en-US" altLang="zh-TW" sz="2800" b="1" dirty="0">
              <a:solidFill>
                <a:schemeClr val="tx1"/>
              </a:solidFill>
              <a:latin typeface="+mn-ea"/>
            </a:endParaRPr>
          </a:p>
          <a:p>
            <a:pPr algn="ctr" fontAlgn="auto">
              <a:spcBef>
                <a:spcPts val="0"/>
              </a:spcBef>
              <a:spcAft>
                <a:spcPts val="0"/>
              </a:spcAft>
              <a:defRPr/>
            </a:pPr>
            <a:r>
              <a:rPr kumimoji="0" lang="zh-TW" altLang="en-US" sz="2800" b="1" dirty="0">
                <a:solidFill>
                  <a:schemeClr val="tx1"/>
                </a:solidFill>
                <a:latin typeface="+mn-ea"/>
              </a:rPr>
              <a:t>上下微調</a:t>
            </a:r>
          </a:p>
        </p:txBody>
      </p:sp>
      <p:sp>
        <p:nvSpPr>
          <p:cNvPr id="21" name="向右箭號 20">
            <a:extLst>
              <a:ext uri="{FF2B5EF4-FFF2-40B4-BE49-F238E27FC236}">
                <a16:creationId xmlns:a16="http://schemas.microsoft.com/office/drawing/2014/main" id="{B9387C86-57C7-4E2A-89A8-EAEA65360462}"/>
              </a:ext>
            </a:extLst>
          </p:cNvPr>
          <p:cNvSpPr/>
          <p:nvPr/>
        </p:nvSpPr>
        <p:spPr>
          <a:xfrm rot="16200000">
            <a:off x="6560305" y="2226160"/>
            <a:ext cx="285750" cy="214313"/>
          </a:xfrm>
          <a:prstGeom prst="rightArrow">
            <a:avLst/>
          </a:prstGeom>
          <a:solidFill>
            <a:srgbClr val="FF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29" name="圓角矩形 28">
            <a:extLst>
              <a:ext uri="{FF2B5EF4-FFF2-40B4-BE49-F238E27FC236}">
                <a16:creationId xmlns:a16="http://schemas.microsoft.com/office/drawing/2014/main" id="{55792D99-8522-458B-96E5-4002FA691258}"/>
              </a:ext>
            </a:extLst>
          </p:cNvPr>
          <p:cNvSpPr/>
          <p:nvPr/>
        </p:nvSpPr>
        <p:spPr>
          <a:xfrm>
            <a:off x="5429250" y="5603807"/>
            <a:ext cx="1428750" cy="468381"/>
          </a:xfrm>
          <a:prstGeom prst="roundRect">
            <a:avLst/>
          </a:prstGeom>
          <a:noFill/>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sz="2400"/>
          </a:p>
        </p:txBody>
      </p:sp>
      <p:sp>
        <p:nvSpPr>
          <p:cNvPr id="28" name="圓角矩形 27">
            <a:extLst>
              <a:ext uri="{FF2B5EF4-FFF2-40B4-BE49-F238E27FC236}">
                <a16:creationId xmlns:a16="http://schemas.microsoft.com/office/drawing/2014/main" id="{6321AB64-D297-4E7A-AF07-1E2B345ABDFA}"/>
              </a:ext>
            </a:extLst>
          </p:cNvPr>
          <p:cNvSpPr/>
          <p:nvPr/>
        </p:nvSpPr>
        <p:spPr>
          <a:xfrm>
            <a:off x="5466864" y="4519224"/>
            <a:ext cx="2925147" cy="96028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kumimoji="0" lang="zh-TW" altLang="en-US" sz="2800" b="1" dirty="0">
                <a:solidFill>
                  <a:schemeClr val="tx1"/>
                </a:solidFill>
                <a:latin typeface="+mn-ea"/>
              </a:rPr>
              <a:t>正電壓</a:t>
            </a:r>
            <a:r>
              <a:rPr kumimoji="0" lang="en-US" altLang="zh-TW" sz="2800" b="1" dirty="0">
                <a:solidFill>
                  <a:schemeClr val="tx1"/>
                </a:solidFill>
                <a:latin typeface="+mn-ea"/>
              </a:rPr>
              <a:t>/</a:t>
            </a:r>
            <a:r>
              <a:rPr kumimoji="0" lang="zh-TW" altLang="en-US" sz="2800" b="1" dirty="0">
                <a:solidFill>
                  <a:schemeClr val="tx1"/>
                </a:solidFill>
                <a:latin typeface="+mn-ea"/>
              </a:rPr>
              <a:t>電流輸出接點</a:t>
            </a:r>
          </a:p>
        </p:txBody>
      </p:sp>
      <p:sp>
        <p:nvSpPr>
          <p:cNvPr id="30" name="圓角矩形 29">
            <a:extLst>
              <a:ext uri="{FF2B5EF4-FFF2-40B4-BE49-F238E27FC236}">
                <a16:creationId xmlns:a16="http://schemas.microsoft.com/office/drawing/2014/main" id="{35890BF3-9D8E-4BAA-9B41-F82777F5F6A3}"/>
              </a:ext>
            </a:extLst>
          </p:cNvPr>
          <p:cNvSpPr/>
          <p:nvPr/>
        </p:nvSpPr>
        <p:spPr>
          <a:xfrm>
            <a:off x="5357813" y="6127682"/>
            <a:ext cx="1966207" cy="689736"/>
          </a:xfrm>
          <a:prstGeom prst="roundRect">
            <a:avLst/>
          </a:prstGeom>
          <a:solidFill>
            <a:schemeClr val="bg1">
              <a:lumMod val="8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lnSpc>
                <a:spcPct val="200000"/>
              </a:lnSpc>
              <a:spcBef>
                <a:spcPts val="0"/>
              </a:spcBef>
              <a:spcAft>
                <a:spcPts val="0"/>
              </a:spcAft>
              <a:defRPr/>
            </a:pPr>
            <a:r>
              <a:rPr kumimoji="0" lang="zh-TW" altLang="en-US" b="1" dirty="0">
                <a:solidFill>
                  <a:schemeClr val="tx1"/>
                </a:solidFill>
                <a:latin typeface="+mn-ea"/>
              </a:rPr>
              <a:t>負電壓</a:t>
            </a:r>
            <a:r>
              <a:rPr kumimoji="0" lang="en-US" altLang="zh-TW" b="1" dirty="0">
                <a:solidFill>
                  <a:schemeClr val="tx1"/>
                </a:solidFill>
                <a:latin typeface="+mn-ea"/>
              </a:rPr>
              <a:t>/</a:t>
            </a:r>
            <a:r>
              <a:rPr kumimoji="0" lang="zh-TW" altLang="en-US" b="1" dirty="0">
                <a:solidFill>
                  <a:schemeClr val="tx1"/>
                </a:solidFill>
                <a:latin typeface="+mn-ea"/>
              </a:rPr>
              <a:t>電流接點</a:t>
            </a:r>
          </a:p>
        </p:txBody>
      </p:sp>
      <p:sp>
        <p:nvSpPr>
          <p:cNvPr id="27" name="圓角矩形 26">
            <a:extLst>
              <a:ext uri="{FF2B5EF4-FFF2-40B4-BE49-F238E27FC236}">
                <a16:creationId xmlns:a16="http://schemas.microsoft.com/office/drawing/2014/main" id="{675F28E4-8AA5-4298-9914-420C12C01EB4}"/>
              </a:ext>
            </a:extLst>
          </p:cNvPr>
          <p:cNvSpPr/>
          <p:nvPr/>
        </p:nvSpPr>
        <p:spPr>
          <a:xfrm>
            <a:off x="6215063" y="5548313"/>
            <a:ext cx="1428750" cy="523875"/>
          </a:xfrm>
          <a:prstGeom prst="round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sz="2400"/>
          </a:p>
        </p:txBody>
      </p:sp>
      <p:sp>
        <p:nvSpPr>
          <p:cNvPr id="31" name="圓角矩形 30">
            <a:extLst>
              <a:ext uri="{FF2B5EF4-FFF2-40B4-BE49-F238E27FC236}">
                <a16:creationId xmlns:a16="http://schemas.microsoft.com/office/drawing/2014/main" id="{6B463789-BDAF-4B57-A143-A05ED2F6CF1B}"/>
              </a:ext>
            </a:extLst>
          </p:cNvPr>
          <p:cNvSpPr/>
          <p:nvPr/>
        </p:nvSpPr>
        <p:spPr>
          <a:xfrm>
            <a:off x="2314906" y="5604024"/>
            <a:ext cx="1428750" cy="452438"/>
          </a:xfrm>
          <a:prstGeom prst="roundRect">
            <a:avLst/>
          </a:prstGeom>
          <a:noFill/>
          <a:ln w="19050">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sz="2400"/>
          </a:p>
        </p:txBody>
      </p:sp>
      <p:sp>
        <p:nvSpPr>
          <p:cNvPr id="32" name="圓角矩形 31">
            <a:extLst>
              <a:ext uri="{FF2B5EF4-FFF2-40B4-BE49-F238E27FC236}">
                <a16:creationId xmlns:a16="http://schemas.microsoft.com/office/drawing/2014/main" id="{86DA6494-95C9-4230-A2F9-DEC75237B4A2}"/>
              </a:ext>
            </a:extLst>
          </p:cNvPr>
          <p:cNvSpPr/>
          <p:nvPr/>
        </p:nvSpPr>
        <p:spPr>
          <a:xfrm>
            <a:off x="1369533" y="6144299"/>
            <a:ext cx="2357438" cy="673793"/>
          </a:xfrm>
          <a:prstGeom prst="round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kumimoji="0" lang="zh-TW" altLang="en-US" b="1" dirty="0">
                <a:solidFill>
                  <a:schemeClr val="tx1"/>
                </a:solidFill>
                <a:latin typeface="+mn-ea"/>
              </a:rPr>
              <a:t>定電壓</a:t>
            </a:r>
            <a:r>
              <a:rPr kumimoji="0" lang="en-US" altLang="zh-TW" b="1" dirty="0">
                <a:solidFill>
                  <a:schemeClr val="tx1"/>
                </a:solidFill>
                <a:latin typeface="+mn-ea"/>
              </a:rPr>
              <a:t>5V/3.3V</a:t>
            </a:r>
            <a:r>
              <a:rPr kumimoji="0" lang="zh-TW" altLang="en-US" b="1" dirty="0">
                <a:solidFill>
                  <a:schemeClr val="tx1"/>
                </a:solidFill>
                <a:latin typeface="+mn-ea"/>
              </a:rPr>
              <a:t>接點</a:t>
            </a:r>
          </a:p>
        </p:txBody>
      </p:sp>
      <p:sp>
        <p:nvSpPr>
          <p:cNvPr id="33" name="圓角矩形 32">
            <a:extLst>
              <a:ext uri="{FF2B5EF4-FFF2-40B4-BE49-F238E27FC236}">
                <a16:creationId xmlns:a16="http://schemas.microsoft.com/office/drawing/2014/main" id="{B86C1261-B13F-4B84-BC9B-871C42B7C5E5}"/>
              </a:ext>
            </a:extLst>
          </p:cNvPr>
          <p:cNvSpPr/>
          <p:nvPr/>
        </p:nvSpPr>
        <p:spPr>
          <a:xfrm>
            <a:off x="4429125" y="2428875"/>
            <a:ext cx="1428750" cy="452438"/>
          </a:xfrm>
          <a:prstGeom prst="roundRect">
            <a:avLst/>
          </a:prstGeom>
          <a:noFill/>
          <a:ln w="28575">
            <a:solidFill>
              <a:srgbClr val="0000FF"/>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sz="2800"/>
          </a:p>
        </p:txBody>
      </p:sp>
      <p:sp>
        <p:nvSpPr>
          <p:cNvPr id="36" name="圓角矩形 35">
            <a:extLst>
              <a:ext uri="{FF2B5EF4-FFF2-40B4-BE49-F238E27FC236}">
                <a16:creationId xmlns:a16="http://schemas.microsoft.com/office/drawing/2014/main" id="{40056803-FE92-45C1-95E6-F5A23D64AB62}"/>
              </a:ext>
            </a:extLst>
          </p:cNvPr>
          <p:cNvSpPr/>
          <p:nvPr/>
        </p:nvSpPr>
        <p:spPr>
          <a:xfrm>
            <a:off x="2858532" y="1429426"/>
            <a:ext cx="2814472" cy="8280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kumimoji="0" lang="zh-TW" altLang="en-US" sz="2800" b="1" dirty="0">
                <a:solidFill>
                  <a:schemeClr val="tx1"/>
                </a:solidFill>
                <a:latin typeface="+mn-ea"/>
              </a:rPr>
              <a:t>正電壓   正電流設定</a:t>
            </a:r>
          </a:p>
        </p:txBody>
      </p:sp>
      <p:sp>
        <p:nvSpPr>
          <p:cNvPr id="41" name="向右箭號 40">
            <a:extLst>
              <a:ext uri="{FF2B5EF4-FFF2-40B4-BE49-F238E27FC236}">
                <a16:creationId xmlns:a16="http://schemas.microsoft.com/office/drawing/2014/main" id="{DFD9FFCF-BEB9-4EB6-BF1A-B4A14DB83568}"/>
              </a:ext>
            </a:extLst>
          </p:cNvPr>
          <p:cNvSpPr/>
          <p:nvPr/>
        </p:nvSpPr>
        <p:spPr>
          <a:xfrm rot="5400000" flipH="1">
            <a:off x="5048146" y="2226640"/>
            <a:ext cx="285750" cy="214312"/>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35" name="圓角矩形 34">
            <a:extLst>
              <a:ext uri="{FF2B5EF4-FFF2-40B4-BE49-F238E27FC236}">
                <a16:creationId xmlns:a16="http://schemas.microsoft.com/office/drawing/2014/main" id="{8B43CE76-7C6F-46FF-9BA0-001EC5F00ACB}"/>
              </a:ext>
            </a:extLst>
          </p:cNvPr>
          <p:cNvSpPr/>
          <p:nvPr/>
        </p:nvSpPr>
        <p:spPr>
          <a:xfrm>
            <a:off x="4440927" y="5629501"/>
            <a:ext cx="857250" cy="452437"/>
          </a:xfrm>
          <a:prstGeom prst="roundRect">
            <a:avLst/>
          </a:prstGeom>
          <a:noFill/>
          <a:ln w="19050"/>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kumimoji="0" lang="zh-TW" altLang="en-US" sz="2400"/>
          </a:p>
        </p:txBody>
      </p:sp>
      <p:sp>
        <p:nvSpPr>
          <p:cNvPr id="39" name="圓角矩形 38">
            <a:extLst>
              <a:ext uri="{FF2B5EF4-FFF2-40B4-BE49-F238E27FC236}">
                <a16:creationId xmlns:a16="http://schemas.microsoft.com/office/drawing/2014/main" id="{DFCCC92A-AA04-4402-A86F-7ACD3B0CA95C}"/>
              </a:ext>
            </a:extLst>
          </p:cNvPr>
          <p:cNvSpPr/>
          <p:nvPr/>
        </p:nvSpPr>
        <p:spPr>
          <a:xfrm>
            <a:off x="3786188" y="6114263"/>
            <a:ext cx="1571625" cy="703156"/>
          </a:xfrm>
          <a:prstGeom prst="roundRect">
            <a:avLst/>
          </a:prstGeom>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anchor="ctr" anchorCtr="1"/>
          <a:lstStyle/>
          <a:p>
            <a:pPr>
              <a:defRPr/>
            </a:pPr>
            <a:r>
              <a:rPr kumimoji="0" lang="zh-TW" altLang="en-US" b="1" dirty="0">
                <a:solidFill>
                  <a:schemeClr val="tx1"/>
                </a:solidFill>
                <a:latin typeface="+mj-ea"/>
                <a:ea typeface="+mj-ea"/>
                <a:cs typeface="Arial Unicode MS" pitchFamily="34" charset="-120"/>
              </a:rPr>
              <a:t>高電壓輸出接點</a:t>
            </a:r>
            <a:endParaRPr lang="zh-TW" altLang="en-US" b="1" dirty="0">
              <a:solidFill>
                <a:schemeClr val="tx1"/>
              </a:solidFill>
              <a:latin typeface="+mj-ea"/>
              <a:ea typeface="+mj-ea"/>
            </a:endParaRPr>
          </a:p>
        </p:txBody>
      </p:sp>
      <p:sp>
        <p:nvSpPr>
          <p:cNvPr id="2" name="標題 1">
            <a:extLst>
              <a:ext uri="{FF2B5EF4-FFF2-40B4-BE49-F238E27FC236}">
                <a16:creationId xmlns:a16="http://schemas.microsoft.com/office/drawing/2014/main" id="{A6E76541-0611-4DA8-A358-BDD68007948A}"/>
              </a:ext>
            </a:extLst>
          </p:cNvPr>
          <p:cNvSpPr>
            <a:spLocks noGrp="1"/>
          </p:cNvSpPr>
          <p:nvPr>
            <p:ph type="title" idx="4294967295"/>
          </p:nvPr>
        </p:nvSpPr>
        <p:spPr>
          <a:xfrm>
            <a:off x="1682725" y="98622"/>
            <a:ext cx="5224368" cy="773811"/>
          </a:xfrm>
        </p:spPr>
        <p:txBody>
          <a:bodyPr/>
          <a:lstStyle/>
          <a:p>
            <a:pPr rtl="0" eaLnBrk="1" fontAlgn="auto" latinLnBrk="0" hangingPunct="1"/>
            <a:r>
              <a:rPr lang="zh-TW" altLang="zh-TW" sz="4000" b="1" kern="1200" dirty="0">
                <a:solidFill>
                  <a:srgbClr val="0000FF"/>
                </a:solidFill>
                <a:latin typeface="Calibri Light" panose="020F0302020204030204" pitchFamily="34" charset="0"/>
                <a:cs typeface="+mn-cs"/>
              </a:rPr>
              <a:t>基本操作設定區塊</a:t>
            </a:r>
            <a:endParaRPr lang="zh-TW" altLang="en-US" sz="4800" dirty="0"/>
          </a:p>
        </p:txBody>
      </p:sp>
      <p:sp>
        <p:nvSpPr>
          <p:cNvPr id="3" name="文字方塊 2">
            <a:extLst>
              <a:ext uri="{FF2B5EF4-FFF2-40B4-BE49-F238E27FC236}">
                <a16:creationId xmlns:a16="http://schemas.microsoft.com/office/drawing/2014/main" id="{8E1A8B4F-E31B-4119-8FF5-8F27E06DC9C2}"/>
              </a:ext>
            </a:extLst>
          </p:cNvPr>
          <p:cNvSpPr txBox="1"/>
          <p:nvPr/>
        </p:nvSpPr>
        <p:spPr>
          <a:xfrm>
            <a:off x="4245816" y="837913"/>
            <a:ext cx="2142959" cy="584775"/>
          </a:xfrm>
          <a:prstGeom prst="rect">
            <a:avLst/>
          </a:prstGeom>
          <a:noFill/>
        </p:spPr>
        <p:txBody>
          <a:bodyPr wrap="none" rtlCol="0">
            <a:spAutoFit/>
          </a:bodyPr>
          <a:lstStyle/>
          <a:p>
            <a:r>
              <a:rPr lang="en-US" altLang="zh-TW" sz="3200" dirty="0"/>
              <a:t>+I set=0.5 A</a:t>
            </a:r>
            <a:endParaRPr lang="zh-TW" altLang="en-US" sz="3200" dirty="0"/>
          </a:p>
        </p:txBody>
      </p:sp>
      <p:sp>
        <p:nvSpPr>
          <p:cNvPr id="22" name="圓角矩形 35">
            <a:extLst>
              <a:ext uri="{FF2B5EF4-FFF2-40B4-BE49-F238E27FC236}">
                <a16:creationId xmlns:a16="http://schemas.microsoft.com/office/drawing/2014/main" id="{AED4A24D-055D-4C4F-A27E-2BC215620B1F}"/>
              </a:ext>
            </a:extLst>
          </p:cNvPr>
          <p:cNvSpPr/>
          <p:nvPr/>
        </p:nvSpPr>
        <p:spPr>
          <a:xfrm>
            <a:off x="2545389" y="3904822"/>
            <a:ext cx="1749521" cy="5400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lang="zh-TW" altLang="en-US" sz="2800" b="1" dirty="0">
                <a:solidFill>
                  <a:schemeClr val="tx1"/>
                </a:solidFill>
                <a:latin typeface="+mn-ea"/>
              </a:rPr>
              <a:t>數值</a:t>
            </a:r>
            <a:r>
              <a:rPr kumimoji="0" lang="zh-TW" altLang="en-US" sz="2800" b="1" dirty="0">
                <a:solidFill>
                  <a:schemeClr val="tx1"/>
                </a:solidFill>
                <a:latin typeface="+mn-ea"/>
              </a:rPr>
              <a:t>設定</a:t>
            </a:r>
          </a:p>
        </p:txBody>
      </p:sp>
      <p:sp>
        <p:nvSpPr>
          <p:cNvPr id="23" name="向右箭號 40">
            <a:extLst>
              <a:ext uri="{FF2B5EF4-FFF2-40B4-BE49-F238E27FC236}">
                <a16:creationId xmlns:a16="http://schemas.microsoft.com/office/drawing/2014/main" id="{6CCFE6BE-951B-48CC-8616-B618F94CA15D}"/>
              </a:ext>
            </a:extLst>
          </p:cNvPr>
          <p:cNvSpPr/>
          <p:nvPr/>
        </p:nvSpPr>
        <p:spPr>
          <a:xfrm flipH="1">
            <a:off x="4238400" y="3926866"/>
            <a:ext cx="285750" cy="214312"/>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25" name="圓角矩形 3">
            <a:extLst>
              <a:ext uri="{FF2B5EF4-FFF2-40B4-BE49-F238E27FC236}">
                <a16:creationId xmlns:a16="http://schemas.microsoft.com/office/drawing/2014/main" id="{25178D87-CEEB-4056-B832-5F3E94561040}"/>
              </a:ext>
            </a:extLst>
          </p:cNvPr>
          <p:cNvSpPr/>
          <p:nvPr/>
        </p:nvSpPr>
        <p:spPr>
          <a:xfrm>
            <a:off x="6703180" y="3959502"/>
            <a:ext cx="678695" cy="450850"/>
          </a:xfrm>
          <a:prstGeom prst="roundRect">
            <a:avLst/>
          </a:prstGeom>
          <a:noFill/>
          <a:ln w="38100">
            <a:solidFill>
              <a:srgbClr val="FF3300"/>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sz="2800"/>
          </a:p>
        </p:txBody>
      </p:sp>
      <p:sp>
        <p:nvSpPr>
          <p:cNvPr id="26" name="圓角矩形 9">
            <a:extLst>
              <a:ext uri="{FF2B5EF4-FFF2-40B4-BE49-F238E27FC236}">
                <a16:creationId xmlns:a16="http://schemas.microsoft.com/office/drawing/2014/main" id="{9335B2B5-6ED1-4FC4-B202-91E0E4382D23}"/>
              </a:ext>
            </a:extLst>
          </p:cNvPr>
          <p:cNvSpPr/>
          <p:nvPr/>
        </p:nvSpPr>
        <p:spPr>
          <a:xfrm>
            <a:off x="7395457" y="3009013"/>
            <a:ext cx="2227117" cy="1044000"/>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kumimoji="0" lang="zh-TW" altLang="en-US" sz="2800" b="1" dirty="0">
                <a:solidFill>
                  <a:schemeClr val="tx1"/>
                </a:solidFill>
                <a:latin typeface="+mn-ea"/>
              </a:rPr>
              <a:t>電壓</a:t>
            </a:r>
            <a:r>
              <a:rPr kumimoji="0" lang="en-US" altLang="zh-TW" sz="2800" b="1" dirty="0">
                <a:solidFill>
                  <a:schemeClr val="tx1"/>
                </a:solidFill>
                <a:latin typeface="+mn-ea"/>
              </a:rPr>
              <a:t>/</a:t>
            </a:r>
            <a:r>
              <a:rPr kumimoji="0" lang="zh-TW" altLang="en-US" sz="2800" b="1" dirty="0">
                <a:solidFill>
                  <a:schemeClr val="tx1"/>
                </a:solidFill>
                <a:latin typeface="+mn-ea"/>
              </a:rPr>
              <a:t>電流  </a:t>
            </a:r>
            <a:endParaRPr kumimoji="0" lang="en-US" altLang="zh-TW" sz="2800" b="1" dirty="0">
              <a:solidFill>
                <a:schemeClr val="tx1"/>
              </a:solidFill>
              <a:latin typeface="+mn-ea"/>
            </a:endParaRPr>
          </a:p>
          <a:p>
            <a:pPr algn="ctr" fontAlgn="auto">
              <a:spcBef>
                <a:spcPts val="0"/>
              </a:spcBef>
              <a:spcAft>
                <a:spcPts val="0"/>
              </a:spcAft>
              <a:defRPr/>
            </a:pPr>
            <a:r>
              <a:rPr kumimoji="0" lang="zh-TW" altLang="en-US" sz="2800" b="1" dirty="0">
                <a:solidFill>
                  <a:schemeClr val="tx1"/>
                </a:solidFill>
                <a:latin typeface="+mn-ea"/>
              </a:rPr>
              <a:t>輸出</a:t>
            </a:r>
            <a:r>
              <a:rPr kumimoji="0" lang="en-US" altLang="zh-TW" sz="2800" b="1" dirty="0">
                <a:solidFill>
                  <a:schemeClr val="tx1"/>
                </a:solidFill>
                <a:latin typeface="+mn-ea"/>
              </a:rPr>
              <a:t>/</a:t>
            </a:r>
            <a:r>
              <a:rPr lang="zh-TW" altLang="en-US" sz="2800" b="1" dirty="0">
                <a:solidFill>
                  <a:schemeClr val="tx1"/>
                </a:solidFill>
                <a:latin typeface="+mn-ea"/>
              </a:rPr>
              <a:t>停止</a:t>
            </a:r>
            <a:r>
              <a:rPr kumimoji="0" lang="zh-TW" altLang="en-US" sz="2800" b="1" dirty="0">
                <a:solidFill>
                  <a:schemeClr val="tx1"/>
                </a:solidFill>
                <a:latin typeface="+mn-ea"/>
              </a:rPr>
              <a:t>鍵</a:t>
            </a:r>
          </a:p>
        </p:txBody>
      </p:sp>
      <p:sp>
        <p:nvSpPr>
          <p:cNvPr id="24" name="向右箭號 40">
            <a:extLst>
              <a:ext uri="{FF2B5EF4-FFF2-40B4-BE49-F238E27FC236}">
                <a16:creationId xmlns:a16="http://schemas.microsoft.com/office/drawing/2014/main" id="{44A56DFB-DA5C-4336-99AA-FF16BB4A920A}"/>
              </a:ext>
            </a:extLst>
          </p:cNvPr>
          <p:cNvSpPr/>
          <p:nvPr/>
        </p:nvSpPr>
        <p:spPr>
          <a:xfrm rot="8762556" flipH="1">
            <a:off x="7239000" y="3819710"/>
            <a:ext cx="285750" cy="214312"/>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34" name="矩形: 圓角 33">
            <a:extLst>
              <a:ext uri="{FF2B5EF4-FFF2-40B4-BE49-F238E27FC236}">
                <a16:creationId xmlns:a16="http://schemas.microsoft.com/office/drawing/2014/main" id="{A859A8B6-5BAC-4E8F-B655-749BDD252D01}"/>
              </a:ext>
            </a:extLst>
          </p:cNvPr>
          <p:cNvSpPr/>
          <p:nvPr/>
        </p:nvSpPr>
        <p:spPr>
          <a:xfrm>
            <a:off x="331537" y="4034022"/>
            <a:ext cx="1813126" cy="1942238"/>
          </a:xfrm>
          <a:prstGeom prst="roundRect">
            <a:avLst>
              <a:gd name="adj" fmla="val 1052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37" name="圓角矩形 35">
            <a:extLst>
              <a:ext uri="{FF2B5EF4-FFF2-40B4-BE49-F238E27FC236}">
                <a16:creationId xmlns:a16="http://schemas.microsoft.com/office/drawing/2014/main" id="{D2DEE1A4-90BF-45E7-A551-5BDC024691FD}"/>
              </a:ext>
            </a:extLst>
          </p:cNvPr>
          <p:cNvSpPr/>
          <p:nvPr/>
        </p:nvSpPr>
        <p:spPr>
          <a:xfrm>
            <a:off x="430651" y="3605397"/>
            <a:ext cx="1667804" cy="56610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fontAlgn="auto">
              <a:spcBef>
                <a:spcPts val="0"/>
              </a:spcBef>
              <a:spcAft>
                <a:spcPts val="0"/>
              </a:spcAft>
              <a:defRPr/>
            </a:pPr>
            <a:r>
              <a:rPr kumimoji="0" lang="zh-TW" altLang="en-US" sz="2800" b="1" dirty="0">
                <a:solidFill>
                  <a:schemeClr val="tx1"/>
                </a:solidFill>
                <a:latin typeface="+mn-ea"/>
              </a:rPr>
              <a:t>電源開關</a:t>
            </a:r>
          </a:p>
        </p:txBody>
      </p:sp>
      <p:pic>
        <p:nvPicPr>
          <p:cNvPr id="38" name="圖形 37" descr="首頁">
            <a:hlinkClick r:id="rId5" action="ppaction://hlinksldjump"/>
            <a:extLst>
              <a:ext uri="{FF2B5EF4-FFF2-40B4-BE49-F238E27FC236}">
                <a16:creationId xmlns:a16="http://schemas.microsoft.com/office/drawing/2014/main" id="{3A98736B-ED5C-490A-AB79-8C3B535B04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30308" y="-53525"/>
            <a:ext cx="713692" cy="7136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圖片 1" descr="實驗室.jpg">
            <a:extLst>
              <a:ext uri="{FF2B5EF4-FFF2-40B4-BE49-F238E27FC236}">
                <a16:creationId xmlns:a16="http://schemas.microsoft.com/office/drawing/2014/main" id="{8394C132-0277-4151-A2DA-028AF0B8DF9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6425" y="1125356"/>
            <a:ext cx="785812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2">
            <a:extLst>
              <a:ext uri="{FF2B5EF4-FFF2-40B4-BE49-F238E27FC236}">
                <a16:creationId xmlns:a16="http://schemas.microsoft.com/office/drawing/2014/main" id="{F22904F7-33D0-45DE-9B4A-4783BAB6C263}"/>
              </a:ext>
            </a:extLst>
          </p:cNvPr>
          <p:cNvSpPr>
            <a:spLocks noGrp="1"/>
          </p:cNvSpPr>
          <p:nvPr>
            <p:ph type="title" idx="4294967295"/>
          </p:nvPr>
        </p:nvSpPr>
        <p:spPr>
          <a:xfrm>
            <a:off x="352425" y="191294"/>
            <a:ext cx="8439150" cy="750888"/>
          </a:xfrm>
        </p:spPr>
        <p:txBody>
          <a:bodyPr>
            <a:noAutofit/>
          </a:bodyPr>
          <a:lstStyle/>
          <a:p>
            <a:pPr eaLnBrk="1" fontAlgn="auto" hangingPunct="1">
              <a:spcAft>
                <a:spcPts val="0"/>
              </a:spcAft>
              <a:defRPr/>
            </a:pPr>
            <a:r>
              <a:rPr lang="zh-TW" altLang="en-US" sz="4000" dirty="0">
                <a:solidFill>
                  <a:srgbClr val="0000FF"/>
                </a:solidFill>
                <a:latin typeface="Arial Unicode MS" pitchFamily="34" charset="-120"/>
                <a:ea typeface="Arial Unicode MS" pitchFamily="34" charset="-120"/>
                <a:cs typeface="Arial Unicode MS" pitchFamily="34" charset="-120"/>
              </a:rPr>
              <a:t>基本操作設定</a:t>
            </a:r>
            <a:r>
              <a:rPr lang="en-US" altLang="zh-TW" sz="4000" dirty="0">
                <a:solidFill>
                  <a:srgbClr val="0000FF"/>
                </a:solidFill>
                <a:latin typeface="Arial Unicode MS" pitchFamily="34" charset="-120"/>
                <a:ea typeface="Arial Unicode MS" pitchFamily="34" charset="-120"/>
                <a:cs typeface="Arial Unicode MS" pitchFamily="34" charset="-120"/>
              </a:rPr>
              <a:t>---Ex:</a:t>
            </a:r>
            <a:r>
              <a:rPr lang="zh-TW" altLang="en-US" sz="4000" dirty="0">
                <a:solidFill>
                  <a:srgbClr val="0000FF"/>
                </a:solidFill>
                <a:latin typeface="Arial Unicode MS" pitchFamily="34" charset="-120"/>
                <a:ea typeface="Arial Unicode MS" pitchFamily="34" charset="-120"/>
                <a:cs typeface="Arial Unicode MS" pitchFamily="34" charset="-120"/>
              </a:rPr>
              <a:t>正電壓源設定</a:t>
            </a:r>
          </a:p>
        </p:txBody>
      </p:sp>
      <p:sp>
        <p:nvSpPr>
          <p:cNvPr id="4" name="橢圓 3">
            <a:extLst>
              <a:ext uri="{FF2B5EF4-FFF2-40B4-BE49-F238E27FC236}">
                <a16:creationId xmlns:a16="http://schemas.microsoft.com/office/drawing/2014/main" id="{5D17C019-3900-422A-A57C-236273287D5D}"/>
              </a:ext>
            </a:extLst>
          </p:cNvPr>
          <p:cNvSpPr/>
          <p:nvPr/>
        </p:nvSpPr>
        <p:spPr>
          <a:xfrm>
            <a:off x="6715125" y="5141731"/>
            <a:ext cx="1511300" cy="719138"/>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dirty="0">
              <a:solidFill>
                <a:srgbClr val="FF0000"/>
              </a:solidFill>
              <a:latin typeface="Arial Unicode MS" pitchFamily="34" charset="-120"/>
              <a:ea typeface="Arial Unicode MS" pitchFamily="34" charset="-120"/>
              <a:cs typeface="Arial Unicode MS" pitchFamily="34" charset="-120"/>
            </a:endParaRPr>
          </a:p>
        </p:txBody>
      </p:sp>
      <p:sp>
        <p:nvSpPr>
          <p:cNvPr id="5" name="橢圓 4">
            <a:extLst>
              <a:ext uri="{FF2B5EF4-FFF2-40B4-BE49-F238E27FC236}">
                <a16:creationId xmlns:a16="http://schemas.microsoft.com/office/drawing/2014/main" id="{428C1EA4-50FB-4929-98A2-F0B90A4CDA35}"/>
              </a:ext>
            </a:extLst>
          </p:cNvPr>
          <p:cNvSpPr/>
          <p:nvPr/>
        </p:nvSpPr>
        <p:spPr>
          <a:xfrm>
            <a:off x="820738" y="3982856"/>
            <a:ext cx="1643062" cy="16430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latin typeface="Arial Unicode MS" pitchFamily="34" charset="-120"/>
              <a:ea typeface="Arial Unicode MS" pitchFamily="34" charset="-120"/>
              <a:cs typeface="Arial Unicode MS" pitchFamily="34" charset="-120"/>
            </a:endParaRPr>
          </a:p>
        </p:txBody>
      </p:sp>
      <p:sp>
        <p:nvSpPr>
          <p:cNvPr id="7" name="矩形 6">
            <a:extLst>
              <a:ext uri="{FF2B5EF4-FFF2-40B4-BE49-F238E27FC236}">
                <a16:creationId xmlns:a16="http://schemas.microsoft.com/office/drawing/2014/main" id="{4AF06F65-A78E-4384-A38D-4C981BEE578E}"/>
              </a:ext>
            </a:extLst>
          </p:cNvPr>
          <p:cNvSpPr/>
          <p:nvPr/>
        </p:nvSpPr>
        <p:spPr>
          <a:xfrm>
            <a:off x="720725" y="3431994"/>
            <a:ext cx="1978025" cy="522287"/>
          </a:xfrm>
          <a:prstGeom prst="rect">
            <a:avLst/>
          </a:prstGeom>
          <a:solidFill>
            <a:schemeClr val="bg1"/>
          </a:solidFill>
        </p:spPr>
        <p:txBody>
          <a:bodyPr wrap="none">
            <a:spAutoFit/>
          </a:bodyPr>
          <a:lstStyle/>
          <a:p>
            <a:pPr algn="ctr" fontAlgn="auto">
              <a:spcBef>
                <a:spcPts val="0"/>
              </a:spcBef>
              <a:spcAft>
                <a:spcPts val="0"/>
              </a:spcAft>
              <a:defRPr/>
            </a:pPr>
            <a:r>
              <a:rPr kumimoji="0" lang="en-US" altLang="zh-TW" sz="2800" b="1" dirty="0">
                <a:solidFill>
                  <a:schemeClr val="accent1">
                    <a:lumMod val="75000"/>
                  </a:schemeClr>
                </a:solidFill>
                <a:latin typeface="Arial Unicode MS" pitchFamily="34" charset="-120"/>
                <a:ea typeface="Arial Unicode MS" pitchFamily="34" charset="-120"/>
                <a:cs typeface="Arial Unicode MS" pitchFamily="34" charset="-120"/>
              </a:rPr>
              <a:t>2.</a:t>
            </a:r>
            <a:r>
              <a:rPr kumimoji="0" lang="zh-TW" altLang="en-US" sz="2800" b="1" dirty="0">
                <a:solidFill>
                  <a:schemeClr val="accent1">
                    <a:lumMod val="75000"/>
                  </a:schemeClr>
                </a:solidFill>
                <a:latin typeface="Arial Unicode MS" pitchFamily="34" charset="-120"/>
                <a:ea typeface="Arial Unicode MS" pitchFamily="34" charset="-120"/>
                <a:cs typeface="Arial Unicode MS" pitchFamily="34" charset="-120"/>
              </a:rPr>
              <a:t>電源開關</a:t>
            </a:r>
          </a:p>
        </p:txBody>
      </p:sp>
      <p:sp>
        <p:nvSpPr>
          <p:cNvPr id="8" name="橢圓 7">
            <a:extLst>
              <a:ext uri="{FF2B5EF4-FFF2-40B4-BE49-F238E27FC236}">
                <a16:creationId xmlns:a16="http://schemas.microsoft.com/office/drawing/2014/main" id="{494236F7-0F06-48B6-89D4-66B0F0192D02}"/>
              </a:ext>
            </a:extLst>
          </p:cNvPr>
          <p:cNvSpPr/>
          <p:nvPr/>
        </p:nvSpPr>
        <p:spPr>
          <a:xfrm>
            <a:off x="7250113" y="3508194"/>
            <a:ext cx="714375" cy="714375"/>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dirty="0">
              <a:solidFill>
                <a:srgbClr val="FF0000"/>
              </a:solidFill>
              <a:latin typeface="Arial Unicode MS" pitchFamily="34" charset="-120"/>
              <a:ea typeface="Arial Unicode MS" pitchFamily="34" charset="-120"/>
              <a:cs typeface="Arial Unicode MS" pitchFamily="34" charset="-120"/>
            </a:endParaRPr>
          </a:p>
        </p:txBody>
      </p:sp>
      <p:sp>
        <p:nvSpPr>
          <p:cNvPr id="9" name="矩形 8">
            <a:extLst>
              <a:ext uri="{FF2B5EF4-FFF2-40B4-BE49-F238E27FC236}">
                <a16:creationId xmlns:a16="http://schemas.microsoft.com/office/drawing/2014/main" id="{C9BE63D3-74BA-427E-BC25-5618B6F34531}"/>
              </a:ext>
            </a:extLst>
          </p:cNvPr>
          <p:cNvSpPr>
            <a:spLocks noChangeArrowheads="1"/>
          </p:cNvSpPr>
          <p:nvPr/>
        </p:nvSpPr>
        <p:spPr bwMode="auto">
          <a:xfrm>
            <a:off x="7256832" y="4096056"/>
            <a:ext cx="1692275" cy="954088"/>
          </a:xfrm>
          <a:prstGeom prst="rect">
            <a:avLst/>
          </a:prstGeom>
          <a:solidFill>
            <a:schemeClr val="bg1"/>
          </a:solidFill>
          <a:ln>
            <a:noFill/>
          </a:ln>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800" b="1" dirty="0">
                <a:solidFill>
                  <a:srgbClr val="0000CC"/>
                </a:solidFill>
                <a:latin typeface="Arial Unicode MS" pitchFamily="34" charset="-120"/>
                <a:ea typeface="Arial Unicode MS" pitchFamily="34" charset="-120"/>
              </a:rPr>
              <a:t>5.</a:t>
            </a:r>
            <a:r>
              <a:rPr kumimoji="0" lang="zh-TW" altLang="en-US" sz="2800" b="1" dirty="0">
                <a:solidFill>
                  <a:srgbClr val="0000CC"/>
                </a:solidFill>
                <a:latin typeface="Arial Unicode MS" pitchFamily="34" charset="-120"/>
                <a:ea typeface="Arial Unicode MS" pitchFamily="34" charset="-120"/>
              </a:rPr>
              <a:t> 輸出 </a:t>
            </a:r>
            <a:r>
              <a:rPr kumimoji="0" lang="en-US" altLang="zh-TW" sz="2800" b="1" dirty="0">
                <a:solidFill>
                  <a:srgbClr val="0000CC"/>
                </a:solidFill>
                <a:latin typeface="Arial Unicode MS" pitchFamily="34" charset="-120"/>
                <a:ea typeface="Arial Unicode MS" pitchFamily="34" charset="-120"/>
              </a:rPr>
              <a:t>on/off</a:t>
            </a:r>
            <a:endParaRPr kumimoji="0" lang="zh-TW" altLang="en-US" sz="2800" b="1" dirty="0">
              <a:solidFill>
                <a:srgbClr val="0000CC"/>
              </a:solidFill>
              <a:latin typeface="Arial Unicode MS" pitchFamily="34" charset="-120"/>
              <a:ea typeface="Arial Unicode MS" pitchFamily="34" charset="-120"/>
            </a:endParaRPr>
          </a:p>
        </p:txBody>
      </p:sp>
      <p:sp>
        <p:nvSpPr>
          <p:cNvPr id="10" name="橢圓 9">
            <a:extLst>
              <a:ext uri="{FF2B5EF4-FFF2-40B4-BE49-F238E27FC236}">
                <a16:creationId xmlns:a16="http://schemas.microsoft.com/office/drawing/2014/main" id="{F9DAAFEA-D240-4E66-B7B3-FE20C876B551}"/>
              </a:ext>
            </a:extLst>
          </p:cNvPr>
          <p:cNvSpPr/>
          <p:nvPr/>
        </p:nvSpPr>
        <p:spPr>
          <a:xfrm>
            <a:off x="4749800" y="1839731"/>
            <a:ext cx="928688" cy="85725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dirty="0">
              <a:solidFill>
                <a:srgbClr val="FF0000"/>
              </a:solidFill>
              <a:latin typeface="Arial Unicode MS" pitchFamily="34" charset="-120"/>
              <a:ea typeface="Arial Unicode MS" pitchFamily="34" charset="-120"/>
              <a:cs typeface="Arial Unicode MS" pitchFamily="34" charset="-120"/>
            </a:endParaRPr>
          </a:p>
        </p:txBody>
      </p:sp>
      <p:sp>
        <p:nvSpPr>
          <p:cNvPr id="11" name="矩形 10">
            <a:extLst>
              <a:ext uri="{FF2B5EF4-FFF2-40B4-BE49-F238E27FC236}">
                <a16:creationId xmlns:a16="http://schemas.microsoft.com/office/drawing/2014/main" id="{8AE42901-BB31-4B3A-BC6A-79DFFAB3018D}"/>
              </a:ext>
            </a:extLst>
          </p:cNvPr>
          <p:cNvSpPr>
            <a:spLocks noChangeArrowheads="1"/>
          </p:cNvSpPr>
          <p:nvPr/>
        </p:nvSpPr>
        <p:spPr bwMode="auto">
          <a:xfrm>
            <a:off x="3681413" y="1278732"/>
            <a:ext cx="4783137" cy="522288"/>
          </a:xfrm>
          <a:prstGeom prst="rect">
            <a:avLst/>
          </a:prstGeom>
          <a:solidFill>
            <a:schemeClr val="bg1"/>
          </a:solidFill>
          <a:ln>
            <a:noFill/>
          </a:ln>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800" b="1" dirty="0">
                <a:solidFill>
                  <a:srgbClr val="0000CC"/>
                </a:solidFill>
                <a:latin typeface="Arial Unicode MS" pitchFamily="34" charset="-120"/>
                <a:ea typeface="Arial Unicode MS" pitchFamily="34" charset="-120"/>
              </a:rPr>
              <a:t>3.</a:t>
            </a:r>
            <a:r>
              <a:rPr kumimoji="0" lang="zh-TW" altLang="en-US" sz="2800" b="1" dirty="0">
                <a:solidFill>
                  <a:srgbClr val="0000CC"/>
                </a:solidFill>
                <a:latin typeface="Arial Unicode MS" pitchFamily="34" charset="-120"/>
                <a:ea typeface="Arial Unicode MS" pitchFamily="34" charset="-120"/>
              </a:rPr>
              <a:t>設定正電壓</a:t>
            </a:r>
            <a:r>
              <a:rPr kumimoji="0" lang="en-US" altLang="zh-TW" sz="2800" b="1" dirty="0">
                <a:solidFill>
                  <a:srgbClr val="0000CC"/>
                </a:solidFill>
                <a:latin typeface="Arial Unicode MS" pitchFamily="34" charset="-120"/>
                <a:ea typeface="Arial Unicode MS" pitchFamily="34" charset="-120"/>
              </a:rPr>
              <a:t>; </a:t>
            </a:r>
            <a:r>
              <a:rPr kumimoji="0" lang="zh-TW" altLang="en-US" sz="2800" b="1" dirty="0">
                <a:solidFill>
                  <a:srgbClr val="0000CC"/>
                </a:solidFill>
                <a:latin typeface="Arial Unicode MS" pitchFamily="34" charset="-120"/>
                <a:ea typeface="Arial Unicode MS" pitchFamily="34" charset="-120"/>
              </a:rPr>
              <a:t>輸入所需數值</a:t>
            </a:r>
          </a:p>
        </p:txBody>
      </p:sp>
      <p:sp>
        <p:nvSpPr>
          <p:cNvPr id="12" name="矩形 11">
            <a:extLst>
              <a:ext uri="{FF2B5EF4-FFF2-40B4-BE49-F238E27FC236}">
                <a16:creationId xmlns:a16="http://schemas.microsoft.com/office/drawing/2014/main" id="{568CF263-9671-4EA8-B486-41806CF30605}"/>
              </a:ext>
            </a:extLst>
          </p:cNvPr>
          <p:cNvSpPr>
            <a:spLocks noChangeArrowheads="1"/>
          </p:cNvSpPr>
          <p:nvPr/>
        </p:nvSpPr>
        <p:spPr bwMode="auto">
          <a:xfrm>
            <a:off x="5213350" y="4124143"/>
            <a:ext cx="1978025" cy="522288"/>
          </a:xfrm>
          <a:prstGeom prst="rect">
            <a:avLst/>
          </a:prstGeom>
          <a:solidFill>
            <a:schemeClr val="bg1"/>
          </a:solidFill>
          <a:ln>
            <a:noFill/>
          </a:ln>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800" b="1" dirty="0">
                <a:solidFill>
                  <a:srgbClr val="0000FF"/>
                </a:solidFill>
                <a:latin typeface="Arial Unicode MS" pitchFamily="34" charset="-120"/>
                <a:ea typeface="Arial Unicode MS" pitchFamily="34" charset="-120"/>
              </a:rPr>
              <a:t>4.</a:t>
            </a:r>
            <a:r>
              <a:rPr kumimoji="0" lang="zh-TW" altLang="en-US" sz="2800" b="1" dirty="0">
                <a:solidFill>
                  <a:srgbClr val="0000FF"/>
                </a:solidFill>
                <a:latin typeface="Arial Unicode MS" pitchFamily="34" charset="-120"/>
                <a:ea typeface="Arial Unicode MS" pitchFamily="34" charset="-120"/>
              </a:rPr>
              <a:t>設定完畢</a:t>
            </a:r>
          </a:p>
        </p:txBody>
      </p:sp>
      <p:sp>
        <p:nvSpPr>
          <p:cNvPr id="13" name="橢圓 12">
            <a:extLst>
              <a:ext uri="{FF2B5EF4-FFF2-40B4-BE49-F238E27FC236}">
                <a16:creationId xmlns:a16="http://schemas.microsoft.com/office/drawing/2014/main" id="{BC52DCAC-67A4-4D18-8C16-B19F51850624}"/>
              </a:ext>
            </a:extLst>
          </p:cNvPr>
          <p:cNvSpPr/>
          <p:nvPr/>
        </p:nvSpPr>
        <p:spPr>
          <a:xfrm>
            <a:off x="6477000" y="3511369"/>
            <a:ext cx="714375" cy="7143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dirty="0">
              <a:solidFill>
                <a:srgbClr val="FF0000"/>
              </a:solidFill>
              <a:latin typeface="Arial Unicode MS" pitchFamily="34" charset="-120"/>
              <a:ea typeface="Arial Unicode MS" pitchFamily="34" charset="-120"/>
              <a:cs typeface="Arial Unicode MS" pitchFamily="34" charset="-120"/>
            </a:endParaRPr>
          </a:p>
        </p:txBody>
      </p:sp>
      <p:sp>
        <p:nvSpPr>
          <p:cNvPr id="18" name="矩形 17">
            <a:extLst>
              <a:ext uri="{FF2B5EF4-FFF2-40B4-BE49-F238E27FC236}">
                <a16:creationId xmlns:a16="http://schemas.microsoft.com/office/drawing/2014/main" id="{0EDA3431-036A-4DFA-8F0A-D7F8FD6D16D4}"/>
              </a:ext>
            </a:extLst>
          </p:cNvPr>
          <p:cNvSpPr>
            <a:spLocks noChangeArrowheads="1"/>
          </p:cNvSpPr>
          <p:nvPr/>
        </p:nvSpPr>
        <p:spPr bwMode="auto">
          <a:xfrm>
            <a:off x="6202362" y="5732644"/>
            <a:ext cx="2549525" cy="523875"/>
          </a:xfrm>
          <a:prstGeom prst="rect">
            <a:avLst/>
          </a:prstGeom>
          <a:solidFill>
            <a:srgbClr val="FFFFDE"/>
          </a:solidFill>
          <a:ln>
            <a:noFill/>
          </a:ln>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800" b="1" dirty="0">
                <a:solidFill>
                  <a:srgbClr val="FF0000"/>
                </a:solidFill>
                <a:latin typeface="Arial Unicode MS" pitchFamily="34" charset="-120"/>
                <a:ea typeface="Arial Unicode MS" pitchFamily="34" charset="-120"/>
              </a:rPr>
              <a:t>1.</a:t>
            </a:r>
            <a:r>
              <a:rPr kumimoji="0" lang="zh-TW" altLang="en-US" sz="2800" b="1" dirty="0">
                <a:solidFill>
                  <a:srgbClr val="FF0000"/>
                </a:solidFill>
                <a:latin typeface="Arial Unicode MS" pitchFamily="34" charset="-120"/>
                <a:ea typeface="Arial Unicode MS" pitchFamily="34" charset="-120"/>
              </a:rPr>
              <a:t>電壓輸出端</a:t>
            </a:r>
          </a:p>
        </p:txBody>
      </p:sp>
      <p:sp>
        <p:nvSpPr>
          <p:cNvPr id="14" name="橢圓 13">
            <a:extLst>
              <a:ext uri="{FF2B5EF4-FFF2-40B4-BE49-F238E27FC236}">
                <a16:creationId xmlns:a16="http://schemas.microsoft.com/office/drawing/2014/main" id="{70B19B8E-FCE1-474A-A6DA-574523141F1E}"/>
              </a:ext>
            </a:extLst>
          </p:cNvPr>
          <p:cNvSpPr/>
          <p:nvPr/>
        </p:nvSpPr>
        <p:spPr>
          <a:xfrm>
            <a:off x="6476999" y="2014538"/>
            <a:ext cx="1511300" cy="714375"/>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dirty="0">
              <a:solidFill>
                <a:srgbClr val="FF0000"/>
              </a:solidFill>
              <a:latin typeface="Arial Unicode MS" pitchFamily="34" charset="-120"/>
              <a:ea typeface="Arial Unicode MS" pitchFamily="34" charset="-120"/>
              <a:cs typeface="Arial Unicode MS" pitchFamily="34" charset="-120"/>
            </a:endParaRPr>
          </a:p>
        </p:txBody>
      </p:sp>
      <p:sp>
        <p:nvSpPr>
          <p:cNvPr id="15" name="矩形 14">
            <a:extLst>
              <a:ext uri="{FF2B5EF4-FFF2-40B4-BE49-F238E27FC236}">
                <a16:creationId xmlns:a16="http://schemas.microsoft.com/office/drawing/2014/main" id="{0A6AB4DE-0723-4264-A274-76715ABA5F44}"/>
              </a:ext>
            </a:extLst>
          </p:cNvPr>
          <p:cNvSpPr>
            <a:spLocks noChangeArrowheads="1"/>
          </p:cNvSpPr>
          <p:nvPr/>
        </p:nvSpPr>
        <p:spPr bwMode="auto">
          <a:xfrm>
            <a:off x="7876769" y="1775765"/>
            <a:ext cx="1321611" cy="523220"/>
          </a:xfrm>
          <a:prstGeom prst="rect">
            <a:avLst/>
          </a:prstGeom>
          <a:solidFill>
            <a:schemeClr val="bg1"/>
          </a:solidFill>
          <a:ln>
            <a:noFill/>
          </a:ln>
          <a:extLst/>
        </p:spPr>
        <p:txBody>
          <a:bodyPr wrap="square" lIns="0" rIns="0">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800" b="1" dirty="0">
                <a:solidFill>
                  <a:srgbClr val="0000CC"/>
                </a:solidFill>
                <a:latin typeface="Arial Unicode MS" pitchFamily="34" charset="-120"/>
                <a:ea typeface="Arial Unicode MS" pitchFamily="34" charset="-120"/>
              </a:rPr>
              <a:t>6.</a:t>
            </a:r>
            <a:r>
              <a:rPr kumimoji="0" lang="zh-TW" altLang="en-US" sz="2800" b="1" dirty="0">
                <a:solidFill>
                  <a:srgbClr val="0000CC"/>
                </a:solidFill>
                <a:latin typeface="Arial Unicode MS" pitchFamily="34" charset="-120"/>
                <a:ea typeface="Arial Unicode MS" pitchFamily="34" charset="-120"/>
              </a:rPr>
              <a:t> 微調</a:t>
            </a:r>
          </a:p>
        </p:txBody>
      </p:sp>
      <p:pic>
        <p:nvPicPr>
          <p:cNvPr id="16" name="圖形 15" descr="首頁">
            <a:hlinkClick r:id="rId4" action="ppaction://hlinksldjump"/>
            <a:extLst>
              <a:ext uri="{FF2B5EF4-FFF2-40B4-BE49-F238E27FC236}">
                <a16:creationId xmlns:a16="http://schemas.microsoft.com/office/drawing/2014/main" id="{C0D8E527-ED57-49DC-94C9-665DFFFE21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P spid="18"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A43378EC-E53D-49D5-92A5-AEC02AF1EF3E}"/>
              </a:ext>
            </a:extLst>
          </p:cNvPr>
          <p:cNvSpPr>
            <a:spLocks noChangeArrowheads="1"/>
          </p:cNvSpPr>
          <p:nvPr/>
        </p:nvSpPr>
        <p:spPr bwMode="auto">
          <a:xfrm>
            <a:off x="395288" y="5142802"/>
            <a:ext cx="8640763" cy="1380506"/>
          </a:xfrm>
          <a:prstGeom prst="rect">
            <a:avLst/>
          </a:prstGeom>
          <a:solidFill>
            <a:schemeClr val="bg1"/>
          </a:solidFill>
          <a:ln>
            <a:noFill/>
          </a:ln>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kumimoji="0" lang="en-US" altLang="zh-TW" sz="2400" b="1" dirty="0">
                <a:solidFill>
                  <a:srgbClr val="0000CC"/>
                </a:solidFill>
                <a:latin typeface="Verdana" panose="020B0604030504040204" pitchFamily="34" charset="0"/>
                <a:ea typeface="微軟正黑體" panose="020B0604030504040204" pitchFamily="34" charset="-120"/>
              </a:rPr>
              <a:t>Note: </a:t>
            </a:r>
            <a:r>
              <a:rPr kumimoji="0" lang="zh-TW" altLang="en-US" sz="2400" b="1" dirty="0">
                <a:solidFill>
                  <a:srgbClr val="0000CC"/>
                </a:solidFill>
                <a:latin typeface="Verdana" panose="020B0604030504040204" pitchFamily="34" charset="0"/>
                <a:ea typeface="微軟正黑體" panose="020B0604030504040204" pitchFamily="34" charset="-120"/>
              </a:rPr>
              <a:t>正負電源在獨立</a:t>
            </a:r>
            <a:r>
              <a:rPr kumimoji="0" lang="en-US" altLang="zh-TW" sz="2400" b="1" dirty="0">
                <a:solidFill>
                  <a:srgbClr val="0000CC"/>
                </a:solidFill>
                <a:latin typeface="Verdana" panose="020B0604030504040204" pitchFamily="34" charset="0"/>
                <a:ea typeface="微軟正黑體" panose="020B0604030504040204" pitchFamily="34" charset="-120"/>
              </a:rPr>
              <a:t>(INDEP)</a:t>
            </a:r>
            <a:r>
              <a:rPr kumimoji="0" lang="zh-TW" altLang="en-US" sz="2400" b="1" dirty="0">
                <a:solidFill>
                  <a:srgbClr val="0000CC"/>
                </a:solidFill>
                <a:latin typeface="Verdana" panose="020B0604030504040204" pitchFamily="34" charset="0"/>
                <a:ea typeface="微軟正黑體" panose="020B0604030504040204" pitchFamily="34" charset="-120"/>
              </a:rPr>
              <a:t>模式時正負電源個別設定輸出</a:t>
            </a:r>
            <a:r>
              <a:rPr kumimoji="0" lang="en-US" altLang="zh-TW" sz="2400" b="1" dirty="0">
                <a:solidFill>
                  <a:srgbClr val="0000CC"/>
                </a:solidFill>
                <a:latin typeface="Verdana" panose="020B0604030504040204" pitchFamily="34" charset="0"/>
                <a:ea typeface="微軟正黑體" panose="020B0604030504040204" pitchFamily="34" charset="-120"/>
              </a:rPr>
              <a:t>; </a:t>
            </a:r>
            <a:r>
              <a:rPr kumimoji="0" lang="zh-TW" altLang="en-US" sz="2400" b="1" dirty="0">
                <a:solidFill>
                  <a:srgbClr val="0000CC"/>
                </a:solidFill>
                <a:latin typeface="Verdana" panose="020B0604030504040204" pitchFamily="34" charset="0"/>
                <a:ea typeface="微軟正黑體" panose="020B0604030504040204" pitchFamily="34" charset="-120"/>
              </a:rPr>
              <a:t>在追蹤</a:t>
            </a:r>
            <a:r>
              <a:rPr kumimoji="0" lang="en-US" altLang="zh-TW" sz="2400" b="1" dirty="0">
                <a:solidFill>
                  <a:srgbClr val="0000CC"/>
                </a:solidFill>
                <a:latin typeface="Verdana" panose="020B0604030504040204" pitchFamily="34" charset="0"/>
                <a:ea typeface="微軟正黑體" panose="020B0604030504040204" pitchFamily="34" charset="-120"/>
              </a:rPr>
              <a:t>(Track)</a:t>
            </a:r>
            <a:r>
              <a:rPr kumimoji="0" lang="zh-TW" altLang="en-US" sz="2400" b="1" dirty="0">
                <a:solidFill>
                  <a:srgbClr val="0000CC"/>
                </a:solidFill>
                <a:latin typeface="Verdana" panose="020B0604030504040204" pitchFamily="34" charset="0"/>
                <a:ea typeface="微軟正黑體" panose="020B0604030504040204" pitchFamily="34" charset="-120"/>
              </a:rPr>
              <a:t>模式下正負電源輸出正電源設定值，但極性相反</a:t>
            </a:r>
            <a:endParaRPr kumimoji="0" lang="en-US" altLang="zh-TW" sz="2400" b="1" dirty="0">
              <a:solidFill>
                <a:srgbClr val="0000CC"/>
              </a:solidFill>
              <a:latin typeface="Verdana" panose="020B0604030504040204" pitchFamily="34" charset="0"/>
              <a:ea typeface="微軟正黑體" panose="020B0604030504040204" pitchFamily="34" charset="-120"/>
            </a:endParaRPr>
          </a:p>
        </p:txBody>
      </p:sp>
      <p:sp>
        <p:nvSpPr>
          <p:cNvPr id="2" name="標題 1">
            <a:extLst>
              <a:ext uri="{FF2B5EF4-FFF2-40B4-BE49-F238E27FC236}">
                <a16:creationId xmlns:a16="http://schemas.microsoft.com/office/drawing/2014/main" id="{DE4E327E-AE90-4BAD-8E9B-3FD9D6ADC3CF}"/>
              </a:ext>
            </a:extLst>
          </p:cNvPr>
          <p:cNvSpPr>
            <a:spLocks noGrp="1"/>
          </p:cNvSpPr>
          <p:nvPr>
            <p:ph type="title" idx="4294967295"/>
          </p:nvPr>
        </p:nvSpPr>
        <p:spPr>
          <a:xfrm>
            <a:off x="573087" y="282476"/>
            <a:ext cx="3000375" cy="750887"/>
          </a:xfrm>
        </p:spPr>
        <p:txBody>
          <a:bodyPr>
            <a:noAutofit/>
          </a:bodyPr>
          <a:lstStyle/>
          <a:p>
            <a:pPr eaLnBrk="1" fontAlgn="auto" hangingPunct="1">
              <a:spcAft>
                <a:spcPts val="0"/>
              </a:spcAft>
              <a:defRPr/>
            </a:pPr>
            <a:r>
              <a:rPr lang="zh-TW" altLang="en-US" sz="4000" dirty="0">
                <a:solidFill>
                  <a:srgbClr val="0000FF"/>
                </a:solidFill>
              </a:rPr>
              <a:t>基本顯示</a:t>
            </a:r>
          </a:p>
        </p:txBody>
      </p:sp>
      <p:pic>
        <p:nvPicPr>
          <p:cNvPr id="10243" name="Picture 2">
            <a:extLst>
              <a:ext uri="{FF2B5EF4-FFF2-40B4-BE49-F238E27FC236}">
                <a16:creationId xmlns:a16="http://schemas.microsoft.com/office/drawing/2014/main" id="{392418B8-DB1D-4D35-B2F5-A4CF2EA3AB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14375" y="1713169"/>
            <a:ext cx="800576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群組 23">
            <a:extLst>
              <a:ext uri="{FF2B5EF4-FFF2-40B4-BE49-F238E27FC236}">
                <a16:creationId xmlns:a16="http://schemas.microsoft.com/office/drawing/2014/main" id="{B7F2CABF-B9C4-4FDD-8D5F-0969052B133D}"/>
              </a:ext>
            </a:extLst>
          </p:cNvPr>
          <p:cNvGrpSpPr>
            <a:grpSpLocks/>
          </p:cNvGrpSpPr>
          <p:nvPr/>
        </p:nvGrpSpPr>
        <p:grpSpPr bwMode="auto">
          <a:xfrm>
            <a:off x="2357438" y="2498982"/>
            <a:ext cx="4714875" cy="1143000"/>
            <a:chOff x="2357422" y="2786058"/>
            <a:chExt cx="4714908" cy="1143008"/>
          </a:xfrm>
        </p:grpSpPr>
        <p:sp>
          <p:nvSpPr>
            <p:cNvPr id="19" name="圓角矩形 18">
              <a:extLst>
                <a:ext uri="{FF2B5EF4-FFF2-40B4-BE49-F238E27FC236}">
                  <a16:creationId xmlns:a16="http://schemas.microsoft.com/office/drawing/2014/main" id="{2062D551-D55B-4A9B-8D65-D47BACB02B82}"/>
                </a:ext>
              </a:extLst>
            </p:cNvPr>
            <p:cNvSpPr/>
            <p:nvPr/>
          </p:nvSpPr>
          <p:spPr>
            <a:xfrm>
              <a:off x="2357422" y="2786058"/>
              <a:ext cx="4714908" cy="1143008"/>
            </a:xfrm>
            <a:prstGeom prst="roundRect">
              <a:avLst>
                <a:gd name="adj" fmla="val 45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a:p>
          </p:txBody>
        </p:sp>
        <p:sp>
          <p:nvSpPr>
            <p:cNvPr id="20" name="矩形 19">
              <a:extLst>
                <a:ext uri="{FF2B5EF4-FFF2-40B4-BE49-F238E27FC236}">
                  <a16:creationId xmlns:a16="http://schemas.microsoft.com/office/drawing/2014/main" id="{94554753-D534-41BE-9B67-2D869848C9C6}"/>
                </a:ext>
              </a:extLst>
            </p:cNvPr>
            <p:cNvSpPr/>
            <p:nvPr/>
          </p:nvSpPr>
          <p:spPr>
            <a:xfrm>
              <a:off x="2486010" y="2857495"/>
              <a:ext cx="142876" cy="1428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a:p>
          </p:txBody>
        </p:sp>
        <p:sp>
          <p:nvSpPr>
            <p:cNvPr id="21" name="矩形 20">
              <a:extLst>
                <a:ext uri="{FF2B5EF4-FFF2-40B4-BE49-F238E27FC236}">
                  <a16:creationId xmlns:a16="http://schemas.microsoft.com/office/drawing/2014/main" id="{62C91604-73BC-41A1-9715-FF559E79DB91}"/>
                </a:ext>
              </a:extLst>
            </p:cNvPr>
            <p:cNvSpPr/>
            <p:nvPr/>
          </p:nvSpPr>
          <p:spPr>
            <a:xfrm>
              <a:off x="2489185" y="3357562"/>
              <a:ext cx="142876" cy="1428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a:p>
          </p:txBody>
        </p:sp>
        <p:sp>
          <p:nvSpPr>
            <p:cNvPr id="22" name="矩形 21">
              <a:extLst>
                <a:ext uri="{FF2B5EF4-FFF2-40B4-BE49-F238E27FC236}">
                  <a16:creationId xmlns:a16="http://schemas.microsoft.com/office/drawing/2014/main" id="{4DC858E1-2110-4A8A-8E7D-D4D82F3C6B6A}"/>
                </a:ext>
              </a:extLst>
            </p:cNvPr>
            <p:cNvSpPr/>
            <p:nvPr/>
          </p:nvSpPr>
          <p:spPr>
            <a:xfrm>
              <a:off x="6786578" y="2857495"/>
              <a:ext cx="142876" cy="1428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a:p>
          </p:txBody>
        </p:sp>
        <p:sp>
          <p:nvSpPr>
            <p:cNvPr id="23" name="矩形 22">
              <a:extLst>
                <a:ext uri="{FF2B5EF4-FFF2-40B4-BE49-F238E27FC236}">
                  <a16:creationId xmlns:a16="http://schemas.microsoft.com/office/drawing/2014/main" id="{701CB6C0-E397-436C-A42B-BDE0544C7105}"/>
                </a:ext>
              </a:extLst>
            </p:cNvPr>
            <p:cNvSpPr/>
            <p:nvPr/>
          </p:nvSpPr>
          <p:spPr>
            <a:xfrm>
              <a:off x="6786578" y="3357562"/>
              <a:ext cx="142876" cy="1428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b="1"/>
            </a:p>
          </p:txBody>
        </p:sp>
      </p:grpSp>
      <p:sp>
        <p:nvSpPr>
          <p:cNvPr id="7" name="圓角矩形 6">
            <a:extLst>
              <a:ext uri="{FF2B5EF4-FFF2-40B4-BE49-F238E27FC236}">
                <a16:creationId xmlns:a16="http://schemas.microsoft.com/office/drawing/2014/main" id="{19F97498-3843-4400-9F0E-9A9072BC9EE4}"/>
              </a:ext>
            </a:extLst>
          </p:cNvPr>
          <p:cNvSpPr/>
          <p:nvPr/>
        </p:nvSpPr>
        <p:spPr>
          <a:xfrm>
            <a:off x="1773238" y="3056194"/>
            <a:ext cx="1143000" cy="500063"/>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8" name="圓角矩形 7">
            <a:extLst>
              <a:ext uri="{FF2B5EF4-FFF2-40B4-BE49-F238E27FC236}">
                <a16:creationId xmlns:a16="http://schemas.microsoft.com/office/drawing/2014/main" id="{471E39FC-6D14-4870-BD7E-4A12ABC3BE47}"/>
              </a:ext>
            </a:extLst>
          </p:cNvPr>
          <p:cNvSpPr/>
          <p:nvPr/>
        </p:nvSpPr>
        <p:spPr>
          <a:xfrm>
            <a:off x="1773238" y="2524382"/>
            <a:ext cx="1143000" cy="500062"/>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9" name="矩形: 圓角 8">
            <a:extLst>
              <a:ext uri="{FF2B5EF4-FFF2-40B4-BE49-F238E27FC236}">
                <a16:creationId xmlns:a16="http://schemas.microsoft.com/office/drawing/2014/main" id="{87778A61-EE9F-4568-AC31-B2FE0DF633E0}"/>
              </a:ext>
            </a:extLst>
          </p:cNvPr>
          <p:cNvSpPr>
            <a:spLocks noChangeArrowheads="1"/>
          </p:cNvSpPr>
          <p:nvPr/>
        </p:nvSpPr>
        <p:spPr bwMode="auto">
          <a:xfrm>
            <a:off x="443706" y="3688019"/>
            <a:ext cx="3355975" cy="1055608"/>
          </a:xfrm>
          <a:prstGeom prst="roundRect">
            <a:avLst/>
          </a:prstGeom>
          <a:solidFill>
            <a:schemeClr val="bg1"/>
          </a:solidFill>
          <a:ln>
            <a:solidFill>
              <a:schemeClr val="accent1"/>
            </a:solidFill>
          </a:ln>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800" b="1" dirty="0">
                <a:latin typeface="Verdana" panose="020B0604030504040204" pitchFamily="34" charset="0"/>
                <a:ea typeface="微軟正黑體" panose="020B0604030504040204" pitchFamily="34" charset="-120"/>
              </a:rPr>
              <a:t>負電源在</a:t>
            </a:r>
            <a:r>
              <a:rPr kumimoji="0" lang="en-US" altLang="zh-TW" sz="2800" b="1" dirty="0">
                <a:latin typeface="Verdana" panose="020B0604030504040204" pitchFamily="34" charset="0"/>
                <a:ea typeface="微軟正黑體" panose="020B0604030504040204" pitchFamily="34" charset="-120"/>
              </a:rPr>
              <a:t>CV</a:t>
            </a:r>
            <a:r>
              <a:rPr kumimoji="0" lang="zh-TW" altLang="en-US" sz="2800" b="1" dirty="0">
                <a:latin typeface="Verdana" panose="020B0604030504040204" pitchFamily="34" charset="0"/>
                <a:ea typeface="微軟正黑體" panose="020B0604030504040204" pitchFamily="34" charset="-120"/>
              </a:rPr>
              <a:t>定電壓或</a:t>
            </a:r>
            <a:r>
              <a:rPr kumimoji="0" lang="en-US" altLang="zh-TW" sz="2800" b="1" dirty="0">
                <a:latin typeface="Verdana" panose="020B0604030504040204" pitchFamily="34" charset="0"/>
                <a:ea typeface="微軟正黑體" panose="020B0604030504040204" pitchFamily="34" charset="-120"/>
              </a:rPr>
              <a:t>CC</a:t>
            </a:r>
            <a:r>
              <a:rPr kumimoji="0" lang="zh-TW" altLang="en-US" sz="2800" b="1" dirty="0">
                <a:latin typeface="Verdana" panose="020B0604030504040204" pitchFamily="34" charset="0"/>
                <a:ea typeface="微軟正黑體" panose="020B0604030504040204" pitchFamily="34" charset="-120"/>
              </a:rPr>
              <a:t>定電流模式</a:t>
            </a:r>
          </a:p>
        </p:txBody>
      </p:sp>
      <p:sp>
        <p:nvSpPr>
          <p:cNvPr id="10" name="圓角矩形 9">
            <a:extLst>
              <a:ext uri="{FF2B5EF4-FFF2-40B4-BE49-F238E27FC236}">
                <a16:creationId xmlns:a16="http://schemas.microsoft.com/office/drawing/2014/main" id="{C926E4F6-296A-4A71-8256-323F9FD949C1}"/>
              </a:ext>
            </a:extLst>
          </p:cNvPr>
          <p:cNvSpPr/>
          <p:nvPr/>
        </p:nvSpPr>
        <p:spPr>
          <a:xfrm>
            <a:off x="6500813" y="2498982"/>
            <a:ext cx="1500187" cy="500062"/>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11" name="矩形: 圓角 10">
            <a:extLst>
              <a:ext uri="{FF2B5EF4-FFF2-40B4-BE49-F238E27FC236}">
                <a16:creationId xmlns:a16="http://schemas.microsoft.com/office/drawing/2014/main" id="{DB6C635A-F78A-421A-B140-D4149667E0E1}"/>
              </a:ext>
            </a:extLst>
          </p:cNvPr>
          <p:cNvSpPr/>
          <p:nvPr/>
        </p:nvSpPr>
        <p:spPr>
          <a:xfrm>
            <a:off x="4284663" y="405069"/>
            <a:ext cx="4679950" cy="1055608"/>
          </a:xfrm>
          <a:prstGeom prst="roundRect">
            <a:avLst/>
          </a:prstGeom>
          <a:ln>
            <a:solidFill>
              <a:schemeClr val="accent1"/>
            </a:solidFill>
          </a:ln>
        </p:spPr>
        <p:txBody>
          <a:bodyPr wrap="square">
            <a:spAutoFit/>
          </a:bodyPr>
          <a:lstStyle/>
          <a:p>
            <a:pPr algn="ctr" fontAlgn="auto">
              <a:spcBef>
                <a:spcPts val="0"/>
              </a:spcBef>
              <a:spcAft>
                <a:spcPts val="0"/>
              </a:spcAft>
              <a:defRPr/>
            </a:pPr>
            <a:r>
              <a:rPr kumimoji="0" lang="zh-TW" altLang="en-US" sz="2800" b="1" dirty="0">
                <a:solidFill>
                  <a:schemeClr val="accent1">
                    <a:lumMod val="50000"/>
                  </a:schemeClr>
                </a:solidFill>
                <a:latin typeface="+mn-lt"/>
                <a:ea typeface="+mn-ea"/>
              </a:rPr>
              <a:t>正負電源在獨立</a:t>
            </a:r>
            <a:r>
              <a:rPr kumimoji="0" lang="en-US" altLang="zh-TW" sz="2800" b="1" dirty="0">
                <a:solidFill>
                  <a:schemeClr val="accent1">
                    <a:lumMod val="50000"/>
                  </a:schemeClr>
                </a:solidFill>
                <a:latin typeface="+mn-lt"/>
                <a:ea typeface="+mn-ea"/>
              </a:rPr>
              <a:t>(INDEP)</a:t>
            </a:r>
            <a:r>
              <a:rPr kumimoji="0" lang="zh-TW" altLang="en-US" sz="2800" b="1" dirty="0">
                <a:solidFill>
                  <a:schemeClr val="accent1">
                    <a:lumMod val="50000"/>
                  </a:schemeClr>
                </a:solidFill>
                <a:latin typeface="+mn-lt"/>
                <a:ea typeface="+mn-ea"/>
              </a:rPr>
              <a:t>或</a:t>
            </a:r>
            <a:endParaRPr kumimoji="0" lang="en-US" altLang="zh-TW" sz="2800" b="1" dirty="0">
              <a:solidFill>
                <a:schemeClr val="accent1">
                  <a:lumMod val="50000"/>
                </a:schemeClr>
              </a:solidFill>
              <a:latin typeface="+mn-lt"/>
              <a:ea typeface="+mn-ea"/>
            </a:endParaRPr>
          </a:p>
          <a:p>
            <a:pPr algn="ctr" fontAlgn="auto">
              <a:spcBef>
                <a:spcPts val="0"/>
              </a:spcBef>
              <a:spcAft>
                <a:spcPts val="0"/>
              </a:spcAft>
              <a:defRPr/>
            </a:pPr>
            <a:r>
              <a:rPr kumimoji="0" lang="zh-TW" altLang="en-US" sz="2800" b="1" dirty="0">
                <a:solidFill>
                  <a:schemeClr val="accent1">
                    <a:lumMod val="50000"/>
                  </a:schemeClr>
                </a:solidFill>
                <a:latin typeface="+mn-lt"/>
                <a:ea typeface="+mn-ea"/>
              </a:rPr>
              <a:t>追蹤</a:t>
            </a:r>
            <a:r>
              <a:rPr kumimoji="0" lang="en-US" altLang="zh-TW" sz="2800" b="1" dirty="0">
                <a:solidFill>
                  <a:schemeClr val="accent1">
                    <a:lumMod val="50000"/>
                  </a:schemeClr>
                </a:solidFill>
                <a:latin typeface="+mn-lt"/>
                <a:ea typeface="+mn-ea"/>
              </a:rPr>
              <a:t>(Track)</a:t>
            </a:r>
            <a:r>
              <a:rPr kumimoji="0" lang="zh-TW" altLang="en-US" sz="2800" b="1" dirty="0">
                <a:solidFill>
                  <a:schemeClr val="accent1">
                    <a:lumMod val="50000"/>
                  </a:schemeClr>
                </a:solidFill>
                <a:latin typeface="+mn-lt"/>
                <a:ea typeface="+mn-ea"/>
              </a:rPr>
              <a:t>模式</a:t>
            </a:r>
            <a:endParaRPr kumimoji="0" lang="en-US" altLang="zh-TW" sz="2800" b="1" dirty="0">
              <a:solidFill>
                <a:schemeClr val="accent1">
                  <a:lumMod val="50000"/>
                </a:schemeClr>
              </a:solidFill>
              <a:latin typeface="+mn-lt"/>
              <a:ea typeface="+mn-ea"/>
            </a:endParaRPr>
          </a:p>
        </p:txBody>
      </p:sp>
      <p:sp>
        <p:nvSpPr>
          <p:cNvPr id="12" name="圓角矩形 11">
            <a:extLst>
              <a:ext uri="{FF2B5EF4-FFF2-40B4-BE49-F238E27FC236}">
                <a16:creationId xmlns:a16="http://schemas.microsoft.com/office/drawing/2014/main" id="{4858182C-1F0C-49CF-B162-0330EA4DB9A5}"/>
              </a:ext>
            </a:extLst>
          </p:cNvPr>
          <p:cNvSpPr/>
          <p:nvPr/>
        </p:nvSpPr>
        <p:spPr>
          <a:xfrm>
            <a:off x="6508750" y="3035557"/>
            <a:ext cx="1500188" cy="500062"/>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800"/>
          </a:p>
        </p:txBody>
      </p:sp>
      <p:sp>
        <p:nvSpPr>
          <p:cNvPr id="13" name="矩形: 圓角 12">
            <a:extLst>
              <a:ext uri="{FF2B5EF4-FFF2-40B4-BE49-F238E27FC236}">
                <a16:creationId xmlns:a16="http://schemas.microsoft.com/office/drawing/2014/main" id="{8BA6C173-E6C9-4CFF-9DEC-C574F3E7808F}"/>
              </a:ext>
            </a:extLst>
          </p:cNvPr>
          <p:cNvSpPr/>
          <p:nvPr/>
        </p:nvSpPr>
        <p:spPr>
          <a:xfrm>
            <a:off x="4067175" y="4059494"/>
            <a:ext cx="4897438" cy="1055608"/>
          </a:xfrm>
          <a:prstGeom prst="roundRect">
            <a:avLst/>
          </a:prstGeom>
          <a:solidFill>
            <a:schemeClr val="bg1"/>
          </a:solidFill>
          <a:ln>
            <a:solidFill>
              <a:schemeClr val="accent1"/>
            </a:solidFill>
          </a:ln>
        </p:spPr>
        <p:txBody>
          <a:bodyPr>
            <a:spAutoFit/>
          </a:bodyPr>
          <a:lstStyle/>
          <a:p>
            <a:pPr algn="ctr" fontAlgn="auto">
              <a:spcBef>
                <a:spcPts val="0"/>
              </a:spcBef>
              <a:spcAft>
                <a:spcPts val="0"/>
              </a:spcAft>
              <a:defRPr/>
            </a:pPr>
            <a:r>
              <a:rPr kumimoji="0" lang="zh-TW" altLang="en-US" sz="2800" b="1" dirty="0">
                <a:solidFill>
                  <a:schemeClr val="accent1">
                    <a:lumMod val="50000"/>
                  </a:schemeClr>
                </a:solidFill>
                <a:latin typeface="+mn-lt"/>
                <a:ea typeface="+mn-ea"/>
              </a:rPr>
              <a:t>選擇</a:t>
            </a:r>
            <a:r>
              <a:rPr kumimoji="0" lang="en-US" altLang="zh-TW" sz="2800" b="1" dirty="0">
                <a:solidFill>
                  <a:schemeClr val="accent1">
                    <a:lumMod val="50000"/>
                  </a:schemeClr>
                </a:solidFill>
                <a:latin typeface="+mn-lt"/>
                <a:ea typeface="+mn-ea"/>
              </a:rPr>
              <a:t>5V</a:t>
            </a:r>
            <a:r>
              <a:rPr kumimoji="0" lang="zh-TW" altLang="en-US" sz="2800" b="1" dirty="0">
                <a:solidFill>
                  <a:schemeClr val="accent1">
                    <a:lumMod val="50000"/>
                  </a:schemeClr>
                </a:solidFill>
                <a:latin typeface="+mn-lt"/>
                <a:ea typeface="+mn-ea"/>
              </a:rPr>
              <a:t>或</a:t>
            </a:r>
            <a:r>
              <a:rPr kumimoji="0" lang="en-US" altLang="zh-TW" sz="2800" b="1" dirty="0">
                <a:solidFill>
                  <a:schemeClr val="accent1">
                    <a:lumMod val="50000"/>
                  </a:schemeClr>
                </a:solidFill>
                <a:latin typeface="+mn-lt"/>
                <a:ea typeface="+mn-ea"/>
              </a:rPr>
              <a:t>3.3V</a:t>
            </a:r>
            <a:r>
              <a:rPr kumimoji="0" lang="zh-TW" altLang="en-US" sz="2800" b="1" dirty="0">
                <a:solidFill>
                  <a:schemeClr val="accent1">
                    <a:lumMod val="50000"/>
                  </a:schemeClr>
                </a:solidFill>
                <a:latin typeface="+mn-lt"/>
                <a:ea typeface="+mn-ea"/>
              </a:rPr>
              <a:t>定電壓輸出</a:t>
            </a:r>
            <a:r>
              <a:rPr kumimoji="0" lang="en-US" altLang="zh-TW" sz="2800" b="1" dirty="0">
                <a:solidFill>
                  <a:schemeClr val="accent1">
                    <a:lumMod val="50000"/>
                  </a:schemeClr>
                </a:solidFill>
                <a:latin typeface="+mn-lt"/>
                <a:ea typeface="+mn-ea"/>
              </a:rPr>
              <a:t>,</a:t>
            </a:r>
            <a:r>
              <a:rPr kumimoji="0" lang="zh-TW" altLang="en-US" sz="2800" b="1" dirty="0">
                <a:solidFill>
                  <a:schemeClr val="accent1">
                    <a:lumMod val="50000"/>
                  </a:schemeClr>
                </a:solidFill>
                <a:latin typeface="+mn-lt"/>
                <a:ea typeface="+mn-ea"/>
              </a:rPr>
              <a:t>方點閃爍為輸出中</a:t>
            </a:r>
            <a:endParaRPr kumimoji="0" lang="en-US" altLang="zh-TW" sz="2800" b="1" dirty="0">
              <a:solidFill>
                <a:schemeClr val="accent1">
                  <a:lumMod val="50000"/>
                </a:schemeClr>
              </a:solidFill>
              <a:latin typeface="+mn-lt"/>
              <a:ea typeface="+mn-ea"/>
            </a:endParaRPr>
          </a:p>
        </p:txBody>
      </p:sp>
      <p:cxnSp>
        <p:nvCxnSpPr>
          <p:cNvPr id="15" name="直線單箭頭接點 14">
            <a:extLst>
              <a:ext uri="{FF2B5EF4-FFF2-40B4-BE49-F238E27FC236}">
                <a16:creationId xmlns:a16="http://schemas.microsoft.com/office/drawing/2014/main" id="{7C8F33E2-309D-483C-ACFF-58A29D3872BB}"/>
              </a:ext>
            </a:extLst>
          </p:cNvPr>
          <p:cNvCxnSpPr>
            <a:stCxn id="10" idx="0"/>
          </p:cNvCxnSpPr>
          <p:nvPr/>
        </p:nvCxnSpPr>
        <p:spPr>
          <a:xfrm flipH="1" flipV="1">
            <a:off x="6624638" y="1460677"/>
            <a:ext cx="626269" cy="103830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0E6FC4F0-CD01-4AAB-B526-0CC60AE5D2C5}"/>
              </a:ext>
            </a:extLst>
          </p:cNvPr>
          <p:cNvCxnSpPr>
            <a:cxnSpLocks/>
            <a:stCxn id="12" idx="2"/>
          </p:cNvCxnSpPr>
          <p:nvPr/>
        </p:nvCxnSpPr>
        <p:spPr>
          <a:xfrm flipH="1">
            <a:off x="6786563" y="3535619"/>
            <a:ext cx="472281" cy="61893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D108F6C7-E2ED-461B-8B7A-8C2B22CD0787}"/>
              </a:ext>
            </a:extLst>
          </p:cNvPr>
          <p:cNvSpPr>
            <a:spLocks noChangeArrowheads="1"/>
          </p:cNvSpPr>
          <p:nvPr/>
        </p:nvSpPr>
        <p:spPr bwMode="auto">
          <a:xfrm>
            <a:off x="179387" y="1357649"/>
            <a:ext cx="5364163" cy="1055608"/>
          </a:xfrm>
          <a:prstGeom prst="roundRect">
            <a:avLst/>
          </a:prstGeom>
          <a:solidFill>
            <a:schemeClr val="bg1"/>
          </a:solidFill>
          <a:ln>
            <a:solidFill>
              <a:schemeClr val="accent1"/>
            </a:solid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800" b="1">
                <a:latin typeface="Verdana" panose="020B0604030504040204" pitchFamily="34" charset="0"/>
                <a:ea typeface="微軟正黑體" panose="020B0604030504040204" pitchFamily="34" charset="-120"/>
              </a:rPr>
              <a:t>正電源在</a:t>
            </a:r>
            <a:r>
              <a:rPr kumimoji="0" lang="en-US" altLang="zh-TW" sz="2800" b="1">
                <a:latin typeface="Verdana" panose="020B0604030504040204" pitchFamily="34" charset="0"/>
                <a:ea typeface="微軟正黑體" panose="020B0604030504040204" pitchFamily="34" charset="-120"/>
              </a:rPr>
              <a:t>CV</a:t>
            </a:r>
            <a:r>
              <a:rPr kumimoji="0" lang="zh-TW" altLang="en-US" sz="2800" b="1">
                <a:latin typeface="Verdana" panose="020B0604030504040204" pitchFamily="34" charset="0"/>
                <a:ea typeface="微軟正黑體" panose="020B0604030504040204" pitchFamily="34" charset="-120"/>
              </a:rPr>
              <a:t>定電壓或</a:t>
            </a:r>
            <a:r>
              <a:rPr kumimoji="0" lang="en-US" altLang="zh-TW" sz="2800" b="1">
                <a:latin typeface="Verdana" panose="020B0604030504040204" pitchFamily="34" charset="0"/>
                <a:ea typeface="微軟正黑體" panose="020B0604030504040204" pitchFamily="34" charset="-120"/>
              </a:rPr>
              <a:t>CC</a:t>
            </a:r>
            <a:r>
              <a:rPr kumimoji="0" lang="zh-TW" altLang="en-US" sz="2800" b="1">
                <a:latin typeface="Verdana" panose="020B0604030504040204" pitchFamily="34" charset="0"/>
                <a:ea typeface="微軟正黑體" panose="020B0604030504040204" pitchFamily="34" charset="-120"/>
              </a:rPr>
              <a:t>定電流模式，若方點閃爍則為設定中</a:t>
            </a:r>
            <a:endParaRPr kumimoji="0" lang="en-US" altLang="zh-TW" sz="2800" b="1">
              <a:latin typeface="Verdana" panose="020B0604030504040204" pitchFamily="34" charset="0"/>
              <a:ea typeface="微軟正黑體" panose="020B0604030504040204" pitchFamily="34" charset="-120"/>
            </a:endParaRPr>
          </a:p>
        </p:txBody>
      </p:sp>
      <p:pic>
        <p:nvPicPr>
          <p:cNvPr id="24" name="圖形 23" descr="首頁">
            <a:hlinkClick r:id="rId4" action="ppaction://hlinksldjump"/>
            <a:extLst>
              <a:ext uri="{FF2B5EF4-FFF2-40B4-BE49-F238E27FC236}">
                <a16:creationId xmlns:a16="http://schemas.microsoft.com/office/drawing/2014/main" id="{FB97CB8D-5EFB-4A68-B244-C7017ECDD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 grpId="0" animBg="1"/>
      <p:bldP spid="8" grpId="0" animBg="1"/>
      <p:bldP spid="9" grpId="0" animBg="1"/>
      <p:bldP spid="10" grpId="0" animBg="1"/>
      <p:bldP spid="11" grpId="0" animBg="1"/>
      <p:bldP spid="12" grpId="0" animBg="1"/>
      <p:bldP spid="1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CEDF8340-2EB7-472C-85BE-A8024C22BABA}"/>
              </a:ext>
            </a:extLst>
          </p:cNvPr>
          <p:cNvSpPr>
            <a:spLocks noChangeArrowheads="1"/>
          </p:cNvSpPr>
          <p:nvPr/>
        </p:nvSpPr>
        <p:spPr bwMode="auto">
          <a:xfrm>
            <a:off x="713274" y="2023767"/>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endParaRPr kumimoji="0" lang="en-US" altLang="zh-TW" sz="3200">
              <a:solidFill>
                <a:schemeClr val="tx2"/>
              </a:solidFill>
              <a:latin typeface="+mn-ea"/>
              <a:ea typeface="+mn-ea"/>
              <a:sym typeface="Symbol" panose="05050102010706020507" pitchFamily="18" charset="2"/>
            </a:endParaRPr>
          </a:p>
          <a:p>
            <a:pPr eaLnBrk="1" hangingPunct="1">
              <a:spcBef>
                <a:spcPct val="0"/>
              </a:spcBef>
              <a:buClrTx/>
              <a:buSzTx/>
              <a:buFontTx/>
              <a:buNone/>
            </a:pPr>
            <a:endParaRPr kumimoji="0" lang="en-US" altLang="zh-TW" sz="3200">
              <a:solidFill>
                <a:schemeClr val="tx2"/>
              </a:solidFill>
              <a:latin typeface="+mn-ea"/>
              <a:ea typeface="+mn-ea"/>
              <a:sym typeface="Symbol" panose="05050102010706020507" pitchFamily="18" charset="2"/>
            </a:endParaRPr>
          </a:p>
        </p:txBody>
      </p:sp>
      <p:sp>
        <p:nvSpPr>
          <p:cNvPr id="22531" name="Rectangle 7">
            <a:extLst>
              <a:ext uri="{FF2B5EF4-FFF2-40B4-BE49-F238E27FC236}">
                <a16:creationId xmlns:a16="http://schemas.microsoft.com/office/drawing/2014/main" id="{22EB936E-F25C-4A1B-AD2D-708C5470C13C}"/>
              </a:ext>
            </a:extLst>
          </p:cNvPr>
          <p:cNvSpPr>
            <a:spLocks noGrp="1"/>
          </p:cNvSpPr>
          <p:nvPr>
            <p:ph type="title"/>
          </p:nvPr>
        </p:nvSpPr>
        <p:spPr>
          <a:xfrm>
            <a:off x="2082540" y="97524"/>
            <a:ext cx="5224368" cy="807840"/>
          </a:xfrm>
        </p:spPr>
        <p:txBody>
          <a:bodyPr/>
          <a:lstStyle/>
          <a:p>
            <a:pPr algn="ctr" eaLnBrk="1" hangingPunct="1">
              <a:lnSpc>
                <a:spcPct val="105000"/>
              </a:lnSpc>
            </a:pPr>
            <a:r>
              <a:rPr lang="zh-TW" altLang="en-US" b="1" dirty="0">
                <a:solidFill>
                  <a:srgbClr val="0000FF"/>
                </a:solidFill>
                <a:latin typeface="+mn-ea"/>
                <a:ea typeface="+mn-ea"/>
              </a:rPr>
              <a:t>原理</a:t>
            </a:r>
            <a:r>
              <a:rPr lang="en-US" altLang="zh-TW" b="1" dirty="0">
                <a:solidFill>
                  <a:srgbClr val="0000FF"/>
                </a:solidFill>
                <a:latin typeface="+mn-ea"/>
                <a:ea typeface="+mn-ea"/>
              </a:rPr>
              <a:t>(Principle)</a:t>
            </a:r>
            <a:endParaRPr lang="zh-TW" altLang="en-US" dirty="0">
              <a:solidFill>
                <a:srgbClr val="0000FF"/>
              </a:solidFill>
              <a:latin typeface="+mn-ea"/>
              <a:ea typeface="+mn-ea"/>
            </a:endParaRPr>
          </a:p>
        </p:txBody>
      </p:sp>
      <p:sp>
        <p:nvSpPr>
          <p:cNvPr id="22532" name="Rectangle 8">
            <a:extLst>
              <a:ext uri="{FF2B5EF4-FFF2-40B4-BE49-F238E27FC236}">
                <a16:creationId xmlns:a16="http://schemas.microsoft.com/office/drawing/2014/main" id="{859678DB-BEAF-4961-BDDC-F2A85326204E}"/>
              </a:ext>
            </a:extLst>
          </p:cNvPr>
          <p:cNvSpPr>
            <a:spLocks noChangeArrowheads="1"/>
          </p:cNvSpPr>
          <p:nvPr/>
        </p:nvSpPr>
        <p:spPr bwMode="auto">
          <a:xfrm>
            <a:off x="1106235" y="3103422"/>
            <a:ext cx="7176977" cy="259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lnSpc>
                <a:spcPct val="150000"/>
              </a:lnSpc>
              <a:spcBef>
                <a:spcPct val="0"/>
              </a:spcBef>
              <a:buClrTx/>
              <a:buSzTx/>
              <a:buFontTx/>
              <a:buNone/>
            </a:pPr>
            <a:r>
              <a:rPr kumimoji="0" lang="zh-TW" altLang="en-US" sz="2800" b="1" dirty="0">
                <a:latin typeface="+mn-ea"/>
                <a:ea typeface="+mn-ea"/>
              </a:rPr>
              <a:t>利用檢流計</a:t>
            </a:r>
            <a:r>
              <a:rPr kumimoji="0" lang="en-US" altLang="zh-TW" sz="2800" b="1" dirty="0">
                <a:latin typeface="+mn-ea"/>
                <a:ea typeface="+mn-ea"/>
              </a:rPr>
              <a:t>(galvanometer, G)</a:t>
            </a:r>
            <a:r>
              <a:rPr kumimoji="0" lang="zh-TW" altLang="en-US" sz="2800" b="1" dirty="0">
                <a:latin typeface="+mn-ea"/>
                <a:ea typeface="+mn-ea"/>
              </a:rPr>
              <a:t>設計</a:t>
            </a:r>
            <a:endParaRPr kumimoji="0" lang="en-US" altLang="zh-TW" sz="2800" b="1" dirty="0">
              <a:latin typeface="+mn-ea"/>
              <a:ea typeface="+mn-ea"/>
            </a:endParaRPr>
          </a:p>
          <a:p>
            <a:pPr eaLnBrk="1" hangingPunct="1">
              <a:lnSpc>
                <a:spcPct val="150000"/>
              </a:lnSpc>
              <a:spcBef>
                <a:spcPct val="0"/>
              </a:spcBef>
              <a:buClrTx/>
              <a:buSzTx/>
              <a:buFontTx/>
              <a:buNone/>
            </a:pPr>
            <a:r>
              <a:rPr kumimoji="0" lang="en-US" altLang="zh-TW" sz="2800" dirty="0">
                <a:latin typeface="+mn-ea"/>
                <a:ea typeface="+mn-ea"/>
                <a:hlinkClick r:id="rId2" action="ppaction://hlinksldjump"/>
              </a:rPr>
              <a:t>1. </a:t>
            </a:r>
            <a:r>
              <a:rPr kumimoji="0" lang="zh-TW" altLang="en-US" sz="2800" dirty="0">
                <a:latin typeface="+mn-ea"/>
                <a:ea typeface="+mn-ea"/>
                <a:hlinkClick r:id="rId2" action="ppaction://hlinksldjump"/>
              </a:rPr>
              <a:t>安培計</a:t>
            </a:r>
            <a:r>
              <a:rPr kumimoji="0" lang="en-US" altLang="zh-TW" sz="2800" dirty="0">
                <a:latin typeface="+mn-ea"/>
                <a:ea typeface="+mn-ea"/>
                <a:hlinkClick r:id="rId2" action="ppaction://hlinksldjump"/>
              </a:rPr>
              <a:t>(Ammeter, A)</a:t>
            </a:r>
            <a:endParaRPr kumimoji="0" lang="en-US" altLang="zh-TW" sz="2800" dirty="0">
              <a:latin typeface="+mn-ea"/>
              <a:ea typeface="+mn-ea"/>
            </a:endParaRPr>
          </a:p>
          <a:p>
            <a:pPr eaLnBrk="1" hangingPunct="1">
              <a:lnSpc>
                <a:spcPct val="150000"/>
              </a:lnSpc>
              <a:spcBef>
                <a:spcPct val="0"/>
              </a:spcBef>
              <a:buClrTx/>
              <a:buSzTx/>
              <a:buFontTx/>
              <a:buNone/>
            </a:pPr>
            <a:r>
              <a:rPr kumimoji="0" lang="en-US" altLang="zh-TW" sz="2800" dirty="0">
                <a:latin typeface="+mn-ea"/>
                <a:ea typeface="+mn-ea"/>
                <a:hlinkClick r:id="rId3" action="ppaction://hlinksldjump"/>
              </a:rPr>
              <a:t>2. </a:t>
            </a:r>
            <a:r>
              <a:rPr kumimoji="0" lang="zh-TW" altLang="en-US" sz="2800" dirty="0">
                <a:latin typeface="+mn-ea"/>
                <a:ea typeface="+mn-ea"/>
                <a:hlinkClick r:id="rId3" action="ppaction://hlinksldjump"/>
              </a:rPr>
              <a:t>伏特計</a:t>
            </a:r>
            <a:r>
              <a:rPr kumimoji="0" lang="en-US" altLang="zh-TW" sz="2800" dirty="0">
                <a:latin typeface="+mn-ea"/>
                <a:ea typeface="+mn-ea"/>
                <a:hlinkClick r:id="rId3" action="ppaction://hlinksldjump"/>
              </a:rPr>
              <a:t>(Voltmeter, V)</a:t>
            </a:r>
            <a:endParaRPr kumimoji="0" lang="zh-TW" altLang="en-US" sz="2800" dirty="0">
              <a:latin typeface="+mn-ea"/>
              <a:ea typeface="+mn-ea"/>
            </a:endParaRPr>
          </a:p>
          <a:p>
            <a:pPr eaLnBrk="1" hangingPunct="1">
              <a:lnSpc>
                <a:spcPct val="150000"/>
              </a:lnSpc>
              <a:spcBef>
                <a:spcPct val="0"/>
              </a:spcBef>
              <a:buClrTx/>
              <a:buSzTx/>
              <a:buFontTx/>
              <a:buNone/>
            </a:pPr>
            <a:r>
              <a:rPr kumimoji="0" lang="en-US" altLang="zh-TW" sz="2800" dirty="0">
                <a:latin typeface="+mn-ea"/>
                <a:ea typeface="+mn-ea"/>
                <a:hlinkClick r:id="rId4" action="ppaction://hlinksldjump"/>
              </a:rPr>
              <a:t>3. </a:t>
            </a:r>
            <a:r>
              <a:rPr kumimoji="0" lang="zh-TW" altLang="en-US" sz="2800" dirty="0">
                <a:latin typeface="+mn-ea"/>
                <a:ea typeface="+mn-ea"/>
                <a:hlinkClick r:id="rId4" action="ppaction://hlinksldjump"/>
              </a:rPr>
              <a:t>歐姆計</a:t>
            </a:r>
            <a:r>
              <a:rPr kumimoji="0" lang="en-US" altLang="zh-TW" sz="2800" dirty="0">
                <a:latin typeface="+mn-ea"/>
                <a:ea typeface="+mn-ea"/>
                <a:hlinkClick r:id="rId4" action="ppaction://hlinksldjump"/>
              </a:rPr>
              <a:t>(Ohmmeter, O)</a:t>
            </a:r>
            <a:endParaRPr kumimoji="0" lang="zh-TW" altLang="en-US" sz="2800" b="1" dirty="0">
              <a:latin typeface="+mn-ea"/>
              <a:ea typeface="+mn-ea"/>
            </a:endParaRPr>
          </a:p>
        </p:txBody>
      </p:sp>
      <p:sp>
        <p:nvSpPr>
          <p:cNvPr id="22533" name="Rectangle 9">
            <a:extLst>
              <a:ext uri="{FF2B5EF4-FFF2-40B4-BE49-F238E27FC236}">
                <a16:creationId xmlns:a16="http://schemas.microsoft.com/office/drawing/2014/main" id="{B7CC99AE-9E26-4469-95DD-A8923EFE5D2D}"/>
              </a:ext>
            </a:extLst>
          </p:cNvPr>
          <p:cNvSpPr>
            <a:spLocks noChangeArrowheads="1"/>
          </p:cNvSpPr>
          <p:nvPr/>
        </p:nvSpPr>
        <p:spPr bwMode="auto">
          <a:xfrm>
            <a:off x="4478824" y="2934992"/>
            <a:ext cx="4176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a:latin typeface="+mn-ea"/>
                <a:ea typeface="+mn-ea"/>
              </a:rPr>
              <a:t>    </a:t>
            </a:r>
          </a:p>
        </p:txBody>
      </p:sp>
      <p:sp>
        <p:nvSpPr>
          <p:cNvPr id="22534" name="矩形 2">
            <a:extLst>
              <a:ext uri="{FF2B5EF4-FFF2-40B4-BE49-F238E27FC236}">
                <a16:creationId xmlns:a16="http://schemas.microsoft.com/office/drawing/2014/main" id="{0CDC2443-8A90-490F-A97D-90223065E1D6}"/>
              </a:ext>
            </a:extLst>
          </p:cNvPr>
          <p:cNvSpPr>
            <a:spLocks noChangeArrowheads="1"/>
          </p:cNvSpPr>
          <p:nvPr/>
        </p:nvSpPr>
        <p:spPr bwMode="auto">
          <a:xfrm>
            <a:off x="1090287" y="1341782"/>
            <a:ext cx="6716358"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457200" indent="-457200">
              <a:lnSpc>
                <a:spcPct val="120000"/>
              </a:lnSpc>
              <a:buFont typeface="Arial" panose="020B0604020202020204" pitchFamily="34" charset="0"/>
              <a:buChar char="•"/>
            </a:pPr>
            <a:r>
              <a:rPr kumimoji="0" lang="zh-TW" altLang="en-US" sz="2800" b="1" dirty="0">
                <a:latin typeface="+mn-ea"/>
                <a:ea typeface="+mn-ea"/>
                <a:hlinkClick r:id="rId5" action="ppaction://hlinksldjump"/>
              </a:rPr>
              <a:t>檢流計</a:t>
            </a:r>
            <a:r>
              <a:rPr kumimoji="0" lang="zh-TW" altLang="en-US" sz="2800" b="1" dirty="0">
                <a:latin typeface="+mn-ea"/>
                <a:ea typeface="+mn-ea"/>
              </a:rPr>
              <a:t> </a:t>
            </a:r>
            <a:r>
              <a:rPr kumimoji="0" lang="en-US" altLang="zh-TW" sz="2800" b="1" dirty="0">
                <a:latin typeface="+mn-ea"/>
                <a:ea typeface="+mn-ea"/>
              </a:rPr>
              <a:t>(</a:t>
            </a:r>
            <a:r>
              <a:rPr lang="zh-TW" altLang="en-US" sz="2800" b="1" dirty="0">
                <a:solidFill>
                  <a:srgbClr val="0000CC"/>
                </a:solidFill>
                <a:latin typeface="+mn-ea"/>
                <a:ea typeface="+mn-ea"/>
              </a:rPr>
              <a:t>達松發可動線圈</a:t>
            </a:r>
            <a:r>
              <a:rPr lang="en-US" altLang="zh-TW" sz="2800" b="1" dirty="0">
                <a:solidFill>
                  <a:srgbClr val="0000CC"/>
                </a:solidFill>
                <a:latin typeface="+mn-ea"/>
                <a:ea typeface="+mn-ea"/>
              </a:rPr>
              <a:t>)</a:t>
            </a:r>
            <a:br>
              <a:rPr lang="zh-TW" altLang="en-US" sz="2800" b="1" dirty="0">
                <a:solidFill>
                  <a:srgbClr val="0000CC"/>
                </a:solidFill>
                <a:latin typeface="+mn-ea"/>
                <a:ea typeface="+mn-ea"/>
              </a:rPr>
            </a:br>
            <a:r>
              <a:rPr lang="en-US" altLang="zh-TW" sz="2800" dirty="0" err="1">
                <a:solidFill>
                  <a:srgbClr val="0000CC"/>
                </a:solidFill>
                <a:latin typeface="+mn-ea"/>
                <a:ea typeface="+mn-ea"/>
              </a:rPr>
              <a:t>D’Arsonval</a:t>
            </a:r>
            <a:r>
              <a:rPr lang="en-US" altLang="zh-TW" sz="2800" dirty="0">
                <a:solidFill>
                  <a:srgbClr val="0000CC"/>
                </a:solidFill>
                <a:latin typeface="+mn-ea"/>
                <a:ea typeface="+mn-ea"/>
              </a:rPr>
              <a:t> movement Coil</a:t>
            </a:r>
            <a:endParaRPr lang="zh-TW" altLang="en-US" sz="2800" dirty="0">
              <a:latin typeface="+mn-ea"/>
              <a:ea typeface="+mn-ea"/>
            </a:endParaRPr>
          </a:p>
        </p:txBody>
      </p:sp>
      <p:pic>
        <p:nvPicPr>
          <p:cNvPr id="7" name="圖形 6" descr="首頁">
            <a:hlinkClick r:id="rId6" action="ppaction://hlinksldjump"/>
            <a:extLst>
              <a:ext uri="{FF2B5EF4-FFF2-40B4-BE49-F238E27FC236}">
                <a16:creationId xmlns:a16="http://schemas.microsoft.com/office/drawing/2014/main" id="{3245F8A3-75B5-4917-AF11-3A44DF2699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0308" y="-53525"/>
            <a:ext cx="713692" cy="71369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4016" y="3225683"/>
            <a:ext cx="4158482" cy="3139321"/>
          </a:xfrm>
          <a:prstGeom prst="rect">
            <a:avLst/>
          </a:prstGeom>
        </p:spPr>
        <p:txBody>
          <a:bodyPr wrap="square">
            <a:spAutoFit/>
          </a:bodyPr>
          <a:lstStyle/>
          <a:p>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圖</a:t>
            </a:r>
            <a:r>
              <a:rPr lang="en-US" altLang="zh-TW" sz="2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達松發可動線圈：</a:t>
            </a:r>
            <a:endParaRPr lang="en-US" altLang="zh-TW" sz="2200" b="1"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指針</a:t>
            </a:r>
            <a:r>
              <a:rPr lang="en-US" altLang="zh-TW" sz="2200" b="1" dirty="0">
                <a:latin typeface="Times New Roman" panose="02020603050405020304" pitchFamily="18" charset="0"/>
                <a:ea typeface="標楷體" panose="03000509000000000000" pitchFamily="65" charset="-120"/>
                <a:cs typeface="Times New Roman" panose="02020603050405020304" pitchFamily="18" charset="0"/>
              </a:rPr>
              <a:t>(Pointer)</a:t>
            </a: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空氣隙</a:t>
            </a:r>
            <a:endParaRPr lang="en-US" altLang="zh-TW" sz="2200" b="1"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永久磁鐵</a:t>
            </a:r>
            <a:r>
              <a:rPr lang="en-US" altLang="zh-TW" sz="2200" b="1" dirty="0">
                <a:latin typeface="Times New Roman" panose="02020603050405020304" pitchFamily="18" charset="0"/>
                <a:ea typeface="標楷體" panose="03000509000000000000" pitchFamily="65" charset="-120"/>
                <a:cs typeface="Times New Roman" panose="02020603050405020304" pitchFamily="18" charset="0"/>
              </a:rPr>
              <a:t>(Permanent magnet)</a:t>
            </a: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轉動線圈</a:t>
            </a:r>
            <a:r>
              <a:rPr lang="en-US" altLang="zh-TW" sz="2200" b="1" dirty="0">
                <a:latin typeface="Times New Roman" panose="02020603050405020304" pitchFamily="18" charset="0"/>
                <a:ea typeface="標楷體" panose="03000509000000000000" pitchFamily="65" charset="-120"/>
                <a:cs typeface="Times New Roman" panose="02020603050405020304" pitchFamily="18" charset="0"/>
              </a:rPr>
              <a:t>(Moveable coil)</a:t>
            </a: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螺線彈簧</a:t>
            </a:r>
            <a:r>
              <a:rPr lang="en-US" altLang="zh-TW" sz="2200" b="1" dirty="0">
                <a:latin typeface="Times New Roman" panose="02020603050405020304" pitchFamily="18" charset="0"/>
                <a:ea typeface="標楷體" panose="03000509000000000000" pitchFamily="65" charset="-120"/>
                <a:cs typeface="Times New Roman" panose="02020603050405020304" pitchFamily="18" charset="0"/>
              </a:rPr>
              <a:t>(Restoring spring)</a:t>
            </a:r>
            <a:endParaRPr lang="zh-TW" altLang="zh-TW" sz="2200" b="1"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轉動軸</a:t>
            </a:r>
            <a:endParaRPr lang="en-US" altLang="zh-TW" sz="2200" b="1"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軟鐵心</a:t>
            </a:r>
            <a:r>
              <a:rPr lang="en-US" altLang="zh-TW" sz="2200" b="1" dirty="0">
                <a:latin typeface="Times New Roman" panose="02020603050405020304" pitchFamily="18" charset="0"/>
                <a:ea typeface="標楷體" panose="03000509000000000000" pitchFamily="65" charset="-120"/>
                <a:cs typeface="Times New Roman" panose="02020603050405020304" pitchFamily="18" charset="0"/>
              </a:rPr>
              <a:t>(Magnetic steel core)</a:t>
            </a:r>
            <a:endParaRPr lang="zh-TW" altLang="zh-TW" sz="2200" b="1"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Wingdings" panose="05000000000000000000" pitchFamily="2" charset="2"/>
              <a:buAutoNum type="circleNumWdWhitePlain"/>
            </a:pPr>
            <a:r>
              <a:rPr lang="zh-TW" altLang="zh-TW" sz="2200" b="1" dirty="0">
                <a:latin typeface="Times New Roman" panose="02020603050405020304" pitchFamily="18" charset="0"/>
                <a:ea typeface="標楷體" panose="03000509000000000000" pitchFamily="65" charset="-120"/>
                <a:cs typeface="Times New Roman" panose="02020603050405020304" pitchFamily="18" charset="0"/>
              </a:rPr>
              <a:t>均勻輻射狀磁場。</a:t>
            </a:r>
          </a:p>
        </p:txBody>
      </p:sp>
      <p:grpSp>
        <p:nvGrpSpPr>
          <p:cNvPr id="5" name="群組 4">
            <a:extLst>
              <a:ext uri="{FF2B5EF4-FFF2-40B4-BE49-F238E27FC236}">
                <a16:creationId xmlns:a16="http://schemas.microsoft.com/office/drawing/2014/main" id="{BCE9EF7E-3F79-4F4F-A219-2D52C4F959EF}"/>
              </a:ext>
            </a:extLst>
          </p:cNvPr>
          <p:cNvGrpSpPr/>
          <p:nvPr/>
        </p:nvGrpSpPr>
        <p:grpSpPr>
          <a:xfrm>
            <a:off x="4431637" y="3174707"/>
            <a:ext cx="4590287" cy="3393287"/>
            <a:chOff x="104503" y="252548"/>
            <a:chExt cx="4476206" cy="3619533"/>
          </a:xfrm>
          <a:solidFill>
            <a:schemeClr val="bg1"/>
          </a:solidFill>
        </p:grpSpPr>
        <p:pic>
          <p:nvPicPr>
            <p:cNvPr id="2" name="圖片 1" descr="68fig3-23.gif"/>
            <p:cNvPicPr/>
            <p:nvPr/>
          </p:nvPicPr>
          <p:blipFill>
            <a:blip r:embed="rId2" cstate="print"/>
            <a:stretch>
              <a:fillRect/>
            </a:stretch>
          </p:blipFill>
          <p:spPr>
            <a:xfrm>
              <a:off x="104503" y="252548"/>
              <a:ext cx="4476206" cy="3619533"/>
            </a:xfrm>
            <a:prstGeom prst="rect">
              <a:avLst/>
            </a:prstGeom>
            <a:grpFill/>
            <a:ln w="3175">
              <a:solidFill>
                <a:schemeClr val="tx1"/>
              </a:solidFill>
            </a:ln>
          </p:spPr>
        </p:pic>
        <p:sp>
          <p:nvSpPr>
            <p:cNvPr id="7" name="文字方塊 6"/>
            <p:cNvSpPr txBox="1"/>
            <p:nvPr/>
          </p:nvSpPr>
          <p:spPr>
            <a:xfrm>
              <a:off x="1724297" y="1236617"/>
              <a:ext cx="457200" cy="369332"/>
            </a:xfrm>
            <a:prstGeom prst="rect">
              <a:avLst/>
            </a:prstGeom>
            <a:noFill/>
          </p:spPr>
          <p:txBody>
            <a:bodyPr wrap="square" rtlCol="0">
              <a:spAutoFit/>
            </a:bodyPr>
            <a:lstStyle/>
            <a:p>
              <a:pPr marL="342900" indent="-342900">
                <a:buFont typeface="Wingdings" panose="05000000000000000000" pitchFamily="2" charset="2"/>
                <a:buAutoNum type="circleNumWdWhitePlain"/>
              </a:pPr>
              <a:r>
                <a:rPr lang="zh-TW" altLang="en-US" dirty="0"/>
                <a:t> </a:t>
              </a:r>
            </a:p>
          </p:txBody>
        </p:sp>
        <p:sp>
          <p:nvSpPr>
            <p:cNvPr id="8" name="矩形 7"/>
            <p:cNvSpPr/>
            <p:nvPr/>
          </p:nvSpPr>
          <p:spPr>
            <a:xfrm>
              <a:off x="1814943" y="3286225"/>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7"/>
              </a:pPr>
              <a:r>
                <a:rPr lang="zh-TW" altLang="en-US" dirty="0"/>
                <a:t> </a:t>
              </a:r>
            </a:p>
          </p:txBody>
        </p:sp>
        <p:sp>
          <p:nvSpPr>
            <p:cNvPr id="9" name="矩形 8"/>
            <p:cNvSpPr/>
            <p:nvPr/>
          </p:nvSpPr>
          <p:spPr>
            <a:xfrm>
              <a:off x="3014944" y="2012030"/>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3"/>
              </a:pPr>
              <a:r>
                <a:rPr lang="zh-TW" altLang="en-US" dirty="0"/>
                <a:t> </a:t>
              </a:r>
            </a:p>
          </p:txBody>
        </p:sp>
        <p:sp>
          <p:nvSpPr>
            <p:cNvPr id="10" name="矩形 9"/>
            <p:cNvSpPr/>
            <p:nvPr/>
          </p:nvSpPr>
          <p:spPr>
            <a:xfrm>
              <a:off x="2720632" y="1311031"/>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4"/>
              </a:pPr>
              <a:r>
                <a:rPr lang="zh-TW" altLang="en-US" dirty="0"/>
                <a:t> </a:t>
              </a:r>
            </a:p>
          </p:txBody>
        </p:sp>
        <p:sp>
          <p:nvSpPr>
            <p:cNvPr id="11" name="矩形 10"/>
            <p:cNvSpPr/>
            <p:nvPr/>
          </p:nvSpPr>
          <p:spPr>
            <a:xfrm>
              <a:off x="2631767" y="2818242"/>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5"/>
              </a:pPr>
              <a:r>
                <a:rPr lang="zh-TW" altLang="en-US" dirty="0"/>
                <a:t> </a:t>
              </a:r>
            </a:p>
          </p:txBody>
        </p:sp>
      </p:grpSp>
      <p:sp>
        <p:nvSpPr>
          <p:cNvPr id="12" name="矩形 11">
            <a:extLst>
              <a:ext uri="{FF2B5EF4-FFF2-40B4-BE49-F238E27FC236}">
                <a16:creationId xmlns:a16="http://schemas.microsoft.com/office/drawing/2014/main" id="{88512B53-481B-4EE6-A8B1-18078BC43886}"/>
              </a:ext>
            </a:extLst>
          </p:cNvPr>
          <p:cNvSpPr/>
          <p:nvPr/>
        </p:nvSpPr>
        <p:spPr>
          <a:xfrm>
            <a:off x="244016" y="940170"/>
            <a:ext cx="8763000" cy="2169825"/>
          </a:xfrm>
          <a:prstGeom prst="rect">
            <a:avLst/>
          </a:prstGeom>
        </p:spPr>
        <p:txBody>
          <a:bodyPr wrap="square">
            <a:spAutoFit/>
          </a:bodyPr>
          <a:lstStyle/>
          <a:p>
            <a:pPr marL="271463" indent="-271463" defTabSz="630238">
              <a:spcBef>
                <a:spcPts val="600"/>
              </a:spcBef>
              <a:buSzPct val="80000"/>
              <a:buFont typeface="Wingdings" panose="05000000000000000000" pitchFamily="2" charset="2"/>
              <a:buChar char="l"/>
            </a:pP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檢流計</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檢位計</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：一種</a:t>
            </a:r>
            <a:r>
              <a:rPr lang="zh-TW" altLang="en-US" sz="2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達松發可動線圈</a:t>
            </a:r>
            <a:r>
              <a:rPr lang="en-US" altLang="zh-TW" sz="2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D’Arsonval</a:t>
            </a:r>
            <a:r>
              <a:rPr lang="en-US" altLang="zh-TW" sz="2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movement)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的裝置，可用以測量電壓和電流。</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271463" indent="-271463" defTabSz="630238">
              <a:spcBef>
                <a:spcPts val="600"/>
              </a:spcBef>
              <a:buSzPct val="80000"/>
              <a:buFont typeface="Wingdings" panose="05000000000000000000" pitchFamily="2" charset="2"/>
              <a:buChar char="l"/>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此裝置內包括一個能在磁場中繞固定軸轉動的可動線圈</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(moveable coil)</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，及一個用以阻止線圈繼續轉動的螺線型恢復彈簧</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(spiral restoring spring)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6" name="標題 5">
            <a:extLst>
              <a:ext uri="{FF2B5EF4-FFF2-40B4-BE49-F238E27FC236}">
                <a16:creationId xmlns:a16="http://schemas.microsoft.com/office/drawing/2014/main" id="{9BE484B8-369E-4910-AA0F-B35910853392}"/>
              </a:ext>
            </a:extLst>
          </p:cNvPr>
          <p:cNvSpPr>
            <a:spLocks noGrp="1"/>
          </p:cNvSpPr>
          <p:nvPr>
            <p:ph type="title"/>
          </p:nvPr>
        </p:nvSpPr>
        <p:spPr>
          <a:xfrm>
            <a:off x="2255422" y="97843"/>
            <a:ext cx="5950962" cy="617901"/>
          </a:xfrm>
          <a:solidFill>
            <a:schemeClr val="bg1"/>
          </a:solidFill>
        </p:spPr>
        <p:txBody>
          <a:bodyPr/>
          <a:lstStyle/>
          <a:p>
            <a:r>
              <a:rPr lang="zh-TW" altLang="en-US" sz="3800" dirty="0">
                <a:solidFill>
                  <a:srgbClr val="0000FF"/>
                </a:solidFill>
              </a:rPr>
              <a:t>認識檢流計 </a:t>
            </a:r>
            <a:r>
              <a:rPr lang="en-US" altLang="zh-TW" sz="3800" dirty="0">
                <a:solidFill>
                  <a:srgbClr val="0000FF"/>
                </a:solidFill>
              </a:rPr>
              <a:t>Galvanometer</a:t>
            </a:r>
            <a:endParaRPr lang="zh-TW" altLang="en-US" sz="3800" dirty="0">
              <a:solidFill>
                <a:srgbClr val="0000FF"/>
              </a:solidFill>
            </a:endParaRPr>
          </a:p>
        </p:txBody>
      </p:sp>
      <p:pic>
        <p:nvPicPr>
          <p:cNvPr id="13" name="圖形 12" descr="首頁">
            <a:hlinkClick r:id="rId3" action="ppaction://hlinksldjump"/>
            <a:extLst>
              <a:ext uri="{FF2B5EF4-FFF2-40B4-BE49-F238E27FC236}">
                <a16:creationId xmlns:a16="http://schemas.microsoft.com/office/drawing/2014/main" id="{55A1A1E2-A9EB-4147-A4B0-C0B2B03E62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864481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5BCAFBA7-0D4C-4774-A25D-D3CED3CD16E3}"/>
              </a:ext>
            </a:extLst>
          </p:cNvPr>
          <p:cNvGrpSpPr/>
          <p:nvPr/>
        </p:nvGrpSpPr>
        <p:grpSpPr>
          <a:xfrm>
            <a:off x="4583409" y="3947443"/>
            <a:ext cx="4275541" cy="2894214"/>
            <a:chOff x="104503" y="252548"/>
            <a:chExt cx="4476206" cy="3619533"/>
          </a:xfrm>
          <a:solidFill>
            <a:schemeClr val="bg1"/>
          </a:solidFill>
        </p:grpSpPr>
        <p:pic>
          <p:nvPicPr>
            <p:cNvPr id="9" name="圖片 8" descr="68fig3-23.gif">
              <a:extLst>
                <a:ext uri="{FF2B5EF4-FFF2-40B4-BE49-F238E27FC236}">
                  <a16:creationId xmlns:a16="http://schemas.microsoft.com/office/drawing/2014/main" id="{C828E1D7-05DD-4502-A91D-897698C49300}"/>
                </a:ext>
              </a:extLst>
            </p:cNvPr>
            <p:cNvPicPr/>
            <p:nvPr/>
          </p:nvPicPr>
          <p:blipFill>
            <a:blip r:embed="rId2" cstate="print"/>
            <a:stretch>
              <a:fillRect/>
            </a:stretch>
          </p:blipFill>
          <p:spPr>
            <a:xfrm>
              <a:off x="104503" y="252548"/>
              <a:ext cx="4476206" cy="3619533"/>
            </a:xfrm>
            <a:prstGeom prst="rect">
              <a:avLst/>
            </a:prstGeom>
            <a:grpFill/>
            <a:ln w="3175">
              <a:solidFill>
                <a:schemeClr val="tx1"/>
              </a:solidFill>
            </a:ln>
          </p:spPr>
        </p:pic>
        <p:sp>
          <p:nvSpPr>
            <p:cNvPr id="10" name="文字方塊 9">
              <a:extLst>
                <a:ext uri="{FF2B5EF4-FFF2-40B4-BE49-F238E27FC236}">
                  <a16:creationId xmlns:a16="http://schemas.microsoft.com/office/drawing/2014/main" id="{BFCB6CE0-18DA-41B8-AC34-DB7023B3E0A4}"/>
                </a:ext>
              </a:extLst>
            </p:cNvPr>
            <p:cNvSpPr txBox="1"/>
            <p:nvPr/>
          </p:nvSpPr>
          <p:spPr>
            <a:xfrm>
              <a:off x="1724297" y="1236617"/>
              <a:ext cx="457200" cy="369332"/>
            </a:xfrm>
            <a:prstGeom prst="rect">
              <a:avLst/>
            </a:prstGeom>
            <a:noFill/>
          </p:spPr>
          <p:txBody>
            <a:bodyPr wrap="square" rtlCol="0">
              <a:spAutoFit/>
            </a:bodyPr>
            <a:lstStyle/>
            <a:p>
              <a:pPr marL="342900" indent="-342900">
                <a:buFont typeface="Wingdings" panose="05000000000000000000" pitchFamily="2" charset="2"/>
                <a:buAutoNum type="circleNumWdWhitePlain"/>
              </a:pPr>
              <a:r>
                <a:rPr lang="zh-TW" altLang="en-US" dirty="0"/>
                <a:t> </a:t>
              </a:r>
            </a:p>
          </p:txBody>
        </p:sp>
        <p:sp>
          <p:nvSpPr>
            <p:cNvPr id="11" name="矩形 10">
              <a:extLst>
                <a:ext uri="{FF2B5EF4-FFF2-40B4-BE49-F238E27FC236}">
                  <a16:creationId xmlns:a16="http://schemas.microsoft.com/office/drawing/2014/main" id="{7C5A683F-9A87-4D1B-BFD1-846F41D0F6FB}"/>
                </a:ext>
              </a:extLst>
            </p:cNvPr>
            <p:cNvSpPr/>
            <p:nvPr/>
          </p:nvSpPr>
          <p:spPr>
            <a:xfrm>
              <a:off x="1814943" y="3286225"/>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7"/>
              </a:pPr>
              <a:r>
                <a:rPr lang="zh-TW" altLang="en-US" dirty="0"/>
                <a:t> </a:t>
              </a:r>
            </a:p>
          </p:txBody>
        </p:sp>
        <p:sp>
          <p:nvSpPr>
            <p:cNvPr id="12" name="矩形 11">
              <a:extLst>
                <a:ext uri="{FF2B5EF4-FFF2-40B4-BE49-F238E27FC236}">
                  <a16:creationId xmlns:a16="http://schemas.microsoft.com/office/drawing/2014/main" id="{CE83B33D-B2F1-4144-B245-74AD7F1D4695}"/>
                </a:ext>
              </a:extLst>
            </p:cNvPr>
            <p:cNvSpPr/>
            <p:nvPr/>
          </p:nvSpPr>
          <p:spPr>
            <a:xfrm>
              <a:off x="3014944" y="2012030"/>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3"/>
              </a:pPr>
              <a:r>
                <a:rPr lang="zh-TW" altLang="en-US" dirty="0"/>
                <a:t> </a:t>
              </a:r>
            </a:p>
          </p:txBody>
        </p:sp>
        <p:sp>
          <p:nvSpPr>
            <p:cNvPr id="13" name="矩形 12">
              <a:extLst>
                <a:ext uri="{FF2B5EF4-FFF2-40B4-BE49-F238E27FC236}">
                  <a16:creationId xmlns:a16="http://schemas.microsoft.com/office/drawing/2014/main" id="{69C793EE-78A2-4136-9F15-68723F886B5D}"/>
                </a:ext>
              </a:extLst>
            </p:cNvPr>
            <p:cNvSpPr/>
            <p:nvPr/>
          </p:nvSpPr>
          <p:spPr>
            <a:xfrm>
              <a:off x="2720632" y="1311031"/>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4"/>
              </a:pPr>
              <a:r>
                <a:rPr lang="zh-TW" altLang="en-US" dirty="0"/>
                <a:t> </a:t>
              </a:r>
            </a:p>
          </p:txBody>
        </p:sp>
        <p:sp>
          <p:nvSpPr>
            <p:cNvPr id="14" name="矩形 13">
              <a:extLst>
                <a:ext uri="{FF2B5EF4-FFF2-40B4-BE49-F238E27FC236}">
                  <a16:creationId xmlns:a16="http://schemas.microsoft.com/office/drawing/2014/main" id="{C29302E4-813D-4A52-BB8F-407247ED5417}"/>
                </a:ext>
              </a:extLst>
            </p:cNvPr>
            <p:cNvSpPr/>
            <p:nvPr/>
          </p:nvSpPr>
          <p:spPr>
            <a:xfrm>
              <a:off x="2631767" y="2818242"/>
              <a:ext cx="588623" cy="369332"/>
            </a:xfrm>
            <a:prstGeom prst="rect">
              <a:avLst/>
            </a:prstGeom>
            <a:noFill/>
          </p:spPr>
          <p:txBody>
            <a:bodyPr wrap="none">
              <a:spAutoFit/>
            </a:bodyPr>
            <a:lstStyle/>
            <a:p>
              <a:pPr marL="342900" indent="-342900">
                <a:buFont typeface="Wingdings" panose="05000000000000000000" pitchFamily="2" charset="2"/>
                <a:buAutoNum type="circleNumWdWhitePlain" startAt="5"/>
              </a:pPr>
              <a:r>
                <a:rPr lang="zh-TW" altLang="en-US" dirty="0"/>
                <a:t> </a:t>
              </a:r>
            </a:p>
          </p:txBody>
        </p:sp>
      </p:grpSp>
      <p:sp>
        <p:nvSpPr>
          <p:cNvPr id="3080" name="Rectangle 9"/>
          <p:cNvSpPr>
            <a:spLocks noChangeArrowheads="1"/>
          </p:cNvSpPr>
          <p:nvPr/>
        </p:nvSpPr>
        <p:spPr bwMode="auto">
          <a:xfrm>
            <a:off x="323850" y="146345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eaLnBrk="1" hangingPunct="1">
              <a:spcBef>
                <a:spcPct val="0"/>
              </a:spcBef>
              <a:buClrTx/>
              <a:buSzTx/>
              <a:buFontTx/>
              <a:buNone/>
            </a:pPr>
            <a:endParaRPr lang="en-US" altLang="zh-TW" sz="3200">
              <a:solidFill>
                <a:schemeClr val="tx2"/>
              </a:solidFill>
              <a:latin typeface="Tahoma" pitchFamily="34" charset="0"/>
              <a:ea typeface="新細明體" pitchFamily="18" charset="-120"/>
              <a:sym typeface="Symbol" pitchFamily="18" charset="2"/>
            </a:endParaRPr>
          </a:p>
          <a:p>
            <a:pPr eaLnBrk="1" hangingPunct="1">
              <a:spcBef>
                <a:spcPct val="0"/>
              </a:spcBef>
              <a:buClrTx/>
              <a:buSzTx/>
              <a:buFontTx/>
              <a:buNone/>
            </a:pPr>
            <a:endParaRPr lang="en-US" altLang="zh-TW" sz="3200">
              <a:solidFill>
                <a:schemeClr val="tx2"/>
              </a:solidFill>
              <a:latin typeface="Tahoma" pitchFamily="34" charset="0"/>
              <a:ea typeface="新細明體" pitchFamily="18" charset="-120"/>
              <a:sym typeface="Symbol" pitchFamily="18" charset="2"/>
            </a:endParaRPr>
          </a:p>
        </p:txBody>
      </p:sp>
      <p:sp>
        <p:nvSpPr>
          <p:cNvPr id="3081" name="Rectangle 10"/>
          <p:cNvSpPr>
            <a:spLocks noChangeArrowheads="1"/>
          </p:cNvSpPr>
          <p:nvPr/>
        </p:nvSpPr>
        <p:spPr bwMode="auto">
          <a:xfrm>
            <a:off x="285050" y="853087"/>
            <a:ext cx="8535099" cy="315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just" defTabSz="627063" eaLnBrk="1" hangingPunct="1">
              <a:lnSpc>
                <a:spcPct val="120000"/>
              </a:lnSpc>
              <a:spcBef>
                <a:spcPts val="0"/>
              </a:spcBef>
              <a:buClrTx/>
              <a:buSzTx/>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當有電流通過可動線圈時，位於線圈外側的固定磁場會分別施加兩個與電流大小成正比但方向相反的兩個羅倫斯電磁力</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(Lorentz electromagnetic forces)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於垂直磁場的兩對應的線圈段。此兩大小相同，但方向相反的羅倫斯力會對整組線圈產生淨力矩，而使線圈產生旋轉的角位移，直到此電磁場力矩與螺線型彈簧的恢復力矩獲得平衡為止。因此，角位移</a:t>
            </a:r>
            <a:r>
              <a:rPr lang="en-US" altLang="zh-TW" i="1" dirty="0">
                <a:latin typeface="Times New Roman" panose="02020603050405020304" pitchFamily="18" charset="0"/>
                <a:ea typeface="標楷體" panose="03000509000000000000" pitchFamily="65" charset="-120"/>
                <a:cs typeface="Times New Roman" panose="02020603050405020304" pitchFamily="18" charset="0"/>
                <a:sym typeface="Symbol" panose="05050102010706020507" pitchFamily="18" charset="2"/>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與恢復力矩</a:t>
            </a:r>
            <a:r>
              <a:rPr lang="en-US" altLang="zh-TW" i="1" dirty="0">
                <a:latin typeface="Times New Roman" panose="02020603050405020304" pitchFamily="18" charset="0"/>
                <a:ea typeface="標楷體" panose="03000509000000000000" pitchFamily="65" charset="-120"/>
                <a:cs typeface="Times New Roman" panose="02020603050405020304" pitchFamily="18" charset="0"/>
              </a:rPr>
              <a:t>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成正比，而恢復力矩的大小</a:t>
            </a:r>
            <a:r>
              <a:rPr lang="en-US" altLang="zh-TW" i="1" dirty="0">
                <a:latin typeface="Times New Roman" panose="02020603050405020304" pitchFamily="18" charset="0"/>
                <a:ea typeface="標楷體" panose="03000509000000000000" pitchFamily="65" charset="-120"/>
                <a:cs typeface="Times New Roman" panose="02020603050405020304" pitchFamily="18" charset="0"/>
              </a:rPr>
              <a:t>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又與電流</a:t>
            </a:r>
            <a:r>
              <a:rPr lang="en-US" altLang="zh-TW" i="1" dirty="0">
                <a:latin typeface="Times New Roman" panose="02020603050405020304" pitchFamily="18" charset="0"/>
                <a:ea typeface="標楷體" panose="03000509000000000000" pitchFamily="65" charset="-120"/>
                <a:cs typeface="Times New Roman" panose="02020603050405020304" pitchFamily="18" charset="0"/>
              </a:rPr>
              <a:t>I</a:t>
            </a:r>
            <a:r>
              <a:rPr lang="zh-TW" altLang="en-US" i="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成正比。因此：</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mc:AlternateContent xmlns:mc="http://schemas.openxmlformats.org/markup-compatibility/2006" xmlns:a14="http://schemas.microsoft.com/office/drawing/2010/main">
        <mc:Choice Requires="a14">
          <p:sp>
            <p:nvSpPr>
              <p:cNvPr id="3" name="物件 2"/>
              <p:cNvSpPr txBox="1"/>
              <p:nvPr/>
            </p:nvSpPr>
            <p:spPr bwMode="auto">
              <a:xfrm>
                <a:off x="758213" y="4655744"/>
                <a:ext cx="3332580" cy="801688"/>
              </a:xfrm>
              <a:prstGeom prst="rect">
                <a:avLst/>
              </a:prstGeom>
              <a:noFill/>
            </p:spPr>
            <p:txBody>
              <a:bodyPr>
                <a:noAutofit/>
              </a:bodyPr>
              <a:lstStyle/>
              <a:p>
                <a:pPr/>
                <a14:m>
                  <m:oMathPara xmlns:m="http://schemas.openxmlformats.org/officeDocument/2006/math">
                    <m:oMathParaPr>
                      <m:jc m:val="center"/>
                    </m:oMathParaPr>
                    <m:oMath xmlns:m="http://schemas.openxmlformats.org/officeDocument/2006/math">
                      <m:r>
                        <a:rPr lang="zh-TW" altLang="en-US" sz="5400" i="1" smtClean="0">
                          <a:solidFill>
                            <a:srgbClr val="000000"/>
                          </a:solidFill>
                          <a:latin typeface="Cambria Math" panose="02040503050406030204" pitchFamily="18" charset="0"/>
                        </a:rPr>
                        <m:t>𝜃</m:t>
                      </m:r>
                      <m:r>
                        <a:rPr lang="zh-TW" altLang="en-US" sz="5400" i="1" smtClean="0">
                          <a:solidFill>
                            <a:srgbClr val="000000"/>
                          </a:solidFill>
                          <a:latin typeface="Cambria Math" panose="02040503050406030204" pitchFamily="18" charset="0"/>
                        </a:rPr>
                        <m:t>∝</m:t>
                      </m:r>
                      <m:r>
                        <a:rPr lang="zh-TW" altLang="en-US" sz="5400" i="1" smtClean="0">
                          <a:solidFill>
                            <a:srgbClr val="000000"/>
                          </a:solidFill>
                          <a:latin typeface="Cambria Math" panose="02040503050406030204" pitchFamily="18" charset="0"/>
                        </a:rPr>
                        <m:t>𝜏</m:t>
                      </m:r>
                      <m:r>
                        <a:rPr lang="zh-TW" altLang="en-US" sz="5400" i="1" smtClean="0">
                          <a:solidFill>
                            <a:srgbClr val="000000"/>
                          </a:solidFill>
                          <a:latin typeface="Cambria Math" panose="02040503050406030204" pitchFamily="18" charset="0"/>
                        </a:rPr>
                        <m:t>∝</m:t>
                      </m:r>
                      <m:r>
                        <a:rPr lang="en-US" altLang="zh-TW" sz="5400" b="0" i="1" smtClean="0">
                          <a:solidFill>
                            <a:srgbClr val="000000"/>
                          </a:solidFill>
                          <a:latin typeface="Cambria Math" panose="02040503050406030204" pitchFamily="18" charset="0"/>
                        </a:rPr>
                        <m:t>𝐼</m:t>
                      </m:r>
                    </m:oMath>
                  </m:oMathPara>
                </a14:m>
                <a:endParaRPr lang="zh-TW" altLang="en-US" sz="5400" dirty="0"/>
              </a:p>
            </p:txBody>
          </p:sp>
        </mc:Choice>
        <mc:Fallback xmlns="">
          <p:sp>
            <p:nvSpPr>
              <p:cNvPr id="3" name="物件 2"/>
              <p:cNvSpPr txBox="1">
                <a:spLocks noRot="1" noChangeAspect="1" noMove="1" noResize="1" noEditPoints="1" noAdjustHandles="1" noChangeArrowheads="1" noChangeShapeType="1" noTextEdit="1"/>
              </p:cNvSpPr>
              <p:nvPr/>
            </p:nvSpPr>
            <p:spPr bwMode="auto">
              <a:xfrm>
                <a:off x="758213" y="4655744"/>
                <a:ext cx="3332580" cy="801688"/>
              </a:xfrm>
              <a:prstGeom prst="rect">
                <a:avLst/>
              </a:prstGeom>
              <a:blipFill>
                <a:blip r:embed="rId3"/>
                <a:stretch>
                  <a:fillRect/>
                </a:stretch>
              </a:blipFill>
            </p:spPr>
            <p:txBody>
              <a:bodyPr/>
              <a:lstStyle/>
              <a:p>
                <a:r>
                  <a:rPr lang="zh-TW" altLang="en-US">
                    <a:noFill/>
                  </a:rPr>
                  <a:t> </a:t>
                </a:r>
              </a:p>
            </p:txBody>
          </p:sp>
        </mc:Fallback>
      </mc:AlternateContent>
      <p:sp>
        <p:nvSpPr>
          <p:cNvPr id="6" name="標題 5">
            <a:extLst>
              <a:ext uri="{FF2B5EF4-FFF2-40B4-BE49-F238E27FC236}">
                <a16:creationId xmlns:a16="http://schemas.microsoft.com/office/drawing/2014/main" id="{A404262B-5C26-43AC-9D18-15A9559598AB}"/>
              </a:ext>
            </a:extLst>
          </p:cNvPr>
          <p:cNvSpPr>
            <a:spLocks noGrp="1"/>
          </p:cNvSpPr>
          <p:nvPr>
            <p:ph type="title"/>
          </p:nvPr>
        </p:nvSpPr>
        <p:spPr>
          <a:xfrm>
            <a:off x="2530002" y="120809"/>
            <a:ext cx="4191177" cy="617901"/>
          </a:xfrm>
          <a:solidFill>
            <a:schemeClr val="bg1"/>
          </a:solidFill>
        </p:spPr>
        <p:txBody>
          <a:bodyPr/>
          <a:lstStyle/>
          <a:p>
            <a:r>
              <a:rPr lang="zh-TW" altLang="en-US" dirty="0">
                <a:solidFill>
                  <a:srgbClr val="0000FF"/>
                </a:solidFill>
              </a:rPr>
              <a:t>認識檢流計</a:t>
            </a:r>
          </a:p>
        </p:txBody>
      </p:sp>
      <p:pic>
        <p:nvPicPr>
          <p:cNvPr id="15" name="圖形 14" descr="首頁">
            <a:hlinkClick r:id="rId4" action="ppaction://hlinksldjump"/>
            <a:extLst>
              <a:ext uri="{FF2B5EF4-FFF2-40B4-BE49-F238E27FC236}">
                <a16:creationId xmlns:a16="http://schemas.microsoft.com/office/drawing/2014/main" id="{EDA2EE47-89CD-4B48-8A58-9BEB9A65B4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447651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6E61610D-7357-4566-9D52-F947CF753C7F}"/>
              </a:ext>
            </a:extLst>
          </p:cNvPr>
          <p:cNvSpPr>
            <a:spLocks noChangeArrowheads="1"/>
          </p:cNvSpPr>
          <p:nvPr/>
        </p:nvSpPr>
        <p:spPr bwMode="auto">
          <a:xfrm>
            <a:off x="590550" y="1773238"/>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endParaRPr kumimoji="0" lang="en-US" altLang="zh-TW" sz="3200">
              <a:solidFill>
                <a:schemeClr val="tx2"/>
              </a:solidFill>
              <a:latin typeface="Tahoma" panose="020B0604030504040204" pitchFamily="34" charset="0"/>
              <a:sym typeface="Symbol" panose="05050102010706020507" pitchFamily="18" charset="2"/>
            </a:endParaRPr>
          </a:p>
          <a:p>
            <a:pPr eaLnBrk="1" hangingPunct="1">
              <a:spcBef>
                <a:spcPct val="0"/>
              </a:spcBef>
              <a:buClrTx/>
              <a:buSzTx/>
              <a:buFontTx/>
              <a:buNone/>
            </a:pPr>
            <a:endParaRPr kumimoji="0" lang="en-US" altLang="zh-TW" sz="3200">
              <a:solidFill>
                <a:schemeClr val="tx2"/>
              </a:solidFill>
              <a:latin typeface="Tahoma" panose="020B0604030504040204" pitchFamily="34" charset="0"/>
              <a:sym typeface="Symbol" panose="05050102010706020507" pitchFamily="18" charset="2"/>
            </a:endParaRPr>
          </a:p>
        </p:txBody>
      </p:sp>
      <p:sp>
        <p:nvSpPr>
          <p:cNvPr id="24579" name="Rectangle 7">
            <a:extLst>
              <a:ext uri="{FF2B5EF4-FFF2-40B4-BE49-F238E27FC236}">
                <a16:creationId xmlns:a16="http://schemas.microsoft.com/office/drawing/2014/main" id="{65EA03D6-D0E8-4FB1-9899-537A13AA99C1}"/>
              </a:ext>
            </a:extLst>
          </p:cNvPr>
          <p:cNvSpPr>
            <a:spLocks noChangeArrowheads="1"/>
          </p:cNvSpPr>
          <p:nvPr/>
        </p:nvSpPr>
        <p:spPr bwMode="auto">
          <a:xfrm>
            <a:off x="293688" y="1425047"/>
            <a:ext cx="5513387" cy="4926541"/>
          </a:xfrm>
          <a:prstGeom prst="roundRect">
            <a:avLst>
              <a:gd name="adj" fmla="val 1555"/>
            </a:avLst>
          </a:prstGeom>
          <a:solidFill>
            <a:schemeClr val="bg1"/>
          </a:solidFill>
          <a:ln>
            <a:noFill/>
          </a:ln>
          <a:extLst/>
        </p:spPr>
        <p:txBody>
          <a:bodyPr wrap="square">
            <a:spAutoFit/>
          </a:bodyPr>
          <a:lstStyle>
            <a:lvl1pPr marL="352425" indent="-352425">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lnSpc>
                <a:spcPct val="120000"/>
              </a:lnSpc>
              <a:spcBef>
                <a:spcPts val="0"/>
              </a:spcBef>
              <a:buClrTx/>
              <a:buSzTx/>
              <a:buFontTx/>
              <a:buAutoNum type="arabicPeriod"/>
            </a:pPr>
            <a:r>
              <a:rPr kumimoji="0" lang="zh-TW" altLang="en-US" sz="2400" dirty="0">
                <a:solidFill>
                  <a:srgbClr val="000066"/>
                </a:solidFill>
                <a:latin typeface="+mn-ea"/>
                <a:ea typeface="+mn-ea"/>
              </a:rPr>
              <a:t>電流 </a:t>
            </a:r>
            <a:r>
              <a:rPr kumimoji="0" lang="en-US" altLang="zh-TW" sz="2400" i="1" dirty="0">
                <a:solidFill>
                  <a:srgbClr val="000066"/>
                </a:solidFill>
                <a:latin typeface="+mn-ea"/>
                <a:ea typeface="+mn-ea"/>
                <a:cs typeface="AR MinchoL JIS"/>
              </a:rPr>
              <a:t>I </a:t>
            </a:r>
            <a:r>
              <a:rPr kumimoji="0" lang="zh-TW" altLang="en-US" sz="2400" dirty="0">
                <a:solidFill>
                  <a:srgbClr val="000066"/>
                </a:solidFill>
                <a:latin typeface="+mn-ea"/>
                <a:ea typeface="+mn-ea"/>
              </a:rPr>
              <a:t>通過</a:t>
            </a:r>
            <a:r>
              <a:rPr kumimoji="0" lang="zh-TW" altLang="en-US" sz="2400" dirty="0">
                <a:solidFill>
                  <a:srgbClr val="000066"/>
                </a:solidFill>
                <a:latin typeface="+mn-ea"/>
                <a:ea typeface="+mn-ea"/>
                <a:sym typeface="Wingdings" panose="05000000000000000000" pitchFamily="2" charset="2"/>
              </a:rPr>
              <a:t></a:t>
            </a:r>
            <a:r>
              <a:rPr kumimoji="0" lang="zh-TW" altLang="en-US" sz="2400" dirty="0">
                <a:solidFill>
                  <a:srgbClr val="000066"/>
                </a:solidFill>
                <a:latin typeface="+mn-ea"/>
                <a:ea typeface="+mn-ea"/>
              </a:rPr>
              <a:t>轉動線圈</a:t>
            </a:r>
            <a:r>
              <a:rPr kumimoji="0" lang="en-US" altLang="zh-TW" sz="2400" dirty="0">
                <a:solidFill>
                  <a:srgbClr val="000066"/>
                </a:solidFill>
                <a:latin typeface="+mn-ea"/>
                <a:ea typeface="+mn-ea"/>
              </a:rPr>
              <a:t>(coil)</a:t>
            </a:r>
            <a:r>
              <a:rPr kumimoji="0" lang="zh-TW" altLang="en-US" sz="2400" dirty="0">
                <a:solidFill>
                  <a:srgbClr val="000066"/>
                </a:solidFill>
                <a:latin typeface="+mn-ea"/>
                <a:ea typeface="+mn-ea"/>
              </a:rPr>
              <a:t>時</a:t>
            </a:r>
            <a:r>
              <a:rPr kumimoji="0" lang="en-US" altLang="zh-TW" sz="2400" dirty="0">
                <a:solidFill>
                  <a:srgbClr val="000066"/>
                </a:solidFill>
                <a:latin typeface="+mn-ea"/>
                <a:ea typeface="+mn-ea"/>
              </a:rPr>
              <a:t>, </a:t>
            </a:r>
            <a:r>
              <a:rPr kumimoji="0" lang="zh-TW" altLang="en-US" sz="2400" dirty="0">
                <a:solidFill>
                  <a:srgbClr val="000066"/>
                </a:solidFill>
                <a:latin typeface="+mn-ea"/>
                <a:ea typeface="+mn-ea"/>
              </a:rPr>
              <a:t>產生磁矩</a:t>
            </a:r>
            <a:r>
              <a:rPr kumimoji="0" lang="en-US" altLang="zh-TW" sz="2400" dirty="0">
                <a:solidFill>
                  <a:srgbClr val="000066"/>
                </a:solidFill>
                <a:latin typeface="+mn-ea"/>
                <a:ea typeface="+mn-ea"/>
              </a:rPr>
              <a:t> </a:t>
            </a:r>
          </a:p>
          <a:p>
            <a:pPr algn="ctr" eaLnBrk="1" hangingPunct="1">
              <a:lnSpc>
                <a:spcPct val="120000"/>
              </a:lnSpc>
              <a:spcBef>
                <a:spcPts val="0"/>
              </a:spcBef>
              <a:buClrTx/>
              <a:buSzTx/>
              <a:buFont typeface="Symbol" panose="05050102010706020507" pitchFamily="18" charset="2"/>
              <a:buNone/>
            </a:pPr>
            <a:r>
              <a:rPr kumimoji="0" lang="en-US" altLang="zh-TW" sz="2400" i="1" dirty="0">
                <a:solidFill>
                  <a:srgbClr val="000066"/>
                </a:solidFill>
                <a:latin typeface="+mn-ea"/>
                <a:ea typeface="+mn-ea"/>
              </a:rPr>
              <a:t>m</a:t>
            </a:r>
            <a:r>
              <a:rPr kumimoji="0" lang="en-US" altLang="zh-TW" sz="2400" dirty="0">
                <a:solidFill>
                  <a:srgbClr val="000066"/>
                </a:solidFill>
                <a:latin typeface="+mn-ea"/>
                <a:ea typeface="+mn-ea"/>
              </a:rPr>
              <a:t> =</a:t>
            </a:r>
            <a:r>
              <a:rPr kumimoji="0" lang="en-US" altLang="zh-TW" sz="2400" i="1" dirty="0">
                <a:solidFill>
                  <a:srgbClr val="000066"/>
                </a:solidFill>
                <a:latin typeface="+mn-ea"/>
                <a:ea typeface="+mn-ea"/>
              </a:rPr>
              <a:t> NIA</a:t>
            </a:r>
            <a:r>
              <a:rPr kumimoji="0" lang="en-US" altLang="zh-TW" sz="2400" dirty="0">
                <a:solidFill>
                  <a:srgbClr val="000066"/>
                </a:solidFill>
                <a:latin typeface="+mn-ea"/>
                <a:ea typeface="+mn-ea"/>
              </a:rPr>
              <a:t> (</a:t>
            </a:r>
            <a:r>
              <a:rPr kumimoji="0" lang="zh-TW" altLang="en-US" sz="2400" dirty="0">
                <a:solidFill>
                  <a:srgbClr val="000066"/>
                </a:solidFill>
                <a:latin typeface="+mn-ea"/>
                <a:ea typeface="+mn-ea"/>
              </a:rPr>
              <a:t>圈數</a:t>
            </a:r>
            <a:r>
              <a:rPr kumimoji="0" lang="en-US" altLang="zh-TW" sz="2400" i="1" dirty="0">
                <a:solidFill>
                  <a:srgbClr val="000066"/>
                </a:solidFill>
                <a:latin typeface="+mn-ea"/>
                <a:ea typeface="+mn-ea"/>
              </a:rPr>
              <a:t>N</a:t>
            </a:r>
            <a:r>
              <a:rPr kumimoji="0" lang="en-US" altLang="zh-TW" sz="2400" dirty="0">
                <a:solidFill>
                  <a:srgbClr val="000066"/>
                </a:solidFill>
                <a:latin typeface="+mn-ea"/>
                <a:ea typeface="+mn-ea"/>
              </a:rPr>
              <a:t>,</a:t>
            </a:r>
            <a:r>
              <a:rPr kumimoji="0" lang="zh-TW" altLang="en-US" sz="2400" dirty="0">
                <a:solidFill>
                  <a:srgbClr val="000066"/>
                </a:solidFill>
                <a:latin typeface="+mn-ea"/>
                <a:ea typeface="+mn-ea"/>
              </a:rPr>
              <a:t>面積</a:t>
            </a:r>
            <a:r>
              <a:rPr kumimoji="0" lang="en-US" altLang="zh-TW" sz="2400" i="1" dirty="0">
                <a:solidFill>
                  <a:srgbClr val="000066"/>
                </a:solidFill>
                <a:latin typeface="+mn-ea"/>
                <a:ea typeface="+mn-ea"/>
              </a:rPr>
              <a:t>A</a:t>
            </a:r>
            <a:r>
              <a:rPr kumimoji="0" lang="en-US" altLang="zh-TW" sz="2400" dirty="0">
                <a:solidFill>
                  <a:srgbClr val="000066"/>
                </a:solidFill>
                <a:latin typeface="+mn-ea"/>
                <a:ea typeface="+mn-ea"/>
              </a:rPr>
              <a:t>), </a:t>
            </a:r>
          </a:p>
          <a:p>
            <a:pPr eaLnBrk="1" hangingPunct="1">
              <a:lnSpc>
                <a:spcPct val="120000"/>
              </a:lnSpc>
              <a:spcBef>
                <a:spcPts val="0"/>
              </a:spcBef>
              <a:buClrTx/>
              <a:buSzTx/>
              <a:buFont typeface="Symbol" panose="05050102010706020507" pitchFamily="18" charset="2"/>
              <a:buAutoNum type="arabicPeriod" startAt="2"/>
            </a:pPr>
            <a:r>
              <a:rPr kumimoji="0" lang="zh-TW" altLang="en-US" sz="2400" dirty="0">
                <a:solidFill>
                  <a:srgbClr val="000066"/>
                </a:solidFill>
                <a:latin typeface="+mn-ea"/>
                <a:ea typeface="+mn-ea"/>
                <a:sym typeface="Wingdings" panose="05000000000000000000" pitchFamily="2" charset="2"/>
              </a:rPr>
              <a:t></a:t>
            </a:r>
            <a:r>
              <a:rPr kumimoji="0" lang="zh-TW" altLang="en-US" sz="2400" dirty="0">
                <a:solidFill>
                  <a:srgbClr val="000066"/>
                </a:solidFill>
                <a:latin typeface="+mn-ea"/>
                <a:ea typeface="+mn-ea"/>
              </a:rPr>
              <a:t>永久磁鐵之</a:t>
            </a:r>
            <a:r>
              <a:rPr kumimoji="0" lang="zh-TW" altLang="en-US" sz="2400" dirty="0">
                <a:solidFill>
                  <a:srgbClr val="000066"/>
                </a:solidFill>
                <a:latin typeface="+mn-ea"/>
                <a:ea typeface="+mn-ea"/>
                <a:sym typeface="Wingdings" panose="05000000000000000000" pitchFamily="2" charset="2"/>
              </a:rPr>
              <a:t></a:t>
            </a:r>
            <a:r>
              <a:rPr kumimoji="0" lang="zh-TW" altLang="en-US" sz="2400" dirty="0">
                <a:solidFill>
                  <a:srgbClr val="000066"/>
                </a:solidFill>
                <a:latin typeface="+mn-ea"/>
                <a:ea typeface="+mn-ea"/>
              </a:rPr>
              <a:t>均勻輻射磁場對 </a:t>
            </a:r>
            <a:r>
              <a:rPr kumimoji="0" lang="en-US" altLang="zh-TW" sz="2400" i="1" dirty="0">
                <a:solidFill>
                  <a:srgbClr val="000066"/>
                </a:solidFill>
                <a:latin typeface="+mn-ea"/>
                <a:ea typeface="+mn-ea"/>
              </a:rPr>
              <a:t>m </a:t>
            </a:r>
            <a:r>
              <a:rPr kumimoji="0" lang="zh-TW" altLang="en-US" sz="2400" dirty="0">
                <a:solidFill>
                  <a:srgbClr val="000066"/>
                </a:solidFill>
                <a:latin typeface="+mn-ea"/>
                <a:ea typeface="+mn-ea"/>
              </a:rPr>
              <a:t>施一力矩</a:t>
            </a:r>
            <a:r>
              <a:rPr kumimoji="0" lang="en-US" altLang="zh-TW" sz="2400" dirty="0">
                <a:solidFill>
                  <a:srgbClr val="000066"/>
                </a:solidFill>
                <a:latin typeface="+mn-ea"/>
                <a:ea typeface="+mn-ea"/>
              </a:rPr>
              <a:t>(torque)</a:t>
            </a:r>
          </a:p>
          <a:p>
            <a:pPr algn="ctr" eaLnBrk="1" hangingPunct="1">
              <a:lnSpc>
                <a:spcPct val="120000"/>
              </a:lnSpc>
              <a:spcBef>
                <a:spcPts val="0"/>
              </a:spcBef>
              <a:buClrTx/>
              <a:buSzTx/>
              <a:buFont typeface="Symbol" panose="05050102010706020507" pitchFamily="18" charset="2"/>
              <a:buNone/>
            </a:pPr>
            <a:r>
              <a:rPr kumimoji="0" lang="en-US" altLang="zh-TW" sz="2400" i="1" dirty="0">
                <a:solidFill>
                  <a:srgbClr val="000066"/>
                </a:solidFill>
                <a:latin typeface="+mn-ea"/>
                <a:ea typeface="+mn-ea"/>
                <a:sym typeface="Symbol" panose="05050102010706020507" pitchFamily="18" charset="2"/>
              </a:rPr>
              <a:t></a:t>
            </a:r>
            <a:r>
              <a:rPr kumimoji="0" lang="en-US" altLang="zh-TW" sz="2400" dirty="0">
                <a:solidFill>
                  <a:srgbClr val="000066"/>
                </a:solidFill>
                <a:latin typeface="+mn-ea"/>
                <a:ea typeface="+mn-ea"/>
              </a:rPr>
              <a:t> = </a:t>
            </a:r>
            <a:r>
              <a:rPr kumimoji="0" lang="en-US" altLang="zh-TW" sz="2400" i="1" dirty="0">
                <a:solidFill>
                  <a:srgbClr val="000066"/>
                </a:solidFill>
                <a:latin typeface="+mn-ea"/>
                <a:ea typeface="+mn-ea"/>
              </a:rPr>
              <a:t>m</a:t>
            </a:r>
            <a:r>
              <a:rPr kumimoji="0" lang="en-US" altLang="zh-TW" sz="2400" dirty="0">
                <a:solidFill>
                  <a:srgbClr val="000066"/>
                </a:solidFill>
                <a:latin typeface="+mn-ea"/>
                <a:ea typeface="+mn-ea"/>
              </a:rPr>
              <a:t> × </a:t>
            </a:r>
            <a:r>
              <a:rPr kumimoji="0" lang="en-US" altLang="zh-TW" sz="2400" i="1" dirty="0">
                <a:solidFill>
                  <a:srgbClr val="000066"/>
                </a:solidFill>
                <a:latin typeface="+mn-ea"/>
                <a:ea typeface="+mn-ea"/>
              </a:rPr>
              <a:t>B =</a:t>
            </a:r>
            <a:r>
              <a:rPr kumimoji="0" lang="en-US" altLang="zh-TW" sz="2400" dirty="0">
                <a:solidFill>
                  <a:srgbClr val="000066"/>
                </a:solidFill>
                <a:latin typeface="+mn-ea"/>
                <a:ea typeface="+mn-ea"/>
              </a:rPr>
              <a:t> </a:t>
            </a:r>
            <a:r>
              <a:rPr kumimoji="0" lang="en-US" altLang="zh-TW" sz="2400" i="1" dirty="0">
                <a:solidFill>
                  <a:srgbClr val="000066"/>
                </a:solidFill>
                <a:latin typeface="+mn-ea"/>
                <a:ea typeface="+mn-ea"/>
              </a:rPr>
              <a:t>NIAB</a:t>
            </a:r>
            <a:r>
              <a:rPr kumimoji="0" lang="en-US" altLang="zh-TW" sz="2400" dirty="0">
                <a:solidFill>
                  <a:srgbClr val="000066"/>
                </a:solidFill>
                <a:latin typeface="+mn-ea"/>
                <a:ea typeface="+mn-ea"/>
              </a:rPr>
              <a:t> (</a:t>
            </a:r>
            <a:r>
              <a:rPr kumimoji="0" lang="en-US" altLang="zh-TW" sz="2400" i="1" dirty="0">
                <a:solidFill>
                  <a:srgbClr val="000066"/>
                </a:solidFill>
                <a:latin typeface="+mn-ea"/>
                <a:ea typeface="+mn-ea"/>
              </a:rPr>
              <a:t>f</a:t>
            </a:r>
            <a:r>
              <a:rPr kumimoji="0" lang="en-US" altLang="zh-TW" sz="2400" dirty="0">
                <a:solidFill>
                  <a:srgbClr val="000066"/>
                </a:solidFill>
                <a:latin typeface="+mn-ea"/>
                <a:ea typeface="+mn-ea"/>
              </a:rPr>
              <a:t> = 90</a:t>
            </a:r>
            <a:r>
              <a:rPr kumimoji="0" lang="en-US" altLang="zh-TW" sz="2400" baseline="30000" dirty="0">
                <a:solidFill>
                  <a:srgbClr val="000066"/>
                </a:solidFill>
                <a:latin typeface="+mn-ea"/>
                <a:ea typeface="+mn-ea"/>
              </a:rPr>
              <a:t>o</a:t>
            </a:r>
            <a:r>
              <a:rPr kumimoji="0" lang="en-US" altLang="zh-TW" sz="2400" dirty="0">
                <a:solidFill>
                  <a:srgbClr val="000066"/>
                </a:solidFill>
                <a:latin typeface="+mn-ea"/>
                <a:ea typeface="+mn-ea"/>
              </a:rPr>
              <a:t>),</a:t>
            </a:r>
          </a:p>
          <a:p>
            <a:pPr eaLnBrk="1" hangingPunct="1">
              <a:lnSpc>
                <a:spcPct val="120000"/>
              </a:lnSpc>
              <a:spcBef>
                <a:spcPts val="0"/>
              </a:spcBef>
              <a:buClrTx/>
              <a:buSzTx/>
              <a:buFont typeface="Symbol" panose="05050102010706020507" pitchFamily="18" charset="2"/>
              <a:buNone/>
            </a:pPr>
            <a:r>
              <a:rPr kumimoji="0" lang="en-US" altLang="zh-TW" sz="2400" dirty="0">
                <a:solidFill>
                  <a:srgbClr val="000066"/>
                </a:solidFill>
                <a:latin typeface="+mn-ea"/>
                <a:ea typeface="+mn-ea"/>
              </a:rPr>
              <a:t>3. </a:t>
            </a:r>
            <a:r>
              <a:rPr kumimoji="0" lang="zh-TW" altLang="en-US" sz="2400" dirty="0">
                <a:solidFill>
                  <a:srgbClr val="000066"/>
                </a:solidFill>
                <a:latin typeface="+mn-ea"/>
                <a:ea typeface="+mn-ea"/>
              </a:rPr>
              <a:t>使</a:t>
            </a:r>
            <a:r>
              <a:rPr kumimoji="0" lang="zh-TW" altLang="en-US" sz="2400" dirty="0">
                <a:solidFill>
                  <a:srgbClr val="000066"/>
                </a:solidFill>
                <a:latin typeface="+mn-ea"/>
                <a:ea typeface="+mn-ea"/>
                <a:sym typeface="Wingdings" panose="05000000000000000000" pitchFamily="2" charset="2"/>
              </a:rPr>
              <a:t></a:t>
            </a:r>
            <a:r>
              <a:rPr kumimoji="0" lang="zh-TW" altLang="en-US" sz="2400" dirty="0">
                <a:solidFill>
                  <a:srgbClr val="000066"/>
                </a:solidFill>
                <a:latin typeface="+mn-ea"/>
                <a:ea typeface="+mn-ea"/>
              </a:rPr>
              <a:t>線圈轉動</a:t>
            </a:r>
            <a:r>
              <a:rPr kumimoji="0" lang="en-US" altLang="zh-TW" sz="2400" dirty="0">
                <a:solidFill>
                  <a:srgbClr val="000066"/>
                </a:solidFill>
                <a:latin typeface="+mn-ea"/>
                <a:ea typeface="+mn-ea"/>
              </a:rPr>
              <a:t>, </a:t>
            </a:r>
            <a:r>
              <a:rPr kumimoji="0" lang="zh-TW" altLang="en-US" sz="2400" dirty="0">
                <a:solidFill>
                  <a:srgbClr val="000066"/>
                </a:solidFill>
                <a:latin typeface="+mn-ea"/>
                <a:ea typeface="+mn-ea"/>
              </a:rPr>
              <a:t>淨角位移 </a:t>
            </a:r>
            <a:r>
              <a:rPr kumimoji="0" lang="en-US" altLang="zh-TW" sz="2400" i="1" dirty="0">
                <a:solidFill>
                  <a:srgbClr val="000066"/>
                </a:solidFill>
                <a:latin typeface="+mn-ea"/>
                <a:ea typeface="+mn-ea"/>
                <a:sym typeface="Symbol" panose="05050102010706020507" pitchFamily="18" charset="2"/>
              </a:rPr>
              <a:t> </a:t>
            </a:r>
            <a:r>
              <a:rPr kumimoji="0" lang="zh-TW" altLang="en-US" sz="2400" dirty="0">
                <a:solidFill>
                  <a:srgbClr val="000066"/>
                </a:solidFill>
                <a:latin typeface="+mn-ea"/>
                <a:ea typeface="+mn-ea"/>
              </a:rPr>
              <a:t>與</a:t>
            </a:r>
            <a:r>
              <a:rPr kumimoji="0" lang="zh-TW" altLang="en-US" sz="2400" dirty="0">
                <a:solidFill>
                  <a:srgbClr val="000066"/>
                </a:solidFill>
                <a:latin typeface="+mn-ea"/>
                <a:ea typeface="+mn-ea"/>
                <a:sym typeface="Wingdings" panose="05000000000000000000" pitchFamily="2" charset="2"/>
              </a:rPr>
              <a:t></a:t>
            </a:r>
            <a:r>
              <a:rPr kumimoji="0" lang="zh-TW" altLang="en-US" sz="2400" dirty="0">
                <a:solidFill>
                  <a:srgbClr val="000066"/>
                </a:solidFill>
                <a:latin typeface="+mn-ea"/>
                <a:ea typeface="+mn-ea"/>
              </a:rPr>
              <a:t>螺線彈簧恢復力矩 </a:t>
            </a:r>
            <a:r>
              <a:rPr kumimoji="0" lang="en-US" altLang="zh-TW" sz="2400" dirty="0">
                <a:solidFill>
                  <a:srgbClr val="000066"/>
                </a:solidFill>
                <a:latin typeface="+mn-ea"/>
                <a:ea typeface="+mn-ea"/>
                <a:sym typeface="Symbol" panose="05050102010706020507" pitchFamily="18" charset="2"/>
              </a:rPr>
              <a:t></a:t>
            </a:r>
            <a:r>
              <a:rPr kumimoji="0" lang="en-US" altLang="zh-TW" sz="2400" dirty="0">
                <a:solidFill>
                  <a:srgbClr val="000066"/>
                </a:solidFill>
                <a:latin typeface="+mn-ea"/>
                <a:ea typeface="+mn-ea"/>
              </a:rPr>
              <a:t>’ </a:t>
            </a:r>
            <a:r>
              <a:rPr kumimoji="0" lang="zh-TW" altLang="en-US" sz="2400" dirty="0">
                <a:solidFill>
                  <a:srgbClr val="000066"/>
                </a:solidFill>
                <a:latin typeface="+mn-ea"/>
                <a:ea typeface="+mn-ea"/>
              </a:rPr>
              <a:t>成平衡</a:t>
            </a:r>
            <a:r>
              <a:rPr kumimoji="0" lang="en-US" altLang="zh-TW" sz="2400" dirty="0">
                <a:solidFill>
                  <a:srgbClr val="000066"/>
                </a:solidFill>
                <a:latin typeface="+mn-ea"/>
                <a:ea typeface="+mn-ea"/>
              </a:rPr>
              <a:t>: </a:t>
            </a:r>
          </a:p>
          <a:p>
            <a:pPr algn="ctr" eaLnBrk="1" hangingPunct="1">
              <a:lnSpc>
                <a:spcPct val="120000"/>
              </a:lnSpc>
              <a:spcBef>
                <a:spcPts val="0"/>
              </a:spcBef>
              <a:buClrTx/>
              <a:buSzTx/>
              <a:buFont typeface="Symbol" panose="05050102010706020507" pitchFamily="18" charset="2"/>
              <a:buChar char="t"/>
            </a:pPr>
            <a:r>
              <a:rPr kumimoji="0" lang="en-US" altLang="zh-TW" sz="2400" dirty="0">
                <a:solidFill>
                  <a:srgbClr val="000066"/>
                </a:solidFill>
                <a:latin typeface="+mn-ea"/>
                <a:ea typeface="+mn-ea"/>
              </a:rPr>
              <a:t>= </a:t>
            </a:r>
            <a:r>
              <a:rPr kumimoji="0" lang="en-US" altLang="zh-TW" sz="2400" i="1" dirty="0" err="1">
                <a:solidFill>
                  <a:srgbClr val="000066"/>
                </a:solidFill>
                <a:latin typeface="+mn-ea"/>
                <a:ea typeface="+mn-ea"/>
              </a:rPr>
              <a:t>mB</a:t>
            </a:r>
            <a:r>
              <a:rPr kumimoji="0" lang="en-US" altLang="zh-TW" sz="2400" i="1" dirty="0">
                <a:solidFill>
                  <a:srgbClr val="000066"/>
                </a:solidFill>
                <a:latin typeface="+mn-ea"/>
                <a:ea typeface="+mn-ea"/>
              </a:rPr>
              <a:t> = NIAB</a:t>
            </a:r>
            <a:r>
              <a:rPr kumimoji="0" lang="en-US" altLang="zh-TW" sz="2400" dirty="0">
                <a:solidFill>
                  <a:srgbClr val="000066"/>
                </a:solidFill>
                <a:latin typeface="+mn-ea"/>
                <a:ea typeface="+mn-ea"/>
              </a:rPr>
              <a:t> = </a:t>
            </a:r>
            <a:r>
              <a:rPr kumimoji="0" lang="en-US" altLang="zh-TW" sz="2400" i="1" dirty="0">
                <a:solidFill>
                  <a:srgbClr val="000066"/>
                </a:solidFill>
                <a:latin typeface="+mn-ea"/>
                <a:ea typeface="+mn-ea"/>
              </a:rPr>
              <a:t>k</a:t>
            </a:r>
            <a:r>
              <a:rPr kumimoji="0" lang="en-US" altLang="zh-TW" sz="2400" i="1" dirty="0">
                <a:solidFill>
                  <a:srgbClr val="000066"/>
                </a:solidFill>
                <a:latin typeface="+mn-ea"/>
                <a:ea typeface="+mn-ea"/>
                <a:sym typeface="Symbol" panose="05050102010706020507" pitchFamily="18" charset="2"/>
              </a:rPr>
              <a:t></a:t>
            </a:r>
            <a:r>
              <a:rPr kumimoji="0" lang="en-US" altLang="zh-TW" sz="2400" dirty="0">
                <a:solidFill>
                  <a:srgbClr val="000066"/>
                </a:solidFill>
                <a:latin typeface="+mn-ea"/>
                <a:ea typeface="+mn-ea"/>
              </a:rPr>
              <a:t> =</a:t>
            </a:r>
            <a:r>
              <a:rPr kumimoji="0" lang="en-US" altLang="zh-TW" sz="2400" i="1" dirty="0">
                <a:solidFill>
                  <a:srgbClr val="000066"/>
                </a:solidFill>
                <a:latin typeface="+mn-ea"/>
                <a:ea typeface="+mn-ea"/>
              </a:rPr>
              <a:t> </a:t>
            </a:r>
            <a:r>
              <a:rPr kumimoji="0" lang="en-US" altLang="zh-TW" sz="2400" i="1" dirty="0">
                <a:solidFill>
                  <a:srgbClr val="000066"/>
                </a:solidFill>
                <a:latin typeface="+mn-ea"/>
                <a:ea typeface="+mn-ea"/>
                <a:sym typeface="Symbol" panose="05050102010706020507" pitchFamily="18" charset="2"/>
              </a:rPr>
              <a:t></a:t>
            </a:r>
            <a:r>
              <a:rPr kumimoji="0" lang="en-US" altLang="zh-TW" sz="2400" dirty="0">
                <a:solidFill>
                  <a:srgbClr val="000066"/>
                </a:solidFill>
                <a:latin typeface="+mn-ea"/>
                <a:ea typeface="+mn-ea"/>
              </a:rPr>
              <a:t>’</a:t>
            </a:r>
          </a:p>
          <a:p>
            <a:pPr eaLnBrk="1" hangingPunct="1">
              <a:lnSpc>
                <a:spcPct val="120000"/>
              </a:lnSpc>
              <a:spcBef>
                <a:spcPts val="0"/>
              </a:spcBef>
              <a:buClrTx/>
              <a:buSzTx/>
              <a:buFont typeface="Symbol" panose="05050102010706020507" pitchFamily="18" charset="2"/>
              <a:buNone/>
            </a:pPr>
            <a:r>
              <a:rPr kumimoji="0" lang="en-US" altLang="zh-TW" sz="2400" dirty="0">
                <a:solidFill>
                  <a:srgbClr val="FF0000"/>
                </a:solidFill>
                <a:latin typeface="+mn-ea"/>
                <a:ea typeface="+mn-ea"/>
              </a:rPr>
              <a:t>4. </a:t>
            </a:r>
            <a:r>
              <a:rPr kumimoji="0" lang="zh-TW" altLang="en-US" sz="2400" dirty="0">
                <a:solidFill>
                  <a:srgbClr val="FF0000"/>
                </a:solidFill>
                <a:latin typeface="+mn-ea"/>
                <a:ea typeface="+mn-ea"/>
              </a:rPr>
              <a:t>角位移與電流正比</a:t>
            </a:r>
          </a:p>
          <a:p>
            <a:pPr algn="ctr" eaLnBrk="1" hangingPunct="1">
              <a:lnSpc>
                <a:spcPct val="120000"/>
              </a:lnSpc>
              <a:spcBef>
                <a:spcPts val="0"/>
              </a:spcBef>
              <a:buClrTx/>
              <a:buSzTx/>
              <a:buFont typeface="Symbol" panose="05050102010706020507" pitchFamily="18" charset="2"/>
              <a:buNone/>
            </a:pPr>
            <a:r>
              <a:rPr kumimoji="0" lang="en-US" altLang="zh-TW" sz="2400" i="1" dirty="0">
                <a:solidFill>
                  <a:srgbClr val="FF0000"/>
                </a:solidFill>
                <a:latin typeface="+mn-ea"/>
                <a:ea typeface="+mn-ea"/>
              </a:rPr>
              <a:t>I</a:t>
            </a:r>
            <a:r>
              <a:rPr kumimoji="0" lang="en-US" altLang="zh-TW" sz="2400" dirty="0">
                <a:solidFill>
                  <a:srgbClr val="FF0000"/>
                </a:solidFill>
                <a:latin typeface="+mn-ea"/>
                <a:ea typeface="+mn-ea"/>
              </a:rPr>
              <a:t> = (</a:t>
            </a:r>
            <a:r>
              <a:rPr kumimoji="0" lang="en-US" altLang="zh-TW" sz="2400" i="1" dirty="0">
                <a:solidFill>
                  <a:srgbClr val="FF0000"/>
                </a:solidFill>
                <a:latin typeface="+mn-ea"/>
                <a:ea typeface="+mn-ea"/>
              </a:rPr>
              <a:t>k/NAB</a:t>
            </a:r>
            <a:r>
              <a:rPr kumimoji="0" lang="en-US" altLang="zh-TW" sz="2400" dirty="0">
                <a:solidFill>
                  <a:srgbClr val="FF0000"/>
                </a:solidFill>
                <a:latin typeface="+mn-ea"/>
                <a:ea typeface="+mn-ea"/>
              </a:rPr>
              <a:t>)</a:t>
            </a:r>
            <a:r>
              <a:rPr kumimoji="0" lang="en-US" altLang="zh-TW" sz="2400" i="1" dirty="0">
                <a:solidFill>
                  <a:srgbClr val="FF0000"/>
                </a:solidFill>
                <a:latin typeface="+mn-ea"/>
                <a:ea typeface="+mn-ea"/>
                <a:sym typeface="Symbol" panose="05050102010706020507" pitchFamily="18" charset="2"/>
              </a:rPr>
              <a:t></a:t>
            </a:r>
            <a:r>
              <a:rPr kumimoji="0" lang="en-US" altLang="zh-TW" sz="2400" i="1" dirty="0">
                <a:solidFill>
                  <a:srgbClr val="FF0000"/>
                </a:solidFill>
                <a:latin typeface="+mn-ea"/>
                <a:ea typeface="+mn-ea"/>
              </a:rPr>
              <a:t> </a:t>
            </a:r>
            <a:r>
              <a:rPr kumimoji="0" lang="en-US" altLang="zh-TW" sz="2400" dirty="0">
                <a:solidFill>
                  <a:srgbClr val="FF0000"/>
                </a:solidFill>
                <a:latin typeface="+mn-ea"/>
                <a:ea typeface="+mn-ea"/>
                <a:sym typeface="Symbol" panose="05050102010706020507" pitchFamily="18" charset="2"/>
              </a:rPr>
              <a:t> </a:t>
            </a:r>
            <a:r>
              <a:rPr kumimoji="0" lang="en-US" altLang="zh-TW" sz="2400" i="1" dirty="0">
                <a:solidFill>
                  <a:srgbClr val="FF0000"/>
                </a:solidFill>
                <a:latin typeface="+mn-ea"/>
                <a:ea typeface="+mn-ea"/>
                <a:sym typeface="Symbol" panose="05050102010706020507" pitchFamily="18" charset="2"/>
              </a:rPr>
              <a:t></a:t>
            </a:r>
          </a:p>
        </p:txBody>
      </p:sp>
      <p:sp>
        <p:nvSpPr>
          <p:cNvPr id="327691" name="Rectangle 11">
            <a:extLst>
              <a:ext uri="{FF2B5EF4-FFF2-40B4-BE49-F238E27FC236}">
                <a16:creationId xmlns:a16="http://schemas.microsoft.com/office/drawing/2014/main" id="{F8AA9FD8-F09C-4D98-A672-250B213222C7}"/>
              </a:ext>
            </a:extLst>
          </p:cNvPr>
          <p:cNvSpPr>
            <a:spLocks noChangeArrowheads="1"/>
          </p:cNvSpPr>
          <p:nvPr/>
        </p:nvSpPr>
        <p:spPr bwMode="auto">
          <a:xfrm>
            <a:off x="131763" y="134938"/>
            <a:ext cx="8893175" cy="923330"/>
          </a:xfrm>
          <a:prstGeom prst="rect">
            <a:avLst/>
          </a:prstGeom>
          <a:noFill/>
          <a:ln w="19050">
            <a:noFill/>
            <a:miter lim="800000"/>
            <a:headEnd/>
            <a:tailEnd/>
          </a:ln>
          <a:effectLst/>
        </p:spPr>
        <p:txBody>
          <a:bodyPr>
            <a:spAutoFit/>
          </a:bodyPr>
          <a:lstStyle/>
          <a:p>
            <a:pPr algn="ctr" eaLnBrk="1" fontAlgn="auto" hangingPunct="1">
              <a:spcBef>
                <a:spcPts val="0"/>
              </a:spcBef>
              <a:spcAft>
                <a:spcPts val="0"/>
              </a:spcAft>
              <a:defRPr/>
            </a:pPr>
            <a:r>
              <a:rPr lang="zh-TW" altLang="en-US" sz="3600" b="1" spc="-38" dirty="0">
                <a:solidFill>
                  <a:srgbClr val="0000FF"/>
                </a:solidFill>
                <a:latin typeface="微軟正黑體" panose="020B0604030504040204" pitchFamily="34" charset="-120"/>
                <a:ea typeface="微軟正黑體" panose="020B0604030504040204" pitchFamily="34" charset="-120"/>
                <a:cs typeface="+mj-cs"/>
              </a:rPr>
              <a:t>達松發可動線圈檢流計的工作原理</a:t>
            </a:r>
            <a:endParaRPr lang="en-US" altLang="zh-TW" sz="3600" b="1" spc="-38" dirty="0">
              <a:solidFill>
                <a:srgbClr val="0000FF"/>
              </a:solidFill>
              <a:latin typeface="微軟正黑體" panose="020B0604030504040204" pitchFamily="34" charset="-120"/>
              <a:ea typeface="微軟正黑體" panose="020B0604030504040204" pitchFamily="34" charset="-120"/>
              <a:cs typeface="+mj-cs"/>
            </a:endParaRPr>
          </a:p>
          <a:p>
            <a:pPr algn="ctr" eaLnBrk="1" fontAlgn="auto" hangingPunct="1">
              <a:spcBef>
                <a:spcPts val="0"/>
              </a:spcBef>
              <a:spcAft>
                <a:spcPts val="0"/>
              </a:spcAft>
              <a:defRPr/>
            </a:pPr>
            <a:r>
              <a:rPr lang="en-US" altLang="zh-TW" b="1" spc="-38" dirty="0">
                <a:solidFill>
                  <a:srgbClr val="0000FF"/>
                </a:solidFill>
                <a:latin typeface="微軟正黑體" panose="020B0604030504040204" pitchFamily="34" charset="-120"/>
                <a:ea typeface="微軟正黑體" panose="020B0604030504040204" pitchFamily="34" charset="-120"/>
                <a:cs typeface="+mj-cs"/>
              </a:rPr>
              <a:t>(Operation Principle of </a:t>
            </a:r>
            <a:r>
              <a:rPr lang="en-US" altLang="zh-TW" b="1" spc="-38" dirty="0" err="1">
                <a:solidFill>
                  <a:srgbClr val="0000FF"/>
                </a:solidFill>
                <a:latin typeface="微軟正黑體" panose="020B0604030504040204" pitchFamily="34" charset="-120"/>
                <a:ea typeface="微軟正黑體" panose="020B0604030504040204" pitchFamily="34" charset="-120"/>
                <a:cs typeface="+mj-cs"/>
              </a:rPr>
              <a:t>D’Avsonval</a:t>
            </a:r>
            <a:r>
              <a:rPr lang="en-US" altLang="zh-TW" b="1" spc="-38" dirty="0">
                <a:solidFill>
                  <a:srgbClr val="0000FF"/>
                </a:solidFill>
                <a:latin typeface="微軟正黑體" panose="020B0604030504040204" pitchFamily="34" charset="-120"/>
                <a:ea typeface="微軟正黑體" panose="020B0604030504040204" pitchFamily="34" charset="-120"/>
                <a:cs typeface="+mj-cs"/>
              </a:rPr>
              <a:t> movement coil galvanometer)</a:t>
            </a:r>
          </a:p>
        </p:txBody>
      </p:sp>
      <p:pic>
        <p:nvPicPr>
          <p:cNvPr id="24581" name="圖片 2">
            <a:extLst>
              <a:ext uri="{FF2B5EF4-FFF2-40B4-BE49-F238E27FC236}">
                <a16:creationId xmlns:a16="http://schemas.microsoft.com/office/drawing/2014/main" id="{9CED5016-2659-4C88-AAA1-0F32CA26BE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7799" y="1967023"/>
            <a:ext cx="3279213" cy="43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形 5" descr="首頁">
            <a:hlinkClick r:id="rId3" action="ppaction://hlinksldjump"/>
            <a:extLst>
              <a:ext uri="{FF2B5EF4-FFF2-40B4-BE49-F238E27FC236}">
                <a16:creationId xmlns:a16="http://schemas.microsoft.com/office/drawing/2014/main" id="{59485D0F-DEFB-4297-94DE-E581377CA4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圖片 2">
            <a:extLst>
              <a:ext uri="{FF2B5EF4-FFF2-40B4-BE49-F238E27FC236}">
                <a16:creationId xmlns:a16="http://schemas.microsoft.com/office/drawing/2014/main" id="{34158086-5509-4065-B540-BF205DF59B6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858" r="4964" b="2558"/>
          <a:stretch/>
        </p:blipFill>
        <p:spPr bwMode="auto">
          <a:xfrm>
            <a:off x="2541684" y="1399249"/>
            <a:ext cx="4093057" cy="495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a:extLst>
              <a:ext uri="{FF2B5EF4-FFF2-40B4-BE49-F238E27FC236}">
                <a16:creationId xmlns:a16="http://schemas.microsoft.com/office/drawing/2014/main" id="{197AFB2C-D062-45EF-8AD1-FF8CEBBB998E}"/>
              </a:ext>
            </a:extLst>
          </p:cNvPr>
          <p:cNvCxnSpPr>
            <a:cxnSpLocks/>
          </p:cNvCxnSpPr>
          <p:nvPr/>
        </p:nvCxnSpPr>
        <p:spPr>
          <a:xfrm flipH="1">
            <a:off x="5452468" y="1975511"/>
            <a:ext cx="1368424" cy="720725"/>
          </a:xfrm>
          <a:prstGeom prst="straightConnector1">
            <a:avLst/>
          </a:prstGeom>
          <a:ln>
            <a:solidFill>
              <a:srgbClr val="0000FF"/>
            </a:solidFill>
            <a:tailEnd type="triangle"/>
          </a:ln>
        </p:spPr>
        <p:style>
          <a:lnRef idx="3">
            <a:schemeClr val="accent1"/>
          </a:lnRef>
          <a:fillRef idx="0">
            <a:schemeClr val="accent1"/>
          </a:fillRef>
          <a:effectRef idx="2">
            <a:schemeClr val="accent1"/>
          </a:effectRef>
          <a:fontRef idx="minor">
            <a:schemeClr val="tx1"/>
          </a:fontRef>
        </p:style>
      </p:cxnSp>
      <p:sp>
        <p:nvSpPr>
          <p:cNvPr id="11269" name="文字方塊 5">
            <a:extLst>
              <a:ext uri="{FF2B5EF4-FFF2-40B4-BE49-F238E27FC236}">
                <a16:creationId xmlns:a16="http://schemas.microsoft.com/office/drawing/2014/main" id="{CF4849A3-4C25-49C1-9E0B-71ED0269F3C7}"/>
              </a:ext>
            </a:extLst>
          </p:cNvPr>
          <p:cNvSpPr txBox="1">
            <a:spLocks noChangeArrowheads="1"/>
          </p:cNvSpPr>
          <p:nvPr/>
        </p:nvSpPr>
        <p:spPr bwMode="auto">
          <a:xfrm>
            <a:off x="6347127" y="1370821"/>
            <a:ext cx="1657350" cy="522287"/>
          </a:xfrm>
          <a:prstGeom prst="rect">
            <a:avLst/>
          </a:prstGeom>
          <a:solidFill>
            <a:schemeClr val="bg1"/>
          </a:solidFill>
          <a:ln>
            <a:noFill/>
          </a:ln>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800" dirty="0">
                <a:solidFill>
                  <a:srgbClr val="0000FF"/>
                </a:solidFill>
                <a:latin typeface="+mn-ea"/>
                <a:ea typeface="+mn-ea"/>
              </a:rPr>
              <a:t>反射鏡面</a:t>
            </a:r>
          </a:p>
        </p:txBody>
      </p:sp>
      <p:sp>
        <p:nvSpPr>
          <p:cNvPr id="11270" name="文字方塊 7">
            <a:extLst>
              <a:ext uri="{FF2B5EF4-FFF2-40B4-BE49-F238E27FC236}">
                <a16:creationId xmlns:a16="http://schemas.microsoft.com/office/drawing/2014/main" id="{75D7729A-6154-4E2C-9A5C-EFE3EACD15E3}"/>
              </a:ext>
            </a:extLst>
          </p:cNvPr>
          <p:cNvSpPr txBox="1">
            <a:spLocks noChangeArrowheads="1"/>
          </p:cNvSpPr>
          <p:nvPr/>
        </p:nvSpPr>
        <p:spPr bwMode="auto">
          <a:xfrm>
            <a:off x="6634741" y="2140608"/>
            <a:ext cx="2035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3200" dirty="0">
                <a:solidFill>
                  <a:srgbClr val="FF0000"/>
                </a:solidFill>
                <a:latin typeface="+mn-ea"/>
                <a:ea typeface="+mn-ea"/>
              </a:rPr>
              <a:t>有何用途？</a:t>
            </a:r>
          </a:p>
        </p:txBody>
      </p:sp>
      <p:sp>
        <p:nvSpPr>
          <p:cNvPr id="2" name="標題 1">
            <a:extLst>
              <a:ext uri="{FF2B5EF4-FFF2-40B4-BE49-F238E27FC236}">
                <a16:creationId xmlns:a16="http://schemas.microsoft.com/office/drawing/2014/main" id="{9A23CED4-9DF4-4B92-98F6-038FCB6DEE43}"/>
              </a:ext>
            </a:extLst>
          </p:cNvPr>
          <p:cNvSpPr>
            <a:spLocks noGrp="1"/>
          </p:cNvSpPr>
          <p:nvPr>
            <p:ph type="title"/>
          </p:nvPr>
        </p:nvSpPr>
        <p:spPr>
          <a:xfrm>
            <a:off x="2082540" y="108157"/>
            <a:ext cx="5846118" cy="807840"/>
          </a:xfrm>
        </p:spPr>
        <p:txBody>
          <a:bodyPr/>
          <a:lstStyle/>
          <a:p>
            <a:pPr rtl="0" eaLnBrk="1" latinLnBrk="0" hangingPunct="1"/>
            <a:r>
              <a:rPr lang="zh-TW" altLang="zh-TW" kern="1200" dirty="0">
                <a:solidFill>
                  <a:srgbClr val="0000FF"/>
                </a:solidFill>
                <a:effectLst/>
                <a:latin typeface="+mn-ea"/>
                <a:ea typeface="+mn-ea"/>
                <a:cs typeface="+mn-cs"/>
              </a:rPr>
              <a:t>檢流計</a:t>
            </a:r>
            <a:r>
              <a:rPr lang="en-US" altLang="zh-TW" kern="1200" dirty="0">
                <a:solidFill>
                  <a:srgbClr val="0000FF"/>
                </a:solidFill>
                <a:effectLst/>
                <a:latin typeface="+mn-ea"/>
                <a:ea typeface="+mn-ea"/>
                <a:cs typeface="+mn-cs"/>
              </a:rPr>
              <a:t>(galvanometer, G)</a:t>
            </a:r>
            <a:endParaRPr lang="zh-TW" altLang="en-US" dirty="0">
              <a:solidFill>
                <a:srgbClr val="0000FF"/>
              </a:solidFill>
              <a:latin typeface="+mn-ea"/>
              <a:ea typeface="+mn-ea"/>
            </a:endParaRPr>
          </a:p>
        </p:txBody>
      </p:sp>
      <p:sp>
        <p:nvSpPr>
          <p:cNvPr id="7" name="矩形 6">
            <a:extLst>
              <a:ext uri="{FF2B5EF4-FFF2-40B4-BE49-F238E27FC236}">
                <a16:creationId xmlns:a16="http://schemas.microsoft.com/office/drawing/2014/main" id="{D06875BE-049F-44E2-A9C7-7493867E8DB1}"/>
              </a:ext>
            </a:extLst>
          </p:cNvPr>
          <p:cNvSpPr/>
          <p:nvPr/>
        </p:nvSpPr>
        <p:spPr>
          <a:xfrm>
            <a:off x="4187722" y="3731016"/>
            <a:ext cx="690282" cy="42281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10">
            <a:extLst>
              <a:ext uri="{FF2B5EF4-FFF2-40B4-BE49-F238E27FC236}">
                <a16:creationId xmlns:a16="http://schemas.microsoft.com/office/drawing/2014/main" id="{0044F09C-C31B-4219-9369-3F786FAF8BAD}"/>
              </a:ext>
            </a:extLst>
          </p:cNvPr>
          <p:cNvSpPr>
            <a:spLocks noChangeArrowheads="1"/>
          </p:cNvSpPr>
          <p:nvPr/>
        </p:nvSpPr>
        <p:spPr bwMode="auto">
          <a:xfrm>
            <a:off x="3899867" y="4182259"/>
            <a:ext cx="1265992" cy="415291"/>
          </a:xfrm>
          <a:prstGeom prst="roundRect">
            <a:avLst/>
          </a:prstGeom>
          <a:solidFill>
            <a:schemeClr val="bg1"/>
          </a:solidFill>
          <a:ln>
            <a:noFill/>
          </a:ln>
        </p:spPr>
        <p:txBody>
          <a:bodyPr wrap="square" lIns="0" tIns="0" rIns="0" bIns="0">
            <a:spAutoFit/>
          </a:bodyPr>
          <a:lstStyle>
            <a:lvl1pPr marL="1073150" indent="-1073150" algn="l" eaLnBrk="0" hangingPunct="0">
              <a:spcBef>
                <a:spcPct val="20000"/>
              </a:spcBef>
              <a:buClr>
                <a:schemeClr val="folHlink"/>
              </a:buClr>
              <a:buSzPct val="85000"/>
              <a:buFont typeface="Wingdings" pitchFamily="2" charset="2"/>
              <a:buChar char="l"/>
              <a:defRPr kumimoji="1" sz="2400">
                <a:solidFill>
                  <a:schemeClr val="tx1"/>
                </a:solidFill>
                <a:latin typeface="Arial" charset="0"/>
                <a:ea typeface="華康正顏楷體W7" pitchFamily="65" charset="-120"/>
              </a:defRPr>
            </a:lvl1pPr>
            <a:lvl2pPr marL="742950" indent="-285750" algn="l" eaLnBrk="0" hangingPunct="0">
              <a:spcBef>
                <a:spcPct val="20000"/>
              </a:spcBef>
              <a:buClr>
                <a:schemeClr val="hlink"/>
              </a:buClr>
              <a:buSzPct val="55000"/>
              <a:buFont typeface="Wingdings" pitchFamily="2" charset="2"/>
              <a:buChar char="n"/>
              <a:defRPr kumimoji="1" sz="2400">
                <a:solidFill>
                  <a:schemeClr val="tx1"/>
                </a:solidFill>
                <a:latin typeface="Arial" charset="0"/>
                <a:ea typeface="華康正顏楷體W7" pitchFamily="65" charset="-120"/>
              </a:defRPr>
            </a:lvl2pPr>
            <a:lvl3pPr marL="1143000" indent="-228600" algn="l" eaLnBrk="0" hangingPunct="0">
              <a:spcBef>
                <a:spcPct val="20000"/>
              </a:spcBef>
              <a:buClr>
                <a:schemeClr val="folHlink"/>
              </a:buClr>
              <a:buSzPct val="50000"/>
              <a:buFont typeface="Wingdings" pitchFamily="2" charset="2"/>
              <a:buChar char="n"/>
              <a:defRPr kumimoji="1" sz="2400">
                <a:solidFill>
                  <a:schemeClr val="tx1"/>
                </a:solidFill>
                <a:latin typeface="Arial" charset="0"/>
                <a:ea typeface="華康正顏楷體W7" pitchFamily="65" charset="-120"/>
              </a:defRPr>
            </a:lvl3pPr>
            <a:lvl4pPr marL="1600200" indent="-228600" algn="l" eaLnBrk="0" hangingPunct="0">
              <a:spcBef>
                <a:spcPct val="20000"/>
              </a:spcBef>
              <a:buClr>
                <a:schemeClr val="accent2"/>
              </a:buClr>
              <a:buSzPct val="55000"/>
              <a:buFont typeface="Wingdings" pitchFamily="2" charset="2"/>
              <a:buChar char="n"/>
              <a:defRPr kumimoji="1" sz="2400">
                <a:solidFill>
                  <a:schemeClr val="tx1"/>
                </a:solidFill>
                <a:latin typeface="Arial" charset="0"/>
                <a:ea typeface="華康正顏楷體W7" pitchFamily="65" charset="-120"/>
              </a:defRPr>
            </a:lvl4pPr>
            <a:lvl5pPr marL="2057400" indent="-228600" algn="l" eaLnBrk="0" hangingPunct="0">
              <a:spcBef>
                <a:spcPct val="20000"/>
              </a:spcBef>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400">
                <a:solidFill>
                  <a:schemeClr val="tx1"/>
                </a:solidFill>
                <a:latin typeface="Arial" charset="0"/>
                <a:ea typeface="華康正顏楷體W7" pitchFamily="65" charset="-120"/>
              </a:defRPr>
            </a:lvl9pPr>
          </a:lstStyle>
          <a:p>
            <a:pPr marL="0" indent="1588" algn="ctr" defTabSz="627063" eaLnBrk="1" hangingPunct="1">
              <a:lnSpc>
                <a:spcPct val="110000"/>
              </a:lnSpc>
              <a:spcBef>
                <a:spcPts val="0"/>
              </a:spcBef>
              <a:buClrTx/>
              <a:buSzTx/>
              <a:buFontTx/>
              <a:buNone/>
            </a:pPr>
            <a:r>
              <a:rPr lang="zh-TW" altLang="en-US" dirty="0">
                <a:solidFill>
                  <a:srgbClr val="0000FF"/>
                </a:solidFill>
                <a:latin typeface="+mn-ea"/>
                <a:ea typeface="+mn-ea"/>
              </a:rPr>
              <a:t>歸零紐</a:t>
            </a:r>
            <a:endParaRPr lang="en-US" altLang="zh-TW" dirty="0">
              <a:solidFill>
                <a:srgbClr val="0000FF"/>
              </a:solidFill>
              <a:latin typeface="+mn-ea"/>
              <a:ea typeface="+mn-ea"/>
            </a:endParaRPr>
          </a:p>
        </p:txBody>
      </p:sp>
      <p:pic>
        <p:nvPicPr>
          <p:cNvPr id="9" name="圖形 8" descr="首頁">
            <a:hlinkClick r:id="rId4" action="ppaction://hlinksldjump"/>
            <a:extLst>
              <a:ext uri="{FF2B5EF4-FFF2-40B4-BE49-F238E27FC236}">
                <a16:creationId xmlns:a16="http://schemas.microsoft.com/office/drawing/2014/main" id="{ABC22224-F915-4666-AFBC-E82FA0F554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184752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A7E47539-9B64-4C72-ACB9-A077EF6C3801}"/>
              </a:ext>
            </a:extLst>
          </p:cNvPr>
          <p:cNvSpPr>
            <a:spLocks noChangeArrowheads="1"/>
          </p:cNvSpPr>
          <p:nvPr/>
        </p:nvSpPr>
        <p:spPr bwMode="auto">
          <a:xfrm>
            <a:off x="188912" y="1754458"/>
            <a:ext cx="5184775" cy="377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a:lnSpc>
                <a:spcPct val="120000"/>
              </a:lnSpc>
              <a:spcBef>
                <a:spcPct val="25000"/>
              </a:spcBef>
              <a:buClrTx/>
              <a:buSzTx/>
              <a:buNone/>
            </a:pPr>
            <a:r>
              <a:rPr kumimoji="0" lang="en-US" altLang="zh-TW" sz="2800" dirty="0">
                <a:latin typeface="+mn-ea"/>
                <a:ea typeface="+mn-ea"/>
              </a:rPr>
              <a:t>1.</a:t>
            </a:r>
            <a:r>
              <a:rPr lang="zh-TW" altLang="zh-TW" sz="2800" b="1" dirty="0">
                <a:latin typeface="+mn-ea"/>
                <a:ea typeface="+mn-ea"/>
              </a:rPr>
              <a:t>電流</a:t>
            </a:r>
            <a:r>
              <a:rPr lang="zh-TW" altLang="en-US" sz="2800" b="1" dirty="0">
                <a:latin typeface="+mn-ea"/>
                <a:ea typeface="+mn-ea"/>
              </a:rPr>
              <a:t>量測</a:t>
            </a:r>
            <a:r>
              <a:rPr lang="en-US" altLang="zh-TW" sz="2800" dirty="0">
                <a:latin typeface="+mn-ea"/>
                <a:ea typeface="+mn-ea"/>
              </a:rPr>
              <a:t>:</a:t>
            </a:r>
            <a:r>
              <a:rPr lang="zh-TW" altLang="en-US" sz="2800" dirty="0">
                <a:latin typeface="+mn-ea"/>
                <a:ea typeface="+mn-ea"/>
              </a:rPr>
              <a:t> </a:t>
            </a:r>
            <a:r>
              <a:rPr lang="zh-TW" altLang="zh-TW" sz="2800" dirty="0">
                <a:latin typeface="+mn-ea"/>
                <a:ea typeface="+mn-ea"/>
              </a:rPr>
              <a:t>電流計以</a:t>
            </a:r>
            <a:r>
              <a:rPr lang="zh-TW" altLang="zh-TW" sz="2800" b="1" dirty="0">
                <a:solidFill>
                  <a:srgbClr val="FF3300"/>
                </a:solidFill>
                <a:latin typeface="+mn-ea"/>
                <a:ea typeface="+mn-ea"/>
              </a:rPr>
              <a:t>串聯</a:t>
            </a:r>
            <a:r>
              <a:rPr lang="zh-TW" altLang="zh-TW" sz="2800" dirty="0">
                <a:latin typeface="+mn-ea"/>
                <a:ea typeface="+mn-ea"/>
              </a:rPr>
              <a:t>方式</a:t>
            </a:r>
            <a:r>
              <a:rPr lang="zh-TW" altLang="en-US" sz="2800" dirty="0">
                <a:latin typeface="+mn-ea"/>
                <a:ea typeface="+mn-ea"/>
              </a:rPr>
              <a:t>置入</a:t>
            </a:r>
            <a:r>
              <a:rPr lang="zh-TW" altLang="zh-TW" sz="2800" dirty="0">
                <a:latin typeface="+mn-ea"/>
                <a:ea typeface="+mn-ea"/>
              </a:rPr>
              <a:t>電路中，使電流全部流</a:t>
            </a:r>
            <a:r>
              <a:rPr lang="zh-TW" altLang="en-US" sz="2800" dirty="0">
                <a:latin typeface="+mn-ea"/>
                <a:ea typeface="+mn-ea"/>
              </a:rPr>
              <a:t>經</a:t>
            </a:r>
            <a:r>
              <a:rPr lang="zh-TW" altLang="zh-TW" sz="2800" dirty="0">
                <a:latin typeface="+mn-ea"/>
                <a:ea typeface="+mn-ea"/>
              </a:rPr>
              <a:t>電流計</a:t>
            </a:r>
            <a:r>
              <a:rPr lang="zh-TW" altLang="en-US" sz="2800" dirty="0">
                <a:latin typeface="+mn-ea"/>
                <a:ea typeface="+mn-ea"/>
              </a:rPr>
              <a:t>。</a:t>
            </a:r>
            <a:endParaRPr lang="en-US" altLang="zh-TW" sz="2800" dirty="0">
              <a:latin typeface="+mn-ea"/>
              <a:ea typeface="+mn-ea"/>
            </a:endParaRPr>
          </a:p>
          <a:p>
            <a:pPr>
              <a:lnSpc>
                <a:spcPct val="120000"/>
              </a:lnSpc>
              <a:spcBef>
                <a:spcPct val="25000"/>
              </a:spcBef>
              <a:buClrTx/>
              <a:buSzTx/>
              <a:buNone/>
            </a:pPr>
            <a:r>
              <a:rPr lang="en-US" altLang="zh-TW" sz="2800" dirty="0">
                <a:latin typeface="+mn-ea"/>
                <a:ea typeface="+mn-ea"/>
              </a:rPr>
              <a:t>2. </a:t>
            </a:r>
            <a:r>
              <a:rPr lang="zh-TW" altLang="en-US" sz="2800" dirty="0">
                <a:latin typeface="+mn-ea"/>
                <a:ea typeface="+mn-ea"/>
              </a:rPr>
              <a:t>安培計內電阻</a:t>
            </a:r>
            <a:r>
              <a:rPr lang="en-US" altLang="zh-TW" sz="2800" dirty="0">
                <a:latin typeface="+mn-ea"/>
                <a:ea typeface="+mn-ea"/>
              </a:rPr>
              <a:t>R</a:t>
            </a:r>
            <a:r>
              <a:rPr lang="en-US" altLang="zh-TW" sz="2800" baseline="-25000" dirty="0">
                <a:latin typeface="+mn-ea"/>
                <a:ea typeface="+mn-ea"/>
              </a:rPr>
              <a:t>A</a:t>
            </a:r>
            <a:r>
              <a:rPr lang="en-US" altLang="zh-TW" sz="2800" dirty="0">
                <a:latin typeface="+mn-ea"/>
                <a:ea typeface="+mn-ea"/>
              </a:rPr>
              <a:t> </a:t>
            </a:r>
            <a:r>
              <a:rPr lang="zh-TW" altLang="en-US" sz="2800" dirty="0">
                <a:latin typeface="+mn-ea"/>
                <a:ea typeface="+mn-ea"/>
              </a:rPr>
              <a:t>需</a:t>
            </a:r>
            <a:r>
              <a:rPr kumimoji="0" lang="zh-TW" altLang="en-US" sz="2800" dirty="0">
                <a:latin typeface="+mn-ea"/>
                <a:ea typeface="+mn-ea"/>
              </a:rPr>
              <a:t>遠小於電路上的總等效電阻</a:t>
            </a:r>
            <a:r>
              <a:rPr kumimoji="0" lang="en-US" altLang="zh-TW" sz="2800" dirty="0">
                <a:latin typeface="+mn-ea"/>
                <a:ea typeface="+mn-ea"/>
              </a:rPr>
              <a:t> </a:t>
            </a:r>
            <a:r>
              <a:rPr kumimoji="0" lang="en-US" altLang="zh-TW" sz="2800" i="1" dirty="0">
                <a:solidFill>
                  <a:srgbClr val="FF3300"/>
                </a:solidFill>
                <a:latin typeface="+mn-ea"/>
                <a:ea typeface="+mn-ea"/>
              </a:rPr>
              <a:t>R</a:t>
            </a:r>
            <a:r>
              <a:rPr kumimoji="0" lang="en-US" altLang="zh-TW" sz="2800" baseline="-25000" dirty="0">
                <a:solidFill>
                  <a:srgbClr val="FF3300"/>
                </a:solidFill>
                <a:latin typeface="+mn-ea"/>
                <a:ea typeface="+mn-ea"/>
              </a:rPr>
              <a:t>A</a:t>
            </a:r>
            <a:r>
              <a:rPr kumimoji="0" lang="en-US" altLang="zh-TW" sz="2800" dirty="0">
                <a:solidFill>
                  <a:srgbClr val="FF3300"/>
                </a:solidFill>
                <a:latin typeface="+mn-ea"/>
                <a:ea typeface="+mn-ea"/>
              </a:rPr>
              <a:t> &lt;&lt; </a:t>
            </a:r>
            <a:r>
              <a:rPr kumimoji="0" lang="en-US" altLang="zh-TW" sz="2800" i="1" dirty="0">
                <a:solidFill>
                  <a:srgbClr val="FF3300"/>
                </a:solidFill>
                <a:latin typeface="+mn-ea"/>
                <a:ea typeface="+mn-ea"/>
              </a:rPr>
              <a:t>R</a:t>
            </a:r>
            <a:r>
              <a:rPr kumimoji="0" lang="zh-TW" altLang="en-US" sz="2800" i="1" dirty="0">
                <a:latin typeface="+mn-ea"/>
                <a:ea typeface="+mn-ea"/>
              </a:rPr>
              <a:t>，</a:t>
            </a:r>
            <a:r>
              <a:rPr kumimoji="0" lang="zh-TW" altLang="en-US" sz="2800" dirty="0">
                <a:latin typeface="+mn-ea"/>
                <a:ea typeface="+mn-ea"/>
              </a:rPr>
              <a:t>以使通過安培計的電壓 </a:t>
            </a:r>
            <a:r>
              <a:rPr kumimoji="0" lang="en-US" altLang="zh-TW" sz="2800" i="1" dirty="0">
                <a:latin typeface="+mn-ea"/>
                <a:ea typeface="+mn-ea"/>
              </a:rPr>
              <a:t>V</a:t>
            </a:r>
            <a:r>
              <a:rPr kumimoji="0" lang="en-US" altLang="zh-TW" sz="2800" baseline="-25000" dirty="0">
                <a:latin typeface="+mn-ea"/>
                <a:ea typeface="+mn-ea"/>
              </a:rPr>
              <a:t>A</a:t>
            </a:r>
            <a:r>
              <a:rPr kumimoji="0" lang="en-US" altLang="zh-TW" sz="2800" dirty="0">
                <a:latin typeface="+mn-ea"/>
                <a:ea typeface="+mn-ea"/>
              </a:rPr>
              <a:t> = </a:t>
            </a:r>
            <a:r>
              <a:rPr kumimoji="0" lang="en-US" altLang="zh-TW" sz="2800" i="1" dirty="0">
                <a:latin typeface="標楷體" panose="03000509000000000000" pitchFamily="65" charset="-120"/>
                <a:ea typeface="標楷體" panose="03000509000000000000" pitchFamily="65" charset="-120"/>
              </a:rPr>
              <a:t>I</a:t>
            </a:r>
            <a:r>
              <a:rPr kumimoji="0" lang="en-US" altLang="zh-TW" sz="2800" i="1" dirty="0">
                <a:latin typeface="+mn-ea"/>
                <a:ea typeface="+mn-ea"/>
              </a:rPr>
              <a:t>R</a:t>
            </a:r>
            <a:r>
              <a:rPr kumimoji="0" lang="en-US" altLang="zh-TW" sz="2800" baseline="-25000" dirty="0">
                <a:latin typeface="+mn-ea"/>
                <a:ea typeface="+mn-ea"/>
              </a:rPr>
              <a:t>A</a:t>
            </a:r>
            <a:r>
              <a:rPr kumimoji="0" lang="en-US" altLang="zh-TW" sz="2800" dirty="0">
                <a:latin typeface="+mn-ea"/>
                <a:ea typeface="+mn-ea"/>
              </a:rPr>
              <a:t> ~ 0 </a:t>
            </a:r>
            <a:r>
              <a:rPr kumimoji="0" lang="zh-TW" altLang="en-US" sz="2800" dirty="0">
                <a:latin typeface="+mn-ea"/>
                <a:ea typeface="+mn-ea"/>
              </a:rPr>
              <a:t>。</a:t>
            </a:r>
            <a:endParaRPr kumimoji="0" lang="zh-TW" altLang="en-US" sz="2800" b="1" dirty="0">
              <a:latin typeface="+mn-ea"/>
              <a:ea typeface="+mn-ea"/>
            </a:endParaRPr>
          </a:p>
        </p:txBody>
      </p:sp>
      <p:sp>
        <p:nvSpPr>
          <p:cNvPr id="2" name="標題 1">
            <a:extLst>
              <a:ext uri="{FF2B5EF4-FFF2-40B4-BE49-F238E27FC236}">
                <a16:creationId xmlns:a16="http://schemas.microsoft.com/office/drawing/2014/main" id="{B2E60E33-7692-4E0F-B8A1-42BA4AFF9201}"/>
              </a:ext>
            </a:extLst>
          </p:cNvPr>
          <p:cNvSpPr>
            <a:spLocks noGrp="1"/>
          </p:cNvSpPr>
          <p:nvPr>
            <p:ph type="title"/>
          </p:nvPr>
        </p:nvSpPr>
        <p:spPr>
          <a:xfrm>
            <a:off x="2095240" y="57357"/>
            <a:ext cx="5683286" cy="807840"/>
          </a:xfrm>
        </p:spPr>
        <p:txBody>
          <a:bodyPr/>
          <a:lstStyle/>
          <a:p>
            <a:r>
              <a:rPr lang="zh-TW" altLang="en-US" dirty="0">
                <a:solidFill>
                  <a:srgbClr val="0000FF"/>
                </a:solidFill>
                <a:latin typeface="+mn-ea"/>
                <a:ea typeface="+mn-ea"/>
              </a:rPr>
              <a:t>安培計</a:t>
            </a:r>
            <a:r>
              <a:rPr lang="en-US" altLang="zh-TW" dirty="0">
                <a:solidFill>
                  <a:srgbClr val="0000FF"/>
                </a:solidFill>
                <a:latin typeface="+mn-ea"/>
              </a:rPr>
              <a:t>(</a:t>
            </a:r>
            <a:r>
              <a:rPr lang="zh-TW" altLang="zh-TW" dirty="0">
                <a:solidFill>
                  <a:srgbClr val="0000FF"/>
                </a:solidFill>
                <a:latin typeface="+mn-ea"/>
              </a:rPr>
              <a:t>或電流計</a:t>
            </a:r>
            <a:r>
              <a:rPr lang="en-US" altLang="zh-TW" dirty="0">
                <a:solidFill>
                  <a:srgbClr val="0000FF"/>
                </a:solidFill>
                <a:latin typeface="+mn-ea"/>
              </a:rPr>
              <a:t>) </a:t>
            </a:r>
            <a:endParaRPr lang="zh-TW" altLang="en-US" dirty="0">
              <a:solidFill>
                <a:srgbClr val="0000FF"/>
              </a:solidFill>
              <a:latin typeface="+mn-ea"/>
              <a:ea typeface="+mn-ea"/>
            </a:endParaRPr>
          </a:p>
        </p:txBody>
      </p:sp>
      <p:sp>
        <p:nvSpPr>
          <p:cNvPr id="5" name="矩形 4">
            <a:extLst>
              <a:ext uri="{FF2B5EF4-FFF2-40B4-BE49-F238E27FC236}">
                <a16:creationId xmlns:a16="http://schemas.microsoft.com/office/drawing/2014/main" id="{A3C6CFCB-C633-4F72-BB46-3E7904E98338}"/>
              </a:ext>
            </a:extLst>
          </p:cNvPr>
          <p:cNvSpPr/>
          <p:nvPr/>
        </p:nvSpPr>
        <p:spPr>
          <a:xfrm>
            <a:off x="6907192" y="1664668"/>
            <a:ext cx="1415772" cy="461665"/>
          </a:xfrm>
          <a:prstGeom prst="rect">
            <a:avLst/>
          </a:prstGeom>
        </p:spPr>
        <p:txBody>
          <a:bodyPr wrap="none">
            <a:spAutoFit/>
          </a:bodyPr>
          <a:lstStyle/>
          <a:p>
            <a:r>
              <a:rPr lang="zh-TW" altLang="en-US" sz="2400" dirty="0">
                <a:solidFill>
                  <a:srgbClr val="FF0000"/>
                </a:solidFill>
                <a:latin typeface="+mn-ea"/>
              </a:rPr>
              <a:t>待測電路</a:t>
            </a:r>
            <a:endParaRPr lang="zh-TW" altLang="en-US" sz="2400" dirty="0">
              <a:solidFill>
                <a:srgbClr val="FF0000"/>
              </a:solidFill>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6463FC54-1E4A-40D1-8F4C-719E01B833BB}"/>
                  </a:ext>
                </a:extLst>
              </p:cNvPr>
              <p:cNvSpPr/>
              <p:nvPr/>
            </p:nvSpPr>
            <p:spPr>
              <a:xfrm>
                <a:off x="2299855" y="5124030"/>
                <a:ext cx="2476127" cy="710579"/>
              </a:xfrm>
              <a:prstGeom prst="rect">
                <a:avLst/>
              </a:prstGeom>
            </p:spPr>
            <p:txBody>
              <a:bodyPr wrap="none">
                <a:spAutoFit/>
              </a:bodyPr>
              <a:lstStyle/>
              <a:p>
                <a:r>
                  <a:rPr lang="zh-TW" altLang="en-US" sz="2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歐姆定律 </a:t>
                </a:r>
                <a14:m>
                  <m:oMath xmlns:m="http://schemas.openxmlformats.org/officeDocument/2006/math">
                    <m:r>
                      <m:rPr>
                        <m:sty m:val="p"/>
                      </m:rPr>
                      <a:rPr lang="en-US" altLang="zh-TW" sz="28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I</m:t>
                    </m:r>
                    <m:r>
                      <a:rPr lang="en-US" altLang="zh-TW" sz="2800" i="1" dirty="0" smtClean="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m:t>
                    </m:r>
                    <m:f>
                      <m:fPr>
                        <m:ctrlPr>
                          <a:rPr lang="en-US" altLang="zh-TW" sz="2800" i="1" dirty="0" smtClean="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ctrlPr>
                      </m:fPr>
                      <m:num>
                        <m:r>
                          <m:rPr>
                            <m:sty m:val="p"/>
                          </m:rPr>
                          <a:rPr lang="en-US" altLang="zh-TW" sz="28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V</m:t>
                        </m:r>
                      </m:num>
                      <m:den>
                        <m:r>
                          <m:rPr>
                            <m:sty m:val="p"/>
                          </m:rPr>
                          <a:rPr lang="en-US" altLang="zh-TW" sz="28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R</m:t>
                        </m:r>
                      </m:den>
                    </m:f>
                  </m:oMath>
                </a14:m>
                <a:endParaRPr lang="zh-TW" altLang="en-US" sz="2800" dirty="0"/>
              </a:p>
            </p:txBody>
          </p:sp>
        </mc:Choice>
        <mc:Fallback xmlns="">
          <p:sp>
            <p:nvSpPr>
              <p:cNvPr id="8" name="矩形 7">
                <a:extLst>
                  <a:ext uri="{FF2B5EF4-FFF2-40B4-BE49-F238E27FC236}">
                    <a16:creationId xmlns:a16="http://schemas.microsoft.com/office/drawing/2014/main" id="{6463FC54-1E4A-40D1-8F4C-719E01B833BB}"/>
                  </a:ext>
                </a:extLst>
              </p:cNvPr>
              <p:cNvSpPr>
                <a:spLocks noRot="1" noChangeAspect="1" noMove="1" noResize="1" noEditPoints="1" noAdjustHandles="1" noChangeArrowheads="1" noChangeShapeType="1" noTextEdit="1"/>
              </p:cNvSpPr>
              <p:nvPr/>
            </p:nvSpPr>
            <p:spPr>
              <a:xfrm>
                <a:off x="2299855" y="5124030"/>
                <a:ext cx="2476127" cy="710579"/>
              </a:xfrm>
              <a:prstGeom prst="rect">
                <a:avLst/>
              </a:prstGeom>
              <a:blipFill>
                <a:blip r:embed="rId3"/>
                <a:stretch>
                  <a:fillRect l="-4926" b="-10345"/>
                </a:stretch>
              </a:blipFill>
            </p:spPr>
            <p:txBody>
              <a:bodyPr/>
              <a:lstStyle/>
              <a:p>
                <a:r>
                  <a:rPr lang="zh-TW" altLang="en-US">
                    <a:noFill/>
                  </a:rPr>
                  <a:t> </a:t>
                </a:r>
              </a:p>
            </p:txBody>
          </p:sp>
        </mc:Fallback>
      </mc:AlternateContent>
      <p:grpSp>
        <p:nvGrpSpPr>
          <p:cNvPr id="6" name="群組 5">
            <a:extLst>
              <a:ext uri="{FF2B5EF4-FFF2-40B4-BE49-F238E27FC236}">
                <a16:creationId xmlns:a16="http://schemas.microsoft.com/office/drawing/2014/main" id="{24011FCC-66DD-447F-A8FC-4AD7F3AAA158}"/>
              </a:ext>
            </a:extLst>
          </p:cNvPr>
          <p:cNvGrpSpPr/>
          <p:nvPr/>
        </p:nvGrpSpPr>
        <p:grpSpPr>
          <a:xfrm>
            <a:off x="5436447" y="2058817"/>
            <a:ext cx="3511886" cy="3095233"/>
            <a:chOff x="9284258" y="1098824"/>
            <a:chExt cx="3511886" cy="3095233"/>
          </a:xfrm>
        </p:grpSpPr>
        <p:sp>
          <p:nvSpPr>
            <p:cNvPr id="7" name="矩形: 圓角 6">
              <a:extLst>
                <a:ext uri="{FF2B5EF4-FFF2-40B4-BE49-F238E27FC236}">
                  <a16:creationId xmlns:a16="http://schemas.microsoft.com/office/drawing/2014/main" id="{CBFBE40D-72AE-4B46-A6B2-721AA0006C18}"/>
                </a:ext>
              </a:extLst>
            </p:cNvPr>
            <p:cNvSpPr/>
            <p:nvPr/>
          </p:nvSpPr>
          <p:spPr>
            <a:xfrm>
              <a:off x="11719932" y="2298079"/>
              <a:ext cx="1076212" cy="796216"/>
            </a:xfrm>
            <a:prstGeom prst="round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id="{1512B7D2-8B9B-4AE7-A344-6618A4F1B5FD}"/>
                </a:ext>
              </a:extLst>
            </p:cNvPr>
            <p:cNvGrpSpPr/>
            <p:nvPr/>
          </p:nvGrpSpPr>
          <p:grpSpPr>
            <a:xfrm>
              <a:off x="11241087" y="1557719"/>
              <a:ext cx="517854" cy="236119"/>
              <a:chOff x="4832358" y="4997362"/>
              <a:chExt cx="1945233" cy="291178"/>
            </a:xfrm>
          </p:grpSpPr>
          <p:cxnSp>
            <p:nvCxnSpPr>
              <p:cNvPr id="12" name="直線接點 11">
                <a:extLst>
                  <a:ext uri="{FF2B5EF4-FFF2-40B4-BE49-F238E27FC236}">
                    <a16:creationId xmlns:a16="http://schemas.microsoft.com/office/drawing/2014/main" id="{8616D271-BF41-47AA-8C53-EEDB08062F5B}"/>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3A793C4-557B-4125-82D3-91BF5D0DC5DB}"/>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BFF47298-B1C8-4AB5-901E-FD8B18F62A31}"/>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CC637BC8-4ED5-4467-8F09-01237FF614A8}"/>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66CBB645-E3A7-493E-88BC-CA5CA097BBF8}"/>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A322DB64-32AA-446E-AF37-CF6C62A2474C}"/>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6C0D1D4E-DC80-4810-880A-529A01A7A47E}"/>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3F8AC16C-5E8D-4AFF-8570-16AAD0374022}"/>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5FA754E6-C35C-441B-8E5C-00F2D0779A10}"/>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09F0AEDF-C28B-4E8C-926C-3C68AE53D050}"/>
                </a:ext>
              </a:extLst>
            </p:cNvPr>
            <p:cNvGrpSpPr/>
            <p:nvPr/>
          </p:nvGrpSpPr>
          <p:grpSpPr>
            <a:xfrm>
              <a:off x="9284258" y="1318437"/>
              <a:ext cx="1495531" cy="2875620"/>
              <a:chOff x="4984071" y="1083401"/>
              <a:chExt cx="1440000" cy="2772000"/>
            </a:xfrm>
          </p:grpSpPr>
          <p:sp>
            <p:nvSpPr>
              <p:cNvPr id="35" name="矩形 34">
                <a:extLst>
                  <a:ext uri="{FF2B5EF4-FFF2-40B4-BE49-F238E27FC236}">
                    <a16:creationId xmlns:a16="http://schemas.microsoft.com/office/drawing/2014/main" id="{F17FC934-ED3B-41C8-83FC-0CC67FCA3562}"/>
                  </a:ext>
                </a:extLst>
              </p:cNvPr>
              <p:cNvSpPr/>
              <p:nvPr/>
            </p:nvSpPr>
            <p:spPr>
              <a:xfrm>
                <a:off x="4984071" y="1083401"/>
                <a:ext cx="1440000" cy="2772000"/>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tx1"/>
                    </a:solidFill>
                    <a:latin typeface="+mn-ea"/>
                  </a:rPr>
                  <a:t>Low-voltage power supply</a:t>
                </a:r>
                <a:endParaRPr lang="en-US" altLang="zh-TW" dirty="0">
                  <a:solidFill>
                    <a:schemeClr val="tx1"/>
                  </a:solidFill>
                  <a:latin typeface="+mn-ea"/>
                </a:endParaRPr>
              </a:p>
              <a:p>
                <a:pPr algn="ctr"/>
                <a:r>
                  <a:rPr lang="zh-TW" altLang="en-US" dirty="0">
                    <a:solidFill>
                      <a:schemeClr val="tx1"/>
                    </a:solidFill>
                    <a:latin typeface="+mn-ea"/>
                  </a:rPr>
                  <a:t>電源供應器</a:t>
                </a:r>
              </a:p>
            </p:txBody>
          </p:sp>
          <p:sp>
            <p:nvSpPr>
              <p:cNvPr id="36" name="橢圓 35">
                <a:extLst>
                  <a:ext uri="{FF2B5EF4-FFF2-40B4-BE49-F238E27FC236}">
                    <a16:creationId xmlns:a16="http://schemas.microsoft.com/office/drawing/2014/main" id="{AAFA3B54-5E78-4FA1-8CA6-2BF1371C7A6C}"/>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37" name="橢圓 36">
                <a:extLst>
                  <a:ext uri="{FF2B5EF4-FFF2-40B4-BE49-F238E27FC236}">
                    <a16:creationId xmlns:a16="http://schemas.microsoft.com/office/drawing/2014/main" id="{7C44812E-4FEC-48C3-A69D-637E16A0E66E}"/>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23" name="直線接點 22">
              <a:extLst>
                <a:ext uri="{FF2B5EF4-FFF2-40B4-BE49-F238E27FC236}">
                  <a16:creationId xmlns:a16="http://schemas.microsoft.com/office/drawing/2014/main" id="{55795558-6EB9-4494-855D-51BC113F1397}"/>
                </a:ext>
              </a:extLst>
            </p:cNvPr>
            <p:cNvCxnSpPr>
              <a:stCxn id="36" idx="6"/>
            </p:cNvCxnSpPr>
            <p:nvPr/>
          </p:nvCxnSpPr>
          <p:spPr>
            <a:xfrm>
              <a:off x="10552434" y="1675779"/>
              <a:ext cx="7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8C30776B-0BDF-4FFD-9024-D37F04EA626B}"/>
                </a:ext>
              </a:extLst>
            </p:cNvPr>
            <p:cNvCxnSpPr/>
            <p:nvPr/>
          </p:nvCxnSpPr>
          <p:spPr>
            <a:xfrm>
              <a:off x="10543187" y="3382564"/>
              <a:ext cx="190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4F712F92-7C6D-4D17-86EA-6609BB78419B}"/>
                </a:ext>
              </a:extLst>
            </p:cNvPr>
            <p:cNvSpPr txBox="1"/>
            <p:nvPr/>
          </p:nvSpPr>
          <p:spPr>
            <a:xfrm>
              <a:off x="11825172" y="2542189"/>
              <a:ext cx="366664"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A</a:t>
              </a:r>
              <a:endParaRPr lang="zh-TW" altLang="en-US" sz="2800" baseline="-25000" dirty="0">
                <a:solidFill>
                  <a:srgbClr val="0000FF"/>
                </a:solidFill>
              </a:endParaRPr>
            </a:p>
          </p:txBody>
        </p:sp>
        <p:cxnSp>
          <p:nvCxnSpPr>
            <p:cNvPr id="30" name="直線接點 29">
              <a:extLst>
                <a:ext uri="{FF2B5EF4-FFF2-40B4-BE49-F238E27FC236}">
                  <a16:creationId xmlns:a16="http://schemas.microsoft.com/office/drawing/2014/main" id="{59A923B4-DE1A-4E59-8498-8DF5E3686EFB}"/>
                </a:ext>
              </a:extLst>
            </p:cNvPr>
            <p:cNvCxnSpPr/>
            <p:nvPr/>
          </p:nvCxnSpPr>
          <p:spPr>
            <a:xfrm>
              <a:off x="12444270" y="1657318"/>
              <a:ext cx="0" cy="821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316F19ED-16FA-4F19-98EF-9CAAA3376F54}"/>
                </a:ext>
              </a:extLst>
            </p:cNvPr>
            <p:cNvCxnSpPr/>
            <p:nvPr/>
          </p:nvCxnSpPr>
          <p:spPr>
            <a:xfrm>
              <a:off x="12451187" y="2963887"/>
              <a:ext cx="0" cy="39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橢圓 31">
              <a:extLst>
                <a:ext uri="{FF2B5EF4-FFF2-40B4-BE49-F238E27FC236}">
                  <a16:creationId xmlns:a16="http://schemas.microsoft.com/office/drawing/2014/main" id="{474123AD-5D0E-4D8F-9D16-58365784D804}"/>
                </a:ext>
              </a:extLst>
            </p:cNvPr>
            <p:cNvSpPr/>
            <p:nvPr/>
          </p:nvSpPr>
          <p:spPr>
            <a:xfrm>
              <a:off x="12170775" y="2464548"/>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000" dirty="0">
                  <a:solidFill>
                    <a:schemeClr val="tx1"/>
                  </a:solidFill>
                </a:rPr>
                <a:t>mA</a:t>
              </a:r>
              <a:endParaRPr lang="zh-TW" altLang="en-US" sz="2000" dirty="0">
                <a:solidFill>
                  <a:schemeClr val="tx1"/>
                </a:solidFill>
              </a:endParaRPr>
            </a:p>
          </p:txBody>
        </p:sp>
        <p:cxnSp>
          <p:nvCxnSpPr>
            <p:cNvPr id="33" name="直線單箭頭接點 32">
              <a:extLst>
                <a:ext uri="{FF2B5EF4-FFF2-40B4-BE49-F238E27FC236}">
                  <a16:creationId xmlns:a16="http://schemas.microsoft.com/office/drawing/2014/main" id="{61283030-A6B4-4DD2-9783-5A13E35B9D4E}"/>
                </a:ext>
              </a:extLst>
            </p:cNvPr>
            <p:cNvCxnSpPr/>
            <p:nvPr/>
          </p:nvCxnSpPr>
          <p:spPr>
            <a:xfrm>
              <a:off x="12290311" y="1774701"/>
              <a:ext cx="0" cy="45556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C0CDB392-878D-4E20-BE63-E17DC6E0CB54}"/>
                </a:ext>
              </a:extLst>
            </p:cNvPr>
            <p:cNvSpPr/>
            <p:nvPr/>
          </p:nvSpPr>
          <p:spPr>
            <a:xfrm>
              <a:off x="12396148" y="1800908"/>
              <a:ext cx="393056" cy="369332"/>
            </a:xfrm>
            <a:prstGeom prst="rect">
              <a:avLst/>
            </a:prstGeom>
          </p:spPr>
          <p:txBody>
            <a:bodyPr wrap="none">
              <a:spAutoFit/>
            </a:bodyPr>
            <a:lstStyle/>
            <a:p>
              <a:r>
                <a:rPr lang="en-US" altLang="zh-TW" b="1" dirty="0">
                  <a:solidFill>
                    <a:srgbClr val="FF3300"/>
                  </a:solidFill>
                  <a:latin typeface="標楷體" panose="03000509000000000000" pitchFamily="65" charset="-120"/>
                  <a:ea typeface="標楷體" panose="03000509000000000000" pitchFamily="65" charset="-120"/>
                </a:rPr>
                <a:t>I</a:t>
              </a:r>
              <a:r>
                <a:rPr lang="en-US" altLang="zh-TW" b="1" baseline="-25000" dirty="0">
                  <a:solidFill>
                    <a:srgbClr val="FF3300"/>
                  </a:solidFill>
                </a:rPr>
                <a:t>A</a:t>
              </a:r>
              <a:endParaRPr lang="zh-TW" altLang="en-US" baseline="-25000" dirty="0"/>
            </a:p>
          </p:txBody>
        </p:sp>
        <p:cxnSp>
          <p:nvCxnSpPr>
            <p:cNvPr id="68" name="直線接點 67">
              <a:extLst>
                <a:ext uri="{FF2B5EF4-FFF2-40B4-BE49-F238E27FC236}">
                  <a16:creationId xmlns:a16="http://schemas.microsoft.com/office/drawing/2014/main" id="{54A67C3C-B8BF-4BD4-8CCF-883B27A95302}"/>
                </a:ext>
              </a:extLst>
            </p:cNvPr>
            <p:cNvCxnSpPr/>
            <p:nvPr/>
          </p:nvCxnSpPr>
          <p:spPr>
            <a:xfrm>
              <a:off x="11722601" y="1670197"/>
              <a:ext cx="7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id="{57566445-5B06-48FD-AD83-C4EEC8F73120}"/>
                </a:ext>
              </a:extLst>
            </p:cNvPr>
            <p:cNvSpPr/>
            <p:nvPr/>
          </p:nvSpPr>
          <p:spPr>
            <a:xfrm>
              <a:off x="11136634" y="1098824"/>
              <a:ext cx="718466" cy="400110"/>
            </a:xfrm>
            <a:prstGeom prst="rect">
              <a:avLst/>
            </a:prstGeom>
          </p:spPr>
          <p:txBody>
            <a:bodyPr wrap="none">
              <a:spAutoFit/>
            </a:bodyPr>
            <a:lstStyle/>
            <a:p>
              <a:r>
                <a:rPr lang="en-US" altLang="zh-TW" sz="2000" b="1" i="1" dirty="0">
                  <a:solidFill>
                    <a:srgbClr val="CC3300"/>
                  </a:solidFill>
                  <a:latin typeface="+mn-ea"/>
                </a:rPr>
                <a:t>R</a:t>
              </a:r>
              <a:r>
                <a:rPr lang="en-US" altLang="zh-TW" sz="2000" b="1" i="1" baseline="-25000" dirty="0">
                  <a:solidFill>
                    <a:srgbClr val="CC3300"/>
                  </a:solidFill>
                  <a:latin typeface="+mn-ea"/>
                </a:rPr>
                <a:t>DUT</a:t>
              </a:r>
              <a:endParaRPr lang="zh-TW" altLang="en-US" sz="2000" b="1" baseline="-25000" dirty="0"/>
            </a:p>
          </p:txBody>
        </p:sp>
        <p:sp>
          <p:nvSpPr>
            <p:cNvPr id="70" name="矩形 69">
              <a:extLst>
                <a:ext uri="{FF2B5EF4-FFF2-40B4-BE49-F238E27FC236}">
                  <a16:creationId xmlns:a16="http://schemas.microsoft.com/office/drawing/2014/main" id="{204EE9D2-12C8-4CBB-BCAE-353BA4D3E5DA}"/>
                </a:ext>
              </a:extLst>
            </p:cNvPr>
            <p:cNvSpPr/>
            <p:nvPr/>
          </p:nvSpPr>
          <p:spPr>
            <a:xfrm>
              <a:off x="11129054" y="1769371"/>
              <a:ext cx="644728" cy="307777"/>
            </a:xfrm>
            <a:prstGeom prst="rect">
              <a:avLst/>
            </a:prstGeom>
          </p:spPr>
          <p:txBody>
            <a:bodyPr wrap="none">
              <a:spAutoFit/>
            </a:bodyPr>
            <a:lstStyle/>
            <a:p>
              <a:r>
                <a:rPr lang="en-US" altLang="zh-TW" sz="1400" b="1" dirty="0">
                  <a:solidFill>
                    <a:srgbClr val="CC3300"/>
                  </a:solidFill>
                  <a:latin typeface="+mn-ea"/>
                </a:rPr>
                <a:t>150</a:t>
              </a:r>
              <a:r>
                <a:rPr lang="en-US" altLang="zh-TW" sz="1400" b="1" dirty="0">
                  <a:solidFill>
                    <a:srgbClr val="CC3300"/>
                  </a:solidFill>
                  <a:latin typeface="+mn-ea"/>
                  <a:sym typeface="Symbol" panose="05050102010706020507" pitchFamily="18" charset="2"/>
                </a:rPr>
                <a:t></a:t>
              </a:r>
              <a:endParaRPr lang="zh-TW" altLang="en-US" sz="1400" b="1" baseline="-25000" dirty="0"/>
            </a:p>
          </p:txBody>
        </p:sp>
      </p:grpSp>
      <p:pic>
        <p:nvPicPr>
          <p:cNvPr id="38" name="圖形 37" descr="首頁">
            <a:hlinkClick r:id="rId4" action="ppaction://hlinksldjump"/>
            <a:extLst>
              <a:ext uri="{FF2B5EF4-FFF2-40B4-BE49-F238E27FC236}">
                <a16:creationId xmlns:a16="http://schemas.microsoft.com/office/drawing/2014/main" id="{2FCD8D9F-04AB-4736-8BA9-FAB7AD14AE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
        <p:nvSpPr>
          <p:cNvPr id="39" name="文字方塊 38">
            <a:extLst>
              <a:ext uri="{FF2B5EF4-FFF2-40B4-BE49-F238E27FC236}">
                <a16:creationId xmlns:a16="http://schemas.microsoft.com/office/drawing/2014/main" id="{A870EB5D-A4D9-4F02-B303-B6BB92E571A1}"/>
              </a:ext>
            </a:extLst>
          </p:cNvPr>
          <p:cNvSpPr txBox="1"/>
          <p:nvPr/>
        </p:nvSpPr>
        <p:spPr>
          <a:xfrm>
            <a:off x="4821618" y="5834609"/>
            <a:ext cx="4371710" cy="966034"/>
          </a:xfrm>
          <a:prstGeom prst="rect">
            <a:avLst/>
          </a:prstGeom>
          <a:solidFill>
            <a:schemeClr val="bg1"/>
          </a:solidFill>
        </p:spPr>
        <p:txBody>
          <a:bodyPr wrap="none" rtlCol="0">
            <a:spAutoFit/>
          </a:bodyPr>
          <a:lstStyle/>
          <a:p>
            <a:pPr>
              <a:lnSpc>
                <a:spcPct val="150000"/>
              </a:lnSpc>
            </a:pPr>
            <a:r>
              <a:rPr lang="en-US" altLang="zh-TW" sz="2000" b="1" dirty="0">
                <a:solidFill>
                  <a:srgbClr val="FF0000"/>
                </a:solidFill>
              </a:rPr>
              <a:t>Note: 	</a:t>
            </a:r>
            <a:r>
              <a:rPr lang="zh-TW" altLang="en-US" sz="2000" b="1" dirty="0">
                <a:solidFill>
                  <a:srgbClr val="FF0000"/>
                </a:solidFill>
              </a:rPr>
              <a:t>安培計 理想等效電阻</a:t>
            </a:r>
            <a:r>
              <a:rPr lang="en-US" altLang="zh-TW" sz="2000" b="1" dirty="0">
                <a:solidFill>
                  <a:srgbClr val="FF0000"/>
                </a:solidFill>
              </a:rPr>
              <a:t>=0</a:t>
            </a:r>
          </a:p>
          <a:p>
            <a:pPr>
              <a:lnSpc>
                <a:spcPct val="150000"/>
              </a:lnSpc>
            </a:pPr>
            <a:r>
              <a:rPr lang="en-US" altLang="zh-TW" sz="2000" b="1" dirty="0">
                <a:solidFill>
                  <a:srgbClr val="FF0000"/>
                </a:solidFill>
              </a:rPr>
              <a:t>	</a:t>
            </a:r>
            <a:r>
              <a:rPr lang="zh-TW" altLang="en-US" sz="2000" b="1" dirty="0">
                <a:solidFill>
                  <a:srgbClr val="FF0000"/>
                </a:solidFill>
              </a:rPr>
              <a:t>伏特計 理想等效電阻</a:t>
            </a:r>
            <a:r>
              <a:rPr lang="en-US" altLang="zh-TW" sz="2000" b="1" dirty="0">
                <a:solidFill>
                  <a:srgbClr val="FF0000"/>
                </a:solidFill>
              </a:rPr>
              <a:t>=</a:t>
            </a:r>
            <a:r>
              <a:rPr lang="zh-TW" altLang="en-US" sz="2000" b="1" dirty="0">
                <a:solidFill>
                  <a:srgbClr val="FF0000"/>
                </a:solidFill>
              </a:rPr>
              <a:t>無限大</a:t>
            </a:r>
            <a:endParaRPr lang="en-US" altLang="zh-TW" sz="2000" b="1" dirty="0">
              <a:solidFill>
                <a:srgbClr val="FF0000"/>
              </a:solidFill>
            </a:endParaRPr>
          </a:p>
        </p:txBody>
      </p:sp>
      <p:sp>
        <p:nvSpPr>
          <p:cNvPr id="4" name="矩形 3">
            <a:extLst>
              <a:ext uri="{FF2B5EF4-FFF2-40B4-BE49-F238E27FC236}">
                <a16:creationId xmlns:a16="http://schemas.microsoft.com/office/drawing/2014/main" id="{31CC60E7-3152-439E-AF44-7FB9805C6404}"/>
              </a:ext>
            </a:extLst>
          </p:cNvPr>
          <p:cNvSpPr/>
          <p:nvPr/>
        </p:nvSpPr>
        <p:spPr>
          <a:xfrm>
            <a:off x="203982" y="1169683"/>
            <a:ext cx="1415772" cy="584775"/>
          </a:xfrm>
          <a:prstGeom prst="rect">
            <a:avLst/>
          </a:prstGeom>
        </p:spPr>
        <p:txBody>
          <a:bodyPr wrap="none">
            <a:spAutoFit/>
          </a:bodyPr>
          <a:lstStyle/>
          <a:p>
            <a:r>
              <a:rPr lang="zh-TW" altLang="en-US" sz="3200" b="1" dirty="0">
                <a:solidFill>
                  <a:srgbClr val="0000FF"/>
                </a:solidFill>
                <a:latin typeface="+mn-ea"/>
              </a:rPr>
              <a:t>安培計</a:t>
            </a:r>
            <a:endParaRPr lang="zh-TW" altLang="en-US" sz="32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標題 5">
            <a:extLst>
              <a:ext uri="{FF2B5EF4-FFF2-40B4-BE49-F238E27FC236}">
                <a16:creationId xmlns:a16="http://schemas.microsoft.com/office/drawing/2014/main" id="{A404262B-5C26-43AC-9D18-15A9559598AB}"/>
              </a:ext>
            </a:extLst>
          </p:cNvPr>
          <p:cNvSpPr>
            <a:spLocks noGrp="1"/>
          </p:cNvSpPr>
          <p:nvPr>
            <p:ph type="title"/>
          </p:nvPr>
        </p:nvSpPr>
        <p:spPr>
          <a:xfrm>
            <a:off x="2385998" y="46829"/>
            <a:ext cx="4359580" cy="713692"/>
          </a:xfrm>
          <a:solidFill>
            <a:schemeClr val="bg1"/>
          </a:solidFill>
        </p:spPr>
        <p:txBody>
          <a:bodyPr/>
          <a:lstStyle/>
          <a:p>
            <a:r>
              <a:rPr lang="zh-TW" altLang="en-US" dirty="0">
                <a:solidFill>
                  <a:srgbClr val="0000FF"/>
                </a:solidFill>
              </a:rPr>
              <a:t>實驗目的</a:t>
            </a:r>
          </a:p>
        </p:txBody>
      </p:sp>
      <p:sp>
        <p:nvSpPr>
          <p:cNvPr id="7" name="矩形 6">
            <a:extLst>
              <a:ext uri="{FF2B5EF4-FFF2-40B4-BE49-F238E27FC236}">
                <a16:creationId xmlns:a16="http://schemas.microsoft.com/office/drawing/2014/main" id="{13BCED76-734E-4656-8827-FA0CA0DC6A9B}"/>
              </a:ext>
            </a:extLst>
          </p:cNvPr>
          <p:cNvSpPr/>
          <p:nvPr/>
        </p:nvSpPr>
        <p:spPr>
          <a:xfrm>
            <a:off x="178892" y="1365248"/>
            <a:ext cx="8773791" cy="1381789"/>
          </a:xfrm>
          <a:prstGeom prst="rect">
            <a:avLst/>
          </a:prstGeom>
        </p:spPr>
        <p:txBody>
          <a:bodyPr wrap="square">
            <a:spAutoFit/>
          </a:bodyPr>
          <a:lstStyle/>
          <a:p>
            <a:pPr marL="1439863" lvl="0" indent="-1439863">
              <a:lnSpc>
                <a:spcPct val="120000"/>
              </a:lnSpc>
              <a:spcBef>
                <a:spcPct val="35000"/>
              </a:spcBef>
            </a:pPr>
            <a:r>
              <a:rPr lang="zh-TW" altLang="en-US" sz="2400" b="1" dirty="0">
                <a:solidFill>
                  <a:srgbClr val="0000CC"/>
                </a:solidFill>
                <a:latin typeface="微軟正黑體" panose="020B0604030504040204" pitchFamily="34" charset="-120"/>
                <a:ea typeface="微軟正黑體" panose="020B0604030504040204" pitchFamily="34" charset="-120"/>
              </a:rPr>
              <a:t>實驗目的：</a:t>
            </a:r>
            <a:r>
              <a:rPr lang="zh-TW" altLang="en-US" sz="2400" dirty="0">
                <a:latin typeface="微軟正黑體" panose="020B0604030504040204" pitchFamily="34" charset="-120"/>
                <a:ea typeface="微軟正黑體" panose="020B0604030504040204" pitchFamily="34" charset="-120"/>
              </a:rPr>
              <a:t>如同指針式電錶，利用滿檔僅</a:t>
            </a:r>
            <a:r>
              <a:rPr lang="en-US" altLang="zh-TW" sz="2400" dirty="0">
                <a:latin typeface="微軟正黑體" panose="020B0604030504040204" pitchFamily="34" charset="-120"/>
                <a:ea typeface="微軟正黑體" panose="020B0604030504040204" pitchFamily="34" charset="-120"/>
              </a:rPr>
              <a:t>50 </a:t>
            </a:r>
            <a:r>
              <a:rPr lang="en-US" altLang="zh-TW" sz="2400" dirty="0">
                <a:latin typeface="微軟正黑體" panose="020B0604030504040204" pitchFamily="34" charset="-120"/>
                <a:ea typeface="微軟正黑體" panose="020B0604030504040204" pitchFamily="34" charset="-120"/>
                <a:sym typeface="Symbol" panose="05050102010706020507" pitchFamily="18" charset="2"/>
              </a:rPr>
              <a:t>A</a:t>
            </a:r>
            <a:r>
              <a:rPr lang="zh-TW" altLang="en-US" sz="2400" dirty="0">
                <a:latin typeface="微軟正黑體" panose="020B0604030504040204" pitchFamily="34" charset="-120"/>
                <a:ea typeface="微軟正黑體" panose="020B0604030504040204" pitchFamily="34" charset="-120"/>
                <a:sym typeface="Symbol" panose="05050102010706020507" pitchFamily="18" charset="2"/>
              </a:rPr>
              <a:t>的</a:t>
            </a:r>
            <a:r>
              <a:rPr lang="zh-TW" altLang="en-US" sz="2400" dirty="0">
                <a:latin typeface="微軟正黑體" panose="020B0604030504040204" pitchFamily="34" charset="-120"/>
                <a:ea typeface="微軟正黑體" panose="020B0604030504040204" pitchFamily="34" charset="-120"/>
              </a:rPr>
              <a:t>檢流計自製可測量</a:t>
            </a:r>
            <a:r>
              <a:rPr lang="en-US" altLang="zh-TW" sz="2400" dirty="0">
                <a:latin typeface="微軟正黑體" panose="020B0604030504040204" pitchFamily="34" charset="-120"/>
                <a:ea typeface="微軟正黑體" panose="020B0604030504040204" pitchFamily="34" charset="-120"/>
              </a:rPr>
              <a:t>50 mA</a:t>
            </a:r>
            <a:r>
              <a:rPr lang="zh-TW" altLang="en-US" sz="2400" dirty="0">
                <a:latin typeface="微軟正黑體" panose="020B0604030504040204" pitchFamily="34" charset="-120"/>
                <a:ea typeface="微軟正黑體" panose="020B0604030504040204" pitchFamily="34" charset="-120"/>
              </a:rPr>
              <a:t>電流的安培計、</a:t>
            </a:r>
            <a:r>
              <a:rPr lang="en-US" altLang="zh-TW" sz="2400" dirty="0">
                <a:latin typeface="微軟正黑體" panose="020B0604030504040204" pitchFamily="34" charset="-120"/>
                <a:ea typeface="微軟正黑體" panose="020B0604030504040204" pitchFamily="34" charset="-120"/>
              </a:rPr>
              <a:t>10 V</a:t>
            </a:r>
            <a:r>
              <a:rPr lang="zh-TW" altLang="en-US" sz="2400" dirty="0">
                <a:latin typeface="微軟正黑體" panose="020B0604030504040204" pitchFamily="34" charset="-120"/>
                <a:ea typeface="微軟正黑體" panose="020B0604030504040204" pitchFamily="34" charset="-120"/>
              </a:rPr>
              <a:t>伏特計和歐姆計，並比較其適用性。</a:t>
            </a:r>
            <a:endParaRPr lang="en-US" altLang="zh-TW" sz="2400" dirty="0">
              <a:latin typeface="微軟正黑體" panose="020B0604030504040204" pitchFamily="34" charset="-120"/>
              <a:ea typeface="微軟正黑體" panose="020B0604030504040204" pitchFamily="34" charset="-120"/>
            </a:endParaRPr>
          </a:p>
        </p:txBody>
      </p:sp>
      <p:pic>
        <p:nvPicPr>
          <p:cNvPr id="4" name="圖形 3" descr="首頁">
            <a:hlinkClick r:id="rId2" action="ppaction://hlinksldjump"/>
            <a:extLst>
              <a:ext uri="{FF2B5EF4-FFF2-40B4-BE49-F238E27FC236}">
                <a16:creationId xmlns:a16="http://schemas.microsoft.com/office/drawing/2014/main" id="{E3080A80-B7E7-4247-8A44-856CE7B74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876226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E2923526-C922-44D6-921B-0AA9054211CC}"/>
              </a:ext>
            </a:extLst>
          </p:cNvPr>
          <p:cNvSpPr>
            <a:spLocks noChangeArrowheads="1"/>
          </p:cNvSpPr>
          <p:nvPr/>
        </p:nvSpPr>
        <p:spPr bwMode="auto">
          <a:xfrm>
            <a:off x="431337" y="887086"/>
            <a:ext cx="8483137"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marL="0" indent="0">
              <a:lnSpc>
                <a:spcPct val="120000"/>
              </a:lnSpc>
              <a:spcBef>
                <a:spcPts val="0"/>
              </a:spcBef>
              <a:buClrTx/>
              <a:buSzTx/>
              <a:buNone/>
              <a:defRPr/>
            </a:pPr>
            <a:r>
              <a:rPr kumimoji="0" lang="zh-TW" altLang="en-US" sz="2800" b="1" dirty="0">
                <a:latin typeface="+mn-ea"/>
                <a:ea typeface="+mn-ea"/>
              </a:rPr>
              <a:t>利用</a:t>
            </a:r>
            <a:r>
              <a:rPr kumimoji="0" lang="en-US" altLang="zh-TW" sz="2800" b="1" dirty="0">
                <a:latin typeface="+mn-ea"/>
                <a:ea typeface="+mn-ea"/>
              </a:rPr>
              <a:t>50 </a:t>
            </a:r>
            <a:r>
              <a:rPr kumimoji="0" lang="en-US" altLang="zh-TW" sz="2800" b="1" dirty="0">
                <a:latin typeface="+mn-ea"/>
                <a:ea typeface="+mn-ea"/>
                <a:sym typeface="Symbol" panose="05050102010706020507" pitchFamily="18" charset="2"/>
              </a:rPr>
              <a:t></a:t>
            </a:r>
            <a:r>
              <a:rPr kumimoji="0" lang="en-US" altLang="zh-TW" sz="2800" b="1" dirty="0">
                <a:latin typeface="+mn-ea"/>
                <a:ea typeface="+mn-ea"/>
              </a:rPr>
              <a:t>A</a:t>
            </a:r>
            <a:r>
              <a:rPr kumimoji="0" lang="zh-TW" altLang="en-US" sz="2800" b="1" dirty="0">
                <a:latin typeface="+mn-ea"/>
                <a:ea typeface="+mn-ea"/>
              </a:rPr>
              <a:t>檢流計</a:t>
            </a:r>
            <a:r>
              <a:rPr kumimoji="0" lang="en-US" altLang="zh-TW" sz="2800" b="1" dirty="0">
                <a:latin typeface="+mn-ea"/>
                <a:ea typeface="+mn-ea"/>
              </a:rPr>
              <a:t>(G)(</a:t>
            </a:r>
            <a:r>
              <a:rPr kumimoji="0" lang="zh-TW" altLang="en-US" sz="2800" b="1" dirty="0">
                <a:latin typeface="+mn-ea"/>
                <a:ea typeface="+mn-ea"/>
              </a:rPr>
              <a:t>線圈電阻</a:t>
            </a:r>
            <a:r>
              <a:rPr kumimoji="0" lang="en-US" altLang="zh-TW" sz="2800" b="1" dirty="0">
                <a:latin typeface="+mn-ea"/>
                <a:ea typeface="+mn-ea"/>
              </a:rPr>
              <a:t>R</a:t>
            </a:r>
            <a:r>
              <a:rPr kumimoji="0" lang="en-US" altLang="zh-TW" sz="2800" b="1" baseline="-25000" dirty="0">
                <a:latin typeface="+mn-ea"/>
                <a:ea typeface="+mn-ea"/>
              </a:rPr>
              <a:t>G</a:t>
            </a:r>
            <a:r>
              <a:rPr kumimoji="0" lang="en-US" altLang="zh-TW" sz="2800" b="1" dirty="0">
                <a:latin typeface="+mn-ea"/>
                <a:ea typeface="+mn-ea"/>
              </a:rPr>
              <a:t>)</a:t>
            </a:r>
            <a:r>
              <a:rPr lang="zh-TW" altLang="en-US" sz="2800" b="1" dirty="0">
                <a:solidFill>
                  <a:srgbClr val="0000FF"/>
                </a:solidFill>
                <a:latin typeface="+mn-ea"/>
                <a:ea typeface="+mn-ea"/>
              </a:rPr>
              <a:t>並聯</a:t>
            </a:r>
            <a:r>
              <a:rPr kumimoji="0" lang="zh-TW" altLang="en-US" sz="2800" b="1" dirty="0">
                <a:latin typeface="+mn-ea"/>
                <a:ea typeface="+mn-ea"/>
              </a:rPr>
              <a:t>一個小的電阻</a:t>
            </a:r>
            <a:r>
              <a:rPr kumimoji="0" lang="en-US" altLang="zh-TW" sz="2800" b="1" i="1" dirty="0" err="1">
                <a:latin typeface="+mn-ea"/>
                <a:ea typeface="+mn-ea"/>
              </a:rPr>
              <a:t>R</a:t>
            </a:r>
            <a:r>
              <a:rPr kumimoji="0" lang="en-US" altLang="zh-TW" sz="2800" b="1" baseline="-25000" dirty="0" err="1">
                <a:latin typeface="+mn-ea"/>
                <a:ea typeface="+mn-ea"/>
              </a:rPr>
              <a:t>p</a:t>
            </a:r>
            <a:r>
              <a:rPr kumimoji="0" lang="en-US" altLang="zh-TW" sz="2800" b="1" dirty="0">
                <a:latin typeface="+mn-ea"/>
                <a:ea typeface="+mn-ea"/>
              </a:rPr>
              <a:t> (&lt;&lt; </a:t>
            </a:r>
            <a:r>
              <a:rPr kumimoji="0" lang="en-US" altLang="zh-TW" sz="2800" b="1" i="1" dirty="0">
                <a:latin typeface="+mn-ea"/>
                <a:ea typeface="+mn-ea"/>
              </a:rPr>
              <a:t>R</a:t>
            </a:r>
            <a:r>
              <a:rPr kumimoji="0" lang="en-US" altLang="zh-TW" sz="2800" b="1" baseline="-25000" dirty="0">
                <a:latin typeface="+mn-ea"/>
                <a:ea typeface="+mn-ea"/>
              </a:rPr>
              <a:t>G</a:t>
            </a:r>
            <a:r>
              <a:rPr kumimoji="0" lang="en-US" altLang="zh-TW" sz="2800" b="1" dirty="0">
                <a:latin typeface="+mn-ea"/>
                <a:ea typeface="+mn-ea"/>
              </a:rPr>
              <a:t>)</a:t>
            </a:r>
            <a:r>
              <a:rPr kumimoji="0" lang="zh-TW" altLang="en-US" sz="2800" b="1" dirty="0">
                <a:latin typeface="+mn-ea"/>
                <a:ea typeface="+mn-ea"/>
              </a:rPr>
              <a:t>設計不同規格的安培計。</a:t>
            </a:r>
            <a:endParaRPr kumimoji="0" lang="en-US" altLang="zh-TW" sz="2800" b="1" dirty="0">
              <a:latin typeface="+mn-ea"/>
              <a:ea typeface="+mn-ea"/>
            </a:endParaRPr>
          </a:p>
        </p:txBody>
      </p:sp>
      <p:sp>
        <p:nvSpPr>
          <p:cNvPr id="25604" name="AutoShape 2">
            <a:hlinkClick r:id="" action="ppaction://noaction" highlightClick="1"/>
            <a:extLst>
              <a:ext uri="{FF2B5EF4-FFF2-40B4-BE49-F238E27FC236}">
                <a16:creationId xmlns:a16="http://schemas.microsoft.com/office/drawing/2014/main" id="{30E03574-C57F-4F19-B10F-91D01F194AC4}"/>
              </a:ext>
            </a:extLst>
          </p:cNvPr>
          <p:cNvSpPr>
            <a:spLocks noChangeArrowheads="1"/>
          </p:cNvSpPr>
          <p:nvPr/>
        </p:nvSpPr>
        <p:spPr bwMode="auto">
          <a:xfrm>
            <a:off x="0" y="5410200"/>
            <a:ext cx="1447800" cy="9906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endParaRPr kumimoji="0" lang="zh-TW" altLang="en-US" sz="1800"/>
          </a:p>
        </p:txBody>
      </p:sp>
      <p:sp>
        <p:nvSpPr>
          <p:cNvPr id="2" name="標題 1">
            <a:extLst>
              <a:ext uri="{FF2B5EF4-FFF2-40B4-BE49-F238E27FC236}">
                <a16:creationId xmlns:a16="http://schemas.microsoft.com/office/drawing/2014/main" id="{7EA0A31B-EFD5-4E21-9C9C-AD501A35DE4D}"/>
              </a:ext>
            </a:extLst>
          </p:cNvPr>
          <p:cNvSpPr>
            <a:spLocks noGrp="1"/>
          </p:cNvSpPr>
          <p:nvPr>
            <p:ph type="title"/>
          </p:nvPr>
        </p:nvSpPr>
        <p:spPr>
          <a:xfrm>
            <a:off x="1236228" y="85074"/>
            <a:ext cx="7466674" cy="454493"/>
          </a:xfrm>
        </p:spPr>
        <p:txBody>
          <a:bodyPr/>
          <a:lstStyle/>
          <a:p>
            <a:pPr rtl="0" eaLnBrk="1" latinLnBrk="0" hangingPunct="1">
              <a:lnSpc>
                <a:spcPct val="100000"/>
              </a:lnSpc>
            </a:pPr>
            <a:r>
              <a:rPr lang="zh-TW" altLang="zh-TW" sz="2800" kern="1200" dirty="0">
                <a:solidFill>
                  <a:srgbClr val="0000FF"/>
                </a:solidFill>
                <a:effectLst/>
                <a:latin typeface="+mj-ea"/>
                <a:ea typeface="+mj-ea"/>
                <a:cs typeface="+mn-cs"/>
              </a:rPr>
              <a:t> 安培計</a:t>
            </a:r>
            <a:r>
              <a:rPr lang="en-US" altLang="zh-TW" sz="2800" kern="1200" dirty="0">
                <a:solidFill>
                  <a:srgbClr val="0000FF"/>
                </a:solidFill>
                <a:effectLst/>
                <a:latin typeface="+mj-ea"/>
                <a:ea typeface="+mj-ea"/>
                <a:cs typeface="+mn-cs"/>
              </a:rPr>
              <a:t>(Ampere meter)/</a:t>
            </a:r>
            <a:r>
              <a:rPr lang="zh-TW" altLang="zh-TW" sz="2800" kern="1200" dirty="0">
                <a:solidFill>
                  <a:srgbClr val="0000FF"/>
                </a:solidFill>
                <a:effectLst/>
                <a:latin typeface="+mj-ea"/>
                <a:ea typeface="+mj-ea"/>
                <a:cs typeface="+mn-cs"/>
              </a:rPr>
              <a:t>電流計</a:t>
            </a:r>
            <a:r>
              <a:rPr lang="en-US" altLang="zh-TW" sz="2800" kern="1200" dirty="0">
                <a:solidFill>
                  <a:srgbClr val="0000FF"/>
                </a:solidFill>
                <a:effectLst/>
                <a:latin typeface="+mj-ea"/>
                <a:ea typeface="+mj-ea"/>
                <a:cs typeface="+mn-cs"/>
              </a:rPr>
              <a:t>(Ammeter) </a:t>
            </a:r>
            <a:endParaRPr lang="zh-TW" altLang="en-US" sz="2800" dirty="0">
              <a:solidFill>
                <a:srgbClr val="0000FF"/>
              </a:solidFill>
              <a:latin typeface="+mj-ea"/>
              <a:ea typeface="+mj-ea"/>
            </a:endParaRP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2C7CA050-B315-4129-9E4C-897DA64E9495}"/>
                  </a:ext>
                </a:extLst>
              </p:cNvPr>
              <p:cNvSpPr/>
              <p:nvPr/>
            </p:nvSpPr>
            <p:spPr>
              <a:xfrm>
                <a:off x="475557" y="4380592"/>
                <a:ext cx="8553815" cy="2356543"/>
              </a:xfrm>
              <a:prstGeom prst="rect">
                <a:avLst/>
              </a:prstGeom>
              <a:solidFill>
                <a:schemeClr val="bg1"/>
              </a:solidFill>
            </p:spPr>
            <p:txBody>
              <a:bodyPr wrap="square">
                <a:spAutoFit/>
              </a:bodyPr>
              <a:lstStyle/>
              <a:p>
                <a:pPr lvl="0">
                  <a:lnSpc>
                    <a:spcPct val="120000"/>
                  </a:lnSpc>
                  <a:spcBef>
                    <a:spcPts val="600"/>
                  </a:spcBef>
                  <a:spcAft>
                    <a:spcPts val="600"/>
                  </a:spcAft>
                  <a:defRPr/>
                </a:pPr>
                <a:r>
                  <a:rPr lang="en-US" altLang="zh-TW" sz="2400" b="1" i="1" dirty="0">
                    <a:solidFill>
                      <a:srgbClr val="FF0000"/>
                    </a:solidFill>
                    <a:latin typeface="微軟正黑體"/>
                  </a:rPr>
                  <a:t>I = I</a:t>
                </a:r>
                <a:r>
                  <a:rPr lang="en-US" altLang="zh-TW" sz="2400" b="1" i="1" baseline="-25000" dirty="0">
                    <a:solidFill>
                      <a:srgbClr val="FF0000"/>
                    </a:solidFill>
                    <a:latin typeface="微軟正黑體"/>
                  </a:rPr>
                  <a:t>G</a:t>
                </a:r>
                <a:r>
                  <a:rPr lang="en-US" altLang="zh-TW" sz="2400" b="1" i="1" dirty="0">
                    <a:solidFill>
                      <a:srgbClr val="FF0000"/>
                    </a:solidFill>
                    <a:latin typeface="微軟正黑體"/>
                  </a:rPr>
                  <a:t> + I</a:t>
                </a:r>
                <a:r>
                  <a:rPr lang="en-US" altLang="zh-TW" sz="2400" b="1" i="1" baseline="-25000" dirty="0">
                    <a:solidFill>
                      <a:srgbClr val="FF0000"/>
                    </a:solidFill>
                    <a:latin typeface="微軟正黑體"/>
                  </a:rPr>
                  <a:t>p </a:t>
                </a:r>
                <a:r>
                  <a:rPr lang="en-US" altLang="zh-TW" sz="2400" b="1" i="1" dirty="0">
                    <a:solidFill>
                      <a:srgbClr val="FF0000"/>
                    </a:solidFill>
                    <a:latin typeface="微軟正黑體"/>
                  </a:rPr>
                  <a:t>=I</a:t>
                </a:r>
                <a:r>
                  <a:rPr lang="en-US" altLang="zh-TW" sz="2400" b="1" i="1" baseline="-25000" dirty="0">
                    <a:solidFill>
                      <a:srgbClr val="FF0000"/>
                    </a:solidFill>
                    <a:latin typeface="微軟正黑體"/>
                  </a:rPr>
                  <a:t>G </a:t>
                </a:r>
                <a:r>
                  <a:rPr lang="en-US" altLang="zh-TW" sz="2400" b="1" dirty="0">
                    <a:solidFill>
                      <a:srgbClr val="FF0000"/>
                    </a:solidFill>
                    <a:latin typeface="微軟正黑體"/>
                  </a:rPr>
                  <a:t>(</a:t>
                </a:r>
                <a:r>
                  <a:rPr lang="en-US" altLang="zh-TW" sz="2400" b="1" i="1" dirty="0">
                    <a:solidFill>
                      <a:srgbClr val="FF0000"/>
                    </a:solidFill>
                    <a:latin typeface="微軟正黑體"/>
                  </a:rPr>
                  <a:t>1 +  </a:t>
                </a:r>
                <a14:m>
                  <m:oMath xmlns:m="http://schemas.openxmlformats.org/officeDocument/2006/math">
                    <m:f>
                      <m:fPr>
                        <m:ctrlPr>
                          <a:rPr lang="en-US" altLang="zh-TW" sz="2400" b="1" i="1" smtClean="0">
                            <a:solidFill>
                              <a:srgbClr val="FF0000"/>
                            </a:solidFill>
                            <a:latin typeface="Cambria Math" panose="02040503050406030204" pitchFamily="18" charset="0"/>
                          </a:rPr>
                        </m:ctrlPr>
                      </m:fPr>
                      <m:num>
                        <m:r>
                          <m:rPr>
                            <m:nor/>
                          </m:rPr>
                          <a:rPr lang="en-US" altLang="zh-TW" sz="2400" b="1" i="1" dirty="0">
                            <a:solidFill>
                              <a:srgbClr val="FF0000"/>
                            </a:solidFill>
                            <a:latin typeface="微軟正黑體"/>
                          </a:rPr>
                          <m:t>R</m:t>
                        </m:r>
                        <m:r>
                          <m:rPr>
                            <m:sty m:val="p"/>
                          </m:rPr>
                          <a:rPr lang="en-US" altLang="zh-TW" sz="2400" b="1" i="1" baseline="-25000" dirty="0" smtClean="0">
                            <a:solidFill>
                              <a:srgbClr val="FF0000"/>
                            </a:solidFill>
                            <a:latin typeface="Cambria Math" panose="02040503050406030204" pitchFamily="18" charset="0"/>
                          </a:rPr>
                          <m:t>G</m:t>
                        </m:r>
                      </m:num>
                      <m:den>
                        <m:r>
                          <m:rPr>
                            <m:nor/>
                          </m:rPr>
                          <a:rPr lang="en-US" altLang="zh-TW" sz="2400" b="1" i="1" dirty="0">
                            <a:solidFill>
                              <a:srgbClr val="FF0000"/>
                            </a:solidFill>
                            <a:latin typeface="微軟正黑體"/>
                          </a:rPr>
                          <m:t>R</m:t>
                        </m:r>
                        <m:r>
                          <m:rPr>
                            <m:nor/>
                          </m:rPr>
                          <a:rPr lang="en-US" altLang="zh-TW" sz="2400" b="1" i="1" baseline="-25000" dirty="0">
                            <a:solidFill>
                              <a:srgbClr val="FF0000"/>
                            </a:solidFill>
                            <a:latin typeface="微軟正黑體"/>
                          </a:rPr>
                          <m:t>p</m:t>
                        </m:r>
                      </m:den>
                    </m:f>
                  </m:oMath>
                </a14:m>
                <a:r>
                  <a:rPr lang="en-US" altLang="zh-TW" sz="2400" b="1" i="1" baseline="-25000" dirty="0">
                    <a:solidFill>
                      <a:srgbClr val="FF0000"/>
                    </a:solidFill>
                    <a:latin typeface="微軟正黑體"/>
                  </a:rPr>
                  <a:t> </a:t>
                </a:r>
                <a:r>
                  <a:rPr lang="en-US" altLang="zh-TW" sz="2400" b="1" dirty="0">
                    <a:solidFill>
                      <a:srgbClr val="FF0000"/>
                    </a:solidFill>
                    <a:latin typeface="微軟正黑體"/>
                  </a:rPr>
                  <a:t>)</a:t>
                </a:r>
                <a:r>
                  <a:rPr lang="en-US" altLang="zh-TW" sz="2800" b="1" dirty="0">
                    <a:solidFill>
                      <a:srgbClr val="FF0000"/>
                    </a:solidFill>
                    <a:latin typeface="微軟正黑體"/>
                  </a:rPr>
                  <a:t> </a:t>
                </a:r>
                <a:r>
                  <a:rPr lang="zh-TW" altLang="en-US" sz="2800" b="1" dirty="0">
                    <a:solidFill>
                      <a:srgbClr val="FF3300"/>
                    </a:solidFill>
                    <a:latin typeface="微軟正黑體"/>
                    <a:sym typeface="Symbol" panose="05050102010706020507" pitchFamily="18" charset="2"/>
                  </a:rPr>
                  <a:t> </a:t>
                </a:r>
                <a:r>
                  <a:rPr lang="en-US" altLang="zh-TW" sz="2400" b="1" i="1" dirty="0">
                    <a:solidFill>
                      <a:srgbClr val="FF3300"/>
                    </a:solidFill>
                    <a:latin typeface="微軟正黑體"/>
                  </a:rPr>
                  <a:t>I</a:t>
                </a:r>
                <a:r>
                  <a:rPr lang="en-US" altLang="zh-TW" sz="2400" b="1" baseline="-25000" dirty="0">
                    <a:solidFill>
                      <a:srgbClr val="FF3300"/>
                    </a:solidFill>
                    <a:latin typeface="微軟正黑體"/>
                  </a:rPr>
                  <a:t>G</a:t>
                </a:r>
              </a:p>
              <a:p>
                <a:pPr marL="342900" lvl="0" indent="-342900">
                  <a:lnSpc>
                    <a:spcPct val="120000"/>
                  </a:lnSpc>
                  <a:spcBef>
                    <a:spcPts val="600"/>
                  </a:spcBef>
                  <a:spcAft>
                    <a:spcPts val="600"/>
                  </a:spcAft>
                  <a:buFont typeface="Wingdings" panose="05000000000000000000" pitchFamily="2" charset="2"/>
                  <a:buChar char="Ø"/>
                  <a:defRPr/>
                </a:pPr>
                <a:r>
                  <a:rPr lang="zh-TW" altLang="en-US" sz="2400" b="1" dirty="0">
                    <a:solidFill>
                      <a:srgbClr val="FF0000"/>
                    </a:solidFill>
                    <a:latin typeface="微軟正黑體"/>
                  </a:rPr>
                  <a:t>並聯一小電阻 </a:t>
                </a:r>
                <a:r>
                  <a:rPr lang="en-US" altLang="zh-TW" sz="2400" b="1" i="1" dirty="0" err="1">
                    <a:solidFill>
                      <a:srgbClr val="FF0000"/>
                    </a:solidFill>
                    <a:latin typeface="微軟正黑體"/>
                  </a:rPr>
                  <a:t>R</a:t>
                </a:r>
                <a:r>
                  <a:rPr lang="en-US" altLang="zh-TW" sz="2400" b="1" baseline="-25000" dirty="0" err="1">
                    <a:solidFill>
                      <a:srgbClr val="FF0000"/>
                    </a:solidFill>
                    <a:latin typeface="微軟正黑體"/>
                  </a:rPr>
                  <a:t>p</a:t>
                </a:r>
                <a:r>
                  <a:rPr lang="en-US" altLang="zh-TW" sz="2400" b="1" baseline="-25000" dirty="0">
                    <a:solidFill>
                      <a:srgbClr val="FF0000"/>
                    </a:solidFill>
                    <a:latin typeface="微軟正黑體"/>
                  </a:rPr>
                  <a:t> </a:t>
                </a:r>
                <a:r>
                  <a:rPr lang="zh-TW" altLang="en-US" sz="2400" b="1" dirty="0">
                    <a:solidFill>
                      <a:srgbClr val="FF0000"/>
                    </a:solidFill>
                    <a:latin typeface="微軟正黑體"/>
                  </a:rPr>
                  <a:t>可使電流分流時大多流經小電阻處，使檢流計處最大電流量維持 </a:t>
                </a:r>
                <a:r>
                  <a:rPr lang="en-US" altLang="zh-TW" sz="2400" b="1" dirty="0">
                    <a:solidFill>
                      <a:srgbClr val="FF0000"/>
                    </a:solidFill>
                    <a:latin typeface="微軟正黑體"/>
                  </a:rPr>
                  <a:t>50 </a:t>
                </a:r>
                <a:r>
                  <a:rPr lang="en-US" altLang="zh-TW" sz="2400" b="1" dirty="0">
                    <a:solidFill>
                      <a:srgbClr val="FF0000"/>
                    </a:solidFill>
                    <a:latin typeface="微軟正黑體"/>
                    <a:sym typeface="Symbol" panose="05050102010706020507" pitchFamily="18" charset="2"/>
                  </a:rPr>
                  <a:t></a:t>
                </a:r>
                <a:r>
                  <a:rPr lang="en-US" altLang="zh-TW" sz="2400" b="1" dirty="0">
                    <a:solidFill>
                      <a:srgbClr val="FF0000"/>
                    </a:solidFill>
                    <a:latin typeface="微軟正黑體"/>
                  </a:rPr>
                  <a:t>A</a:t>
                </a:r>
                <a:r>
                  <a:rPr lang="zh-TW" altLang="en-US" sz="2400" b="1" dirty="0">
                    <a:solidFill>
                      <a:srgbClr val="FF0000"/>
                    </a:solidFill>
                    <a:latin typeface="微軟正黑體"/>
                  </a:rPr>
                  <a:t>，再由比例關係得出待測 </a:t>
                </a:r>
                <a:r>
                  <a:rPr lang="en-US" altLang="zh-TW" sz="2400" b="1" dirty="0">
                    <a:solidFill>
                      <a:srgbClr val="FF0000"/>
                    </a:solidFill>
                    <a:latin typeface="微軟正黑體"/>
                  </a:rPr>
                  <a:t>I </a:t>
                </a:r>
                <a:r>
                  <a:rPr lang="zh-TW" altLang="en-US" sz="2400" b="1" dirty="0">
                    <a:solidFill>
                      <a:srgbClr val="FF0000"/>
                    </a:solidFill>
                    <a:latin typeface="微軟正黑體"/>
                  </a:rPr>
                  <a:t>值，增加電流測量範圍。</a:t>
                </a:r>
                <a:endParaRPr lang="en-US" altLang="zh-TW" sz="2400" b="1" dirty="0">
                  <a:solidFill>
                    <a:srgbClr val="FF0000"/>
                  </a:solidFill>
                  <a:latin typeface="微軟正黑體"/>
                </a:endParaRPr>
              </a:p>
            </p:txBody>
          </p:sp>
        </mc:Choice>
        <mc:Fallback xmlns="">
          <p:sp>
            <p:nvSpPr>
              <p:cNvPr id="3" name="矩形 2">
                <a:extLst>
                  <a:ext uri="{FF2B5EF4-FFF2-40B4-BE49-F238E27FC236}">
                    <a16:creationId xmlns:a16="http://schemas.microsoft.com/office/drawing/2014/main" id="{2C7CA050-B315-4129-9E4C-897DA64E9495}"/>
                  </a:ext>
                </a:extLst>
              </p:cNvPr>
              <p:cNvSpPr>
                <a:spLocks noRot="1" noChangeAspect="1" noMove="1" noResize="1" noEditPoints="1" noAdjustHandles="1" noChangeArrowheads="1" noChangeShapeType="1" noTextEdit="1"/>
              </p:cNvSpPr>
              <p:nvPr/>
            </p:nvSpPr>
            <p:spPr>
              <a:xfrm>
                <a:off x="475557" y="4380592"/>
                <a:ext cx="8553815" cy="2356543"/>
              </a:xfrm>
              <a:prstGeom prst="rect">
                <a:avLst/>
              </a:prstGeom>
              <a:blipFill>
                <a:blip r:embed="rId2"/>
                <a:stretch>
                  <a:fillRect l="-1069" r="-2708" b="-5181"/>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41F81E02-69E9-4B09-82E8-E530C8C8237F}"/>
              </a:ext>
            </a:extLst>
          </p:cNvPr>
          <p:cNvSpPr/>
          <p:nvPr/>
        </p:nvSpPr>
        <p:spPr>
          <a:xfrm>
            <a:off x="7800084" y="1459716"/>
            <a:ext cx="1185068" cy="495392"/>
          </a:xfrm>
          <a:prstGeom prst="rect">
            <a:avLst/>
          </a:prstGeom>
        </p:spPr>
        <p:txBody>
          <a:bodyPr wrap="none">
            <a:spAutoFit/>
          </a:bodyPr>
          <a:lstStyle/>
          <a:p>
            <a:pPr lvl="0">
              <a:lnSpc>
                <a:spcPct val="120000"/>
              </a:lnSpc>
              <a:spcBef>
                <a:spcPts val="600"/>
              </a:spcBef>
              <a:spcAft>
                <a:spcPts val="600"/>
              </a:spcAft>
              <a:defRPr/>
            </a:pPr>
            <a:r>
              <a:rPr lang="en-US" altLang="zh-TW" sz="2400" b="1" i="1" dirty="0">
                <a:solidFill>
                  <a:srgbClr val="000066"/>
                </a:solidFill>
                <a:latin typeface="微軟正黑體"/>
              </a:rPr>
              <a:t>R</a:t>
            </a:r>
            <a:r>
              <a:rPr lang="en-US" altLang="zh-TW" sz="2400" b="1" i="1" baseline="-25000" dirty="0">
                <a:solidFill>
                  <a:srgbClr val="000066"/>
                </a:solidFill>
                <a:latin typeface="微軟正黑體"/>
              </a:rPr>
              <a:t>G</a:t>
            </a:r>
            <a:r>
              <a:rPr lang="en-US" altLang="zh-TW" sz="2400" b="1" i="1" dirty="0">
                <a:solidFill>
                  <a:srgbClr val="000066"/>
                </a:solidFill>
                <a:latin typeface="微軟正黑體"/>
              </a:rPr>
              <a:t> &gt;</a:t>
            </a:r>
            <a:r>
              <a:rPr lang="en-US" altLang="zh-TW" sz="2400" b="1" i="1" dirty="0" err="1">
                <a:solidFill>
                  <a:srgbClr val="000066"/>
                </a:solidFill>
                <a:latin typeface="微軟正黑體"/>
              </a:rPr>
              <a:t>R</a:t>
            </a:r>
            <a:r>
              <a:rPr lang="en-US" altLang="zh-TW" sz="2400" b="1" i="1" baseline="-25000" dirty="0" err="1">
                <a:solidFill>
                  <a:srgbClr val="000066"/>
                </a:solidFill>
                <a:latin typeface="微軟正黑體"/>
              </a:rPr>
              <a:t>p</a:t>
            </a:r>
            <a:endParaRPr lang="en-US" altLang="zh-TW" sz="2400" b="1" i="1" baseline="-25000" dirty="0">
              <a:solidFill>
                <a:srgbClr val="000066"/>
              </a:solidFill>
              <a:latin typeface="微軟正黑體"/>
            </a:endParaRPr>
          </a:p>
        </p:txBody>
      </p:sp>
      <p:grpSp>
        <p:nvGrpSpPr>
          <p:cNvPr id="8" name="群組 7">
            <a:extLst>
              <a:ext uri="{FF2B5EF4-FFF2-40B4-BE49-F238E27FC236}">
                <a16:creationId xmlns:a16="http://schemas.microsoft.com/office/drawing/2014/main" id="{88E87A4A-4BC7-466C-A48A-D8DFF1F68DB9}"/>
              </a:ext>
            </a:extLst>
          </p:cNvPr>
          <p:cNvGrpSpPr/>
          <p:nvPr/>
        </p:nvGrpSpPr>
        <p:grpSpPr>
          <a:xfrm>
            <a:off x="5320561" y="2067593"/>
            <a:ext cx="3593913" cy="3155893"/>
            <a:chOff x="5415123" y="3546086"/>
            <a:chExt cx="3593913" cy="3155893"/>
          </a:xfrm>
        </p:grpSpPr>
        <p:grpSp>
          <p:nvGrpSpPr>
            <p:cNvPr id="9" name="群組 8">
              <a:extLst>
                <a:ext uri="{FF2B5EF4-FFF2-40B4-BE49-F238E27FC236}">
                  <a16:creationId xmlns:a16="http://schemas.microsoft.com/office/drawing/2014/main" id="{FD0FBBC7-355A-4633-8A5A-6D986BB804B3}"/>
                </a:ext>
              </a:extLst>
            </p:cNvPr>
            <p:cNvGrpSpPr/>
            <p:nvPr/>
          </p:nvGrpSpPr>
          <p:grpSpPr>
            <a:xfrm>
              <a:off x="5415123" y="3648144"/>
              <a:ext cx="3593913" cy="2534623"/>
              <a:chOff x="5407059" y="3649972"/>
              <a:chExt cx="3593913" cy="2534623"/>
            </a:xfrm>
          </p:grpSpPr>
          <p:cxnSp>
            <p:nvCxnSpPr>
              <p:cNvPr id="14" name="直線單箭頭接點 13">
                <a:extLst>
                  <a:ext uri="{FF2B5EF4-FFF2-40B4-BE49-F238E27FC236}">
                    <a16:creationId xmlns:a16="http://schemas.microsoft.com/office/drawing/2014/main" id="{E86CB4E9-420E-43A4-BB29-359AE261ECD5}"/>
                  </a:ext>
                </a:extLst>
              </p:cNvPr>
              <p:cNvCxnSpPr/>
              <p:nvPr/>
            </p:nvCxnSpPr>
            <p:spPr>
              <a:xfrm>
                <a:off x="5407059" y="54703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DEA6F1FF-857A-4C2E-8746-64A812A08AA0}"/>
                  </a:ext>
                </a:extLst>
              </p:cNvPr>
              <p:cNvCxnSpPr>
                <a:cxnSpLocks/>
              </p:cNvCxnSpPr>
              <p:nvPr/>
            </p:nvCxnSpPr>
            <p:spPr>
              <a:xfrm rot="16200000">
                <a:off x="6668615" y="5285990"/>
                <a:ext cx="0" cy="4951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ABA9C10A-AEF0-4F0E-BCC9-90317B619C18}"/>
                  </a:ext>
                </a:extLst>
              </p:cNvPr>
              <p:cNvCxnSpPr>
                <a:cxnSpLocks/>
              </p:cNvCxnSpPr>
              <p:nvPr/>
            </p:nvCxnSpPr>
            <p:spPr>
              <a:xfrm flipV="1">
                <a:off x="6357425" y="4681937"/>
                <a:ext cx="0" cy="4951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42D7D711-F625-4C29-8D79-01DA81615CA1}"/>
                  </a:ext>
                </a:extLst>
              </p:cNvPr>
              <p:cNvSpPr txBox="1"/>
              <p:nvPr/>
            </p:nvSpPr>
            <p:spPr>
              <a:xfrm>
                <a:off x="5589238" y="4947024"/>
                <a:ext cx="274434" cy="523220"/>
              </a:xfrm>
              <a:prstGeom prst="rect">
                <a:avLst/>
              </a:prstGeom>
              <a:noFill/>
            </p:spPr>
            <p:txBody>
              <a:bodyPr wrap="none" rtlCol="0">
                <a:spAutoFit/>
              </a:bodyPr>
              <a:lstStyle/>
              <a:p>
                <a:r>
                  <a:rPr lang="en-US" altLang="zh-TW" sz="2800" dirty="0">
                    <a:solidFill>
                      <a:srgbClr val="FF3300"/>
                    </a:solidFill>
                  </a:rPr>
                  <a:t>I</a:t>
                </a:r>
                <a:endParaRPr lang="zh-TW" altLang="en-US" sz="2800" dirty="0">
                  <a:solidFill>
                    <a:srgbClr val="FF3300"/>
                  </a:solidFill>
                </a:endParaRPr>
              </a:p>
            </p:txBody>
          </p:sp>
          <p:sp>
            <p:nvSpPr>
              <p:cNvPr id="18" name="文字方塊 17">
                <a:extLst>
                  <a:ext uri="{FF2B5EF4-FFF2-40B4-BE49-F238E27FC236}">
                    <a16:creationId xmlns:a16="http://schemas.microsoft.com/office/drawing/2014/main" id="{3A9FC1D8-98CA-42C3-92B5-5CE7558743CF}"/>
                  </a:ext>
                </a:extLst>
              </p:cNvPr>
              <p:cNvSpPr txBox="1"/>
              <p:nvPr/>
            </p:nvSpPr>
            <p:spPr>
              <a:xfrm>
                <a:off x="6367825" y="4736623"/>
                <a:ext cx="1626086" cy="461665"/>
              </a:xfrm>
              <a:prstGeom prst="rect">
                <a:avLst/>
              </a:prstGeom>
              <a:noFill/>
            </p:spPr>
            <p:txBody>
              <a:bodyPr wrap="none" rtlCol="0">
                <a:spAutoFit/>
              </a:bodyPr>
              <a:lstStyle/>
              <a:p>
                <a:r>
                  <a:rPr lang="en-US" altLang="zh-TW" sz="2400" dirty="0">
                    <a:solidFill>
                      <a:srgbClr val="FF3300"/>
                    </a:solidFill>
                  </a:rPr>
                  <a:t>I</a:t>
                </a:r>
                <a:r>
                  <a:rPr lang="en-US" altLang="zh-TW" sz="2400" baseline="-25000" dirty="0">
                    <a:solidFill>
                      <a:srgbClr val="FF3300"/>
                    </a:solidFill>
                  </a:rPr>
                  <a:t>G</a:t>
                </a:r>
                <a:r>
                  <a:rPr lang="en-US" altLang="zh-TW" sz="2400" dirty="0">
                    <a:solidFill>
                      <a:srgbClr val="FF3300"/>
                    </a:solidFill>
                  </a:rPr>
                  <a:t>:I </a:t>
                </a:r>
                <a:r>
                  <a:rPr lang="en-US" altLang="zh-TW" sz="2400" baseline="-25000" dirty="0">
                    <a:solidFill>
                      <a:srgbClr val="FF3300"/>
                    </a:solidFill>
                  </a:rPr>
                  <a:t>FS</a:t>
                </a:r>
                <a:r>
                  <a:rPr lang="en-US" altLang="zh-TW" sz="2400" dirty="0">
                    <a:solidFill>
                      <a:srgbClr val="FF3300"/>
                    </a:solidFill>
                  </a:rPr>
                  <a:t>=50</a:t>
                </a:r>
                <a:r>
                  <a:rPr lang="en-US" altLang="zh-TW" sz="2400" dirty="0">
                    <a:solidFill>
                      <a:srgbClr val="FF3300"/>
                    </a:solidFill>
                    <a:sym typeface="Symbol" panose="05050102010706020507" pitchFamily="18" charset="2"/>
                  </a:rPr>
                  <a:t></a:t>
                </a:r>
                <a:r>
                  <a:rPr lang="en-US" altLang="zh-TW" sz="2400" dirty="0">
                    <a:solidFill>
                      <a:srgbClr val="FF3300"/>
                    </a:solidFill>
                  </a:rPr>
                  <a:t>A</a:t>
                </a:r>
                <a:endParaRPr lang="zh-TW" altLang="en-US" sz="2400" dirty="0">
                  <a:solidFill>
                    <a:srgbClr val="FF3300"/>
                  </a:solidFill>
                </a:endParaRPr>
              </a:p>
            </p:txBody>
          </p:sp>
          <p:sp>
            <p:nvSpPr>
              <p:cNvPr id="19" name="文字方塊 18">
                <a:extLst>
                  <a:ext uri="{FF2B5EF4-FFF2-40B4-BE49-F238E27FC236}">
                    <a16:creationId xmlns:a16="http://schemas.microsoft.com/office/drawing/2014/main" id="{3F24ED11-98D4-420E-88BE-486B9B34B35E}"/>
                  </a:ext>
                </a:extLst>
              </p:cNvPr>
              <p:cNvSpPr txBox="1"/>
              <p:nvPr/>
            </p:nvSpPr>
            <p:spPr>
              <a:xfrm>
                <a:off x="6576896" y="5672253"/>
                <a:ext cx="213200" cy="430887"/>
              </a:xfrm>
              <a:prstGeom prst="rect">
                <a:avLst/>
              </a:prstGeom>
              <a:noFill/>
            </p:spPr>
            <p:txBody>
              <a:bodyPr wrap="none" lIns="0" tIns="0" rIns="0" bIns="0" rtlCol="0">
                <a:spAutoFit/>
              </a:bodyPr>
              <a:lstStyle/>
              <a:p>
                <a:r>
                  <a:rPr lang="en-US" altLang="zh-TW" sz="2800" dirty="0">
                    <a:solidFill>
                      <a:srgbClr val="FF3300"/>
                    </a:solidFill>
                  </a:rPr>
                  <a:t>I</a:t>
                </a:r>
                <a:r>
                  <a:rPr lang="en-US" altLang="zh-TW" sz="2800" baseline="-25000" dirty="0">
                    <a:solidFill>
                      <a:srgbClr val="FF3300"/>
                    </a:solidFill>
                  </a:rPr>
                  <a:t>P</a:t>
                </a:r>
                <a:endParaRPr lang="zh-TW" altLang="en-US" sz="2800" baseline="-25000" dirty="0">
                  <a:solidFill>
                    <a:srgbClr val="FF3300"/>
                  </a:solidFill>
                </a:endParaRPr>
              </a:p>
            </p:txBody>
          </p:sp>
          <p:sp>
            <p:nvSpPr>
              <p:cNvPr id="20" name="橢圓 19">
                <a:extLst>
                  <a:ext uri="{FF2B5EF4-FFF2-40B4-BE49-F238E27FC236}">
                    <a16:creationId xmlns:a16="http://schemas.microsoft.com/office/drawing/2014/main" id="{DB7FD762-E605-4A11-A4DC-6521CBD98843}"/>
                  </a:ext>
                </a:extLst>
              </p:cNvPr>
              <p:cNvSpPr/>
              <p:nvPr/>
            </p:nvSpPr>
            <p:spPr>
              <a:xfrm>
                <a:off x="6929795" y="412638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21" name="直線接點 20">
                <a:extLst>
                  <a:ext uri="{FF2B5EF4-FFF2-40B4-BE49-F238E27FC236}">
                    <a16:creationId xmlns:a16="http://schemas.microsoft.com/office/drawing/2014/main" id="{FDAC9603-7D57-4272-92B6-BD2E0C11BA03}"/>
                  </a:ext>
                </a:extLst>
              </p:cNvPr>
              <p:cNvCxnSpPr/>
              <p:nvPr/>
            </p:nvCxnSpPr>
            <p:spPr>
              <a:xfrm>
                <a:off x="7455295" y="4387991"/>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73C1725C-B21C-4A42-9ECD-DFF4B89F3D04}"/>
                  </a:ext>
                </a:extLst>
              </p:cNvPr>
              <p:cNvCxnSpPr>
                <a:cxnSpLocks/>
              </p:cNvCxnSpPr>
              <p:nvPr/>
            </p:nvCxnSpPr>
            <p:spPr>
              <a:xfrm>
                <a:off x="6260873" y="4383007"/>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F01825BE-8C04-4ADE-9D23-FFB78D28B85E}"/>
                  </a:ext>
                </a:extLst>
              </p:cNvPr>
              <p:cNvCxnSpPr>
                <a:cxnSpLocks/>
              </p:cNvCxnSpPr>
              <p:nvPr/>
            </p:nvCxnSpPr>
            <p:spPr>
              <a:xfrm flipH="1">
                <a:off x="8135798" y="4383007"/>
                <a:ext cx="0" cy="1323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428A5834-5BA6-483B-AD8B-DCB31CEEC377}"/>
                  </a:ext>
                </a:extLst>
              </p:cNvPr>
              <p:cNvCxnSpPr>
                <a:cxnSpLocks/>
              </p:cNvCxnSpPr>
              <p:nvPr/>
            </p:nvCxnSpPr>
            <p:spPr>
              <a:xfrm flipH="1">
                <a:off x="6260873" y="4383007"/>
                <a:ext cx="0" cy="12805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4B567E43-C408-4C4D-A580-F8C0B0A0108F}"/>
                  </a:ext>
                </a:extLst>
              </p:cNvPr>
              <p:cNvCxnSpPr/>
              <p:nvPr/>
            </p:nvCxnSpPr>
            <p:spPr>
              <a:xfrm>
                <a:off x="5448877" y="5653635"/>
                <a:ext cx="15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4CE5F3A5-C473-40B8-B351-81F9E0A4CC38}"/>
                  </a:ext>
                </a:extLst>
              </p:cNvPr>
              <p:cNvCxnSpPr>
                <a:cxnSpLocks/>
              </p:cNvCxnSpPr>
              <p:nvPr/>
            </p:nvCxnSpPr>
            <p:spPr>
              <a:xfrm flipH="1" flipV="1">
                <a:off x="7446719" y="5653635"/>
                <a:ext cx="15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8EF05C60-E31E-404C-BC0E-E01E763E1574}"/>
                  </a:ext>
                </a:extLst>
              </p:cNvPr>
              <p:cNvGrpSpPr/>
              <p:nvPr/>
            </p:nvGrpSpPr>
            <p:grpSpPr>
              <a:xfrm>
                <a:off x="6932316" y="5540349"/>
                <a:ext cx="517854" cy="236119"/>
                <a:chOff x="4832358" y="4997362"/>
                <a:chExt cx="1945233" cy="291178"/>
              </a:xfrm>
            </p:grpSpPr>
            <p:cxnSp>
              <p:nvCxnSpPr>
                <p:cNvPr id="34" name="直線接點 33">
                  <a:extLst>
                    <a:ext uri="{FF2B5EF4-FFF2-40B4-BE49-F238E27FC236}">
                      <a16:creationId xmlns:a16="http://schemas.microsoft.com/office/drawing/2014/main" id="{099AD577-F31A-45A6-B508-A134F4953535}"/>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5EF7A694-6A5F-46F1-BFD3-B1247B992E90}"/>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917C5C46-02EE-4A2F-8114-CAB1CD246C57}"/>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B82FA78E-FCC0-4771-ACD3-BF66A632EEF6}"/>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7F39A6D3-F0D8-4598-903C-E29AE70B2331}"/>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A9EE958F-D0F7-4B95-80FE-8F67BCE10AAB}"/>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C9F4E169-E61D-4A89-A4A1-2F9C91B7141B}"/>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E9A9519B-24FA-45C5-B1AA-01C661636265}"/>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54E04420-F206-431A-84E9-53C9EAE53657}"/>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文字方塊 27">
                <a:extLst>
                  <a:ext uri="{FF2B5EF4-FFF2-40B4-BE49-F238E27FC236}">
                    <a16:creationId xmlns:a16="http://schemas.microsoft.com/office/drawing/2014/main" id="{23C3ACD1-7580-4CCE-97A9-D631628742EA}"/>
                  </a:ext>
                </a:extLst>
              </p:cNvPr>
              <p:cNvSpPr txBox="1"/>
              <p:nvPr/>
            </p:nvSpPr>
            <p:spPr>
              <a:xfrm>
                <a:off x="7038142" y="5753708"/>
                <a:ext cx="318998"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P</a:t>
                </a:r>
                <a:endParaRPr lang="zh-TW" altLang="en-US" sz="2800" baseline="-25000" dirty="0">
                  <a:solidFill>
                    <a:srgbClr val="0000FF"/>
                  </a:solidFill>
                </a:endParaRPr>
              </a:p>
            </p:txBody>
          </p:sp>
          <p:sp>
            <p:nvSpPr>
              <p:cNvPr id="29" name="橢圓 28">
                <a:extLst>
                  <a:ext uri="{FF2B5EF4-FFF2-40B4-BE49-F238E27FC236}">
                    <a16:creationId xmlns:a16="http://schemas.microsoft.com/office/drawing/2014/main" id="{2E109F6F-772D-418D-8E7F-6C5FD3F7D5C4}"/>
                  </a:ext>
                </a:extLst>
              </p:cNvPr>
              <p:cNvSpPr>
                <a:spLocks noChangeAspect="1"/>
              </p:cNvSpPr>
              <p:nvPr/>
            </p:nvSpPr>
            <p:spPr>
              <a:xfrm>
                <a:off x="6177425" y="5574974"/>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30" name="橢圓 29">
                <a:extLst>
                  <a:ext uri="{FF2B5EF4-FFF2-40B4-BE49-F238E27FC236}">
                    <a16:creationId xmlns:a16="http://schemas.microsoft.com/office/drawing/2014/main" id="{79B5A0F3-C555-4382-AC95-B551DFC58087}"/>
                  </a:ext>
                </a:extLst>
              </p:cNvPr>
              <p:cNvSpPr>
                <a:spLocks noChangeAspect="1"/>
              </p:cNvSpPr>
              <p:nvPr/>
            </p:nvSpPr>
            <p:spPr>
              <a:xfrm>
                <a:off x="8041190" y="5566613"/>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31" name="文字方塊 30">
                <a:extLst>
                  <a:ext uri="{FF2B5EF4-FFF2-40B4-BE49-F238E27FC236}">
                    <a16:creationId xmlns:a16="http://schemas.microsoft.com/office/drawing/2014/main" id="{732A2E34-4230-47C0-9AEE-566E24D5F977}"/>
                  </a:ext>
                </a:extLst>
              </p:cNvPr>
              <p:cNvSpPr txBox="1"/>
              <p:nvPr/>
            </p:nvSpPr>
            <p:spPr>
              <a:xfrm>
                <a:off x="7038142" y="3649972"/>
                <a:ext cx="342914"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cxnSp>
            <p:nvCxnSpPr>
              <p:cNvPr id="32" name="直線單箭頭接點 31">
                <a:extLst>
                  <a:ext uri="{FF2B5EF4-FFF2-40B4-BE49-F238E27FC236}">
                    <a16:creationId xmlns:a16="http://schemas.microsoft.com/office/drawing/2014/main" id="{61DCAD92-6C6F-44D6-B9D5-4F57C201C2BD}"/>
                  </a:ext>
                </a:extLst>
              </p:cNvPr>
              <p:cNvCxnSpPr/>
              <p:nvPr/>
            </p:nvCxnSpPr>
            <p:spPr>
              <a:xfrm>
                <a:off x="8352972" y="54703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317D1EA7-08F7-43EE-96BA-265F24C43787}"/>
                  </a:ext>
                </a:extLst>
              </p:cNvPr>
              <p:cNvSpPr txBox="1"/>
              <p:nvPr/>
            </p:nvSpPr>
            <p:spPr>
              <a:xfrm>
                <a:off x="8466704" y="4856995"/>
                <a:ext cx="274434" cy="523220"/>
              </a:xfrm>
              <a:prstGeom prst="rect">
                <a:avLst/>
              </a:prstGeom>
              <a:noFill/>
            </p:spPr>
            <p:txBody>
              <a:bodyPr wrap="none" rtlCol="0">
                <a:spAutoFit/>
              </a:bodyPr>
              <a:lstStyle/>
              <a:p>
                <a:r>
                  <a:rPr lang="en-US" altLang="zh-TW" sz="2800" dirty="0">
                    <a:solidFill>
                      <a:srgbClr val="FF3300"/>
                    </a:solidFill>
                  </a:rPr>
                  <a:t>I</a:t>
                </a:r>
                <a:endParaRPr lang="zh-TW" altLang="en-US" sz="2800" dirty="0">
                  <a:solidFill>
                    <a:srgbClr val="FF3300"/>
                  </a:solidFill>
                </a:endParaRPr>
              </a:p>
            </p:txBody>
          </p:sp>
        </p:grpSp>
        <p:sp>
          <p:nvSpPr>
            <p:cNvPr id="10" name="矩形 9">
              <a:extLst>
                <a:ext uri="{FF2B5EF4-FFF2-40B4-BE49-F238E27FC236}">
                  <a16:creationId xmlns:a16="http://schemas.microsoft.com/office/drawing/2014/main" id="{D9649BBD-5D35-4645-A50F-1BC4412F54F9}"/>
                </a:ext>
              </a:extLst>
            </p:cNvPr>
            <p:cNvSpPr/>
            <p:nvPr/>
          </p:nvSpPr>
          <p:spPr>
            <a:xfrm>
              <a:off x="5692172" y="3546086"/>
              <a:ext cx="3046929" cy="292506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3568E237-A7BA-456E-9F14-E22132C40A12}"/>
                </a:ext>
              </a:extLst>
            </p:cNvPr>
            <p:cNvSpPr/>
            <p:nvPr/>
          </p:nvSpPr>
          <p:spPr>
            <a:xfrm>
              <a:off x="5908474" y="6240314"/>
              <a:ext cx="2646878" cy="461665"/>
            </a:xfrm>
            <a:prstGeom prst="rect">
              <a:avLst/>
            </a:prstGeom>
            <a:solidFill>
              <a:schemeClr val="bg1"/>
            </a:solidFill>
          </p:spPr>
          <p:txBody>
            <a:bodyPr wrap="none">
              <a:spAutoFit/>
            </a:bodyPr>
            <a:lstStyle/>
            <a:p>
              <a:r>
                <a:rPr kumimoji="1" lang="zh-TW" altLang="en-US" sz="2400" b="1" dirty="0">
                  <a:latin typeface="+mn-ea"/>
                  <a:cs typeface="Times New Roman" pitchFamily="18" charset="0"/>
                </a:rPr>
                <a:t>擴充檢流計結構圖</a:t>
              </a:r>
              <a:endParaRPr lang="zh-TW" altLang="en-US" sz="2400" b="1" dirty="0"/>
            </a:p>
          </p:txBody>
        </p:sp>
        <p:sp>
          <p:nvSpPr>
            <p:cNvPr id="12" name="橢圓 11">
              <a:extLst>
                <a:ext uri="{FF2B5EF4-FFF2-40B4-BE49-F238E27FC236}">
                  <a16:creationId xmlns:a16="http://schemas.microsoft.com/office/drawing/2014/main" id="{C9E6FF7F-1BBD-4D6B-8E7C-E05FA658A51A}"/>
                </a:ext>
              </a:extLst>
            </p:cNvPr>
            <p:cNvSpPr>
              <a:spLocks noChangeAspect="1"/>
            </p:cNvSpPr>
            <p:nvPr/>
          </p:nvSpPr>
          <p:spPr>
            <a:xfrm>
              <a:off x="6094462" y="568697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a</a:t>
              </a:r>
              <a:endParaRPr lang="zh-TW" altLang="en-US" dirty="0">
                <a:solidFill>
                  <a:schemeClr val="tx1"/>
                </a:solidFill>
              </a:endParaRPr>
            </a:p>
          </p:txBody>
        </p:sp>
        <p:sp>
          <p:nvSpPr>
            <p:cNvPr id="13" name="橢圓 12">
              <a:extLst>
                <a:ext uri="{FF2B5EF4-FFF2-40B4-BE49-F238E27FC236}">
                  <a16:creationId xmlns:a16="http://schemas.microsoft.com/office/drawing/2014/main" id="{2CE5EF09-A4CA-44D0-943D-B1743A66EBE1}"/>
                </a:ext>
              </a:extLst>
            </p:cNvPr>
            <p:cNvSpPr>
              <a:spLocks noChangeAspect="1"/>
            </p:cNvSpPr>
            <p:nvPr/>
          </p:nvSpPr>
          <p:spPr>
            <a:xfrm>
              <a:off x="7970685" y="5690479"/>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b</a:t>
              </a:r>
              <a:endParaRPr lang="zh-TW" altLang="en-US" dirty="0">
                <a:solidFill>
                  <a:schemeClr val="tx1"/>
                </a:solidFill>
              </a:endParaRPr>
            </a:p>
          </p:txBody>
        </p:sp>
      </p:grpSp>
      <p:pic>
        <p:nvPicPr>
          <p:cNvPr id="43" name="圖形 42" descr="首頁">
            <a:hlinkClick r:id="rId3" action="ppaction://hlinksldjump"/>
            <a:extLst>
              <a:ext uri="{FF2B5EF4-FFF2-40B4-BE49-F238E27FC236}">
                <a16:creationId xmlns:a16="http://schemas.microsoft.com/office/drawing/2014/main" id="{D0791D30-A5E5-423B-80C8-17EC13AC73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
        <p:nvSpPr>
          <p:cNvPr id="44" name="圖說文字: 向下箭號 43">
            <a:extLst>
              <a:ext uri="{FF2B5EF4-FFF2-40B4-BE49-F238E27FC236}">
                <a16:creationId xmlns:a16="http://schemas.microsoft.com/office/drawing/2014/main" id="{D9B0A413-EBD5-4B69-8670-3E94F515F7AF}"/>
              </a:ext>
            </a:extLst>
          </p:cNvPr>
          <p:cNvSpPr/>
          <p:nvPr/>
        </p:nvSpPr>
        <p:spPr>
          <a:xfrm>
            <a:off x="2431314" y="4050484"/>
            <a:ext cx="1329069" cy="64573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放大倍率</a:t>
            </a: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0588D0EC-9E85-4B66-AC26-0A04E9960055}"/>
                  </a:ext>
                </a:extLst>
              </p:cNvPr>
              <p:cNvSpPr/>
              <p:nvPr/>
            </p:nvSpPr>
            <p:spPr>
              <a:xfrm>
                <a:off x="475557" y="2000615"/>
                <a:ext cx="4572000" cy="1943930"/>
              </a:xfrm>
              <a:prstGeom prst="rect">
                <a:avLst/>
              </a:prstGeom>
            </p:spPr>
            <p:txBody>
              <a:bodyPr>
                <a:spAutoFit/>
              </a:bodyPr>
              <a:lstStyle/>
              <a:p>
                <a:pPr lvl="0">
                  <a:lnSpc>
                    <a:spcPct val="120000"/>
                  </a:lnSpc>
                  <a:spcBef>
                    <a:spcPts val="600"/>
                  </a:spcBef>
                  <a:spcAft>
                    <a:spcPts val="600"/>
                  </a:spcAft>
                  <a:defRPr/>
                </a:pPr>
                <a:r>
                  <a:rPr lang="zh-TW" altLang="en-US" sz="2400" b="1" dirty="0">
                    <a:solidFill>
                      <a:srgbClr val="000066"/>
                    </a:solidFill>
                    <a:latin typeface="微軟正黑體"/>
                  </a:rPr>
                  <a:t>安培計等效電阻</a:t>
                </a:r>
                <a:r>
                  <a:rPr lang="en-US" altLang="zh-TW" sz="2400" b="1" i="1" dirty="0">
                    <a:solidFill>
                      <a:srgbClr val="000066"/>
                    </a:solidFill>
                    <a:latin typeface="微軟正黑體"/>
                  </a:rPr>
                  <a:t>R</a:t>
                </a:r>
                <a:r>
                  <a:rPr lang="en-US" altLang="zh-TW" sz="2400" b="1" i="1" baseline="-25000" dirty="0">
                    <a:solidFill>
                      <a:srgbClr val="000066"/>
                    </a:solidFill>
                    <a:latin typeface="微軟正黑體"/>
                  </a:rPr>
                  <a:t>A</a:t>
                </a:r>
                <a:endParaRPr lang="zh-TW" altLang="en-US" sz="2400" b="1" dirty="0">
                  <a:solidFill>
                    <a:srgbClr val="000066"/>
                  </a:solidFill>
                  <a:latin typeface="微軟正黑體"/>
                </a:endParaRPr>
              </a:p>
              <a:p>
                <a:pPr lvl="0">
                  <a:lnSpc>
                    <a:spcPct val="120000"/>
                  </a:lnSpc>
                  <a:spcAft>
                    <a:spcPts val="600"/>
                  </a:spcAft>
                  <a:defRPr/>
                </a:pPr>
                <a:r>
                  <a:rPr lang="en-US" altLang="zh-TW" sz="2400" b="1" i="1" dirty="0">
                    <a:solidFill>
                      <a:srgbClr val="000066"/>
                    </a:solidFill>
                    <a:latin typeface="微軟正黑體"/>
                  </a:rPr>
                  <a:t>R</a:t>
                </a:r>
                <a:r>
                  <a:rPr lang="en-US" altLang="zh-TW" sz="2400" b="1" i="1" baseline="-25000" dirty="0">
                    <a:solidFill>
                      <a:srgbClr val="000066"/>
                    </a:solidFill>
                    <a:latin typeface="微軟正黑體"/>
                  </a:rPr>
                  <a:t>A</a:t>
                </a:r>
                <a:r>
                  <a:rPr lang="en-US" altLang="zh-TW" sz="2400" b="1" i="1" dirty="0">
                    <a:solidFill>
                      <a:srgbClr val="000066"/>
                    </a:solidFill>
                    <a:latin typeface="微軟正黑體"/>
                  </a:rPr>
                  <a:t> </a:t>
                </a:r>
                <a:r>
                  <a:rPr lang="en-US" altLang="zh-TW" sz="2400" b="1" i="1" dirty="0">
                    <a:solidFill>
                      <a:prstClr val="black"/>
                    </a:solidFill>
                    <a:latin typeface="微軟正黑體"/>
                  </a:rPr>
                  <a:t>= R</a:t>
                </a:r>
                <a:r>
                  <a:rPr lang="en-US" altLang="zh-TW" sz="2400" b="1" i="1" baseline="-25000" dirty="0">
                    <a:solidFill>
                      <a:prstClr val="black"/>
                    </a:solidFill>
                    <a:latin typeface="微軟正黑體"/>
                  </a:rPr>
                  <a:t>P </a:t>
                </a:r>
                <a:r>
                  <a:rPr lang="en-US" altLang="zh-TW" sz="2400" b="1" i="1" dirty="0">
                    <a:solidFill>
                      <a:prstClr val="black"/>
                    </a:solidFill>
                    <a:latin typeface="微軟正黑體"/>
                  </a:rPr>
                  <a:t>// R</a:t>
                </a:r>
                <a:r>
                  <a:rPr lang="en-US" altLang="zh-TW" sz="2400" b="1" i="1" baseline="-25000" dirty="0">
                    <a:solidFill>
                      <a:prstClr val="black"/>
                    </a:solidFill>
                    <a:latin typeface="微軟正黑體"/>
                  </a:rPr>
                  <a:t>G</a:t>
                </a:r>
                <a:r>
                  <a:rPr lang="en-US" altLang="zh-TW" sz="2400" b="1" dirty="0">
                    <a:solidFill>
                      <a:prstClr val="black"/>
                    </a:solidFill>
                    <a:latin typeface="微軟正黑體"/>
                  </a:rPr>
                  <a:t> = </a:t>
                </a:r>
                <a14:m>
                  <m:oMath xmlns:m="http://schemas.openxmlformats.org/officeDocument/2006/math">
                    <m:f>
                      <m:fPr>
                        <m:ctrlPr>
                          <a:rPr lang="en-US" altLang="zh-TW" sz="2400" b="1" i="1">
                            <a:solidFill>
                              <a:prstClr val="black"/>
                            </a:solidFill>
                            <a:latin typeface="Cambria Math" panose="02040503050406030204" pitchFamily="18" charset="0"/>
                          </a:rPr>
                        </m:ctrlPr>
                      </m:fPr>
                      <m:num>
                        <m:r>
                          <m:rPr>
                            <m:nor/>
                          </m:rPr>
                          <a:rPr lang="en-US" altLang="zh-TW" sz="2400" b="1" i="1" dirty="0">
                            <a:solidFill>
                              <a:prstClr val="black"/>
                            </a:solidFill>
                            <a:latin typeface="微軟正黑體"/>
                          </a:rPr>
                          <m:t>R</m:t>
                        </m:r>
                        <m:r>
                          <m:rPr>
                            <m:nor/>
                          </m:rPr>
                          <a:rPr lang="en-US" altLang="zh-TW" sz="2400" b="1" i="1" baseline="-25000" dirty="0">
                            <a:solidFill>
                              <a:prstClr val="black"/>
                            </a:solidFill>
                            <a:latin typeface="微軟正黑體"/>
                          </a:rPr>
                          <m:t>p</m:t>
                        </m:r>
                        <m:r>
                          <m:rPr>
                            <m:nor/>
                          </m:rPr>
                          <a:rPr lang="en-US" altLang="zh-TW" sz="2400" b="1" i="1" dirty="0">
                            <a:solidFill>
                              <a:prstClr val="black"/>
                            </a:solidFill>
                            <a:latin typeface="微軟正黑體"/>
                          </a:rPr>
                          <m:t>R</m:t>
                        </m:r>
                        <m:r>
                          <m:rPr>
                            <m:sty m:val="p"/>
                          </m:rPr>
                          <a:rPr lang="en-US" altLang="zh-TW" sz="2400" b="1" i="1" baseline="-25000" dirty="0">
                            <a:solidFill>
                              <a:prstClr val="black"/>
                            </a:solidFill>
                            <a:latin typeface="Cambria Math" panose="02040503050406030204" pitchFamily="18" charset="0"/>
                          </a:rPr>
                          <m:t>G</m:t>
                        </m:r>
                      </m:num>
                      <m:den>
                        <m:r>
                          <m:rPr>
                            <m:nor/>
                          </m:rPr>
                          <a:rPr lang="en-US" altLang="zh-TW" sz="2400" b="1" i="1" dirty="0">
                            <a:solidFill>
                              <a:prstClr val="black"/>
                            </a:solidFill>
                            <a:latin typeface="微軟正黑體"/>
                          </a:rPr>
                          <m:t>(</m:t>
                        </m:r>
                        <m:r>
                          <m:rPr>
                            <m:nor/>
                          </m:rPr>
                          <a:rPr lang="en-US" altLang="zh-TW" sz="2400" b="1" i="1" dirty="0">
                            <a:solidFill>
                              <a:prstClr val="black"/>
                            </a:solidFill>
                            <a:latin typeface="微軟正黑體"/>
                          </a:rPr>
                          <m:t>Rp</m:t>
                        </m:r>
                        <m:r>
                          <m:rPr>
                            <m:nor/>
                          </m:rPr>
                          <a:rPr lang="en-US" altLang="zh-TW" sz="2400" b="1" i="1" dirty="0">
                            <a:solidFill>
                              <a:prstClr val="black"/>
                            </a:solidFill>
                            <a:latin typeface="微軟正黑體"/>
                          </a:rPr>
                          <m:t>+</m:t>
                        </m:r>
                        <m:r>
                          <m:rPr>
                            <m:nor/>
                          </m:rPr>
                          <a:rPr lang="en-US" altLang="zh-TW" sz="2400" b="1" i="1" dirty="0">
                            <a:solidFill>
                              <a:prstClr val="black"/>
                            </a:solidFill>
                            <a:latin typeface="微軟正黑體"/>
                          </a:rPr>
                          <m:t>R</m:t>
                        </m:r>
                        <m:r>
                          <m:rPr>
                            <m:sty m:val="p"/>
                          </m:rPr>
                          <a:rPr lang="en-US" altLang="zh-TW" sz="2400" b="1" i="1" dirty="0">
                            <a:solidFill>
                              <a:prstClr val="black"/>
                            </a:solidFill>
                            <a:latin typeface="Cambria Math" panose="02040503050406030204" pitchFamily="18" charset="0"/>
                          </a:rPr>
                          <m:t>G</m:t>
                        </m:r>
                        <m:r>
                          <m:rPr>
                            <m:nor/>
                          </m:rPr>
                          <a:rPr lang="en-US" altLang="zh-TW" sz="2400" b="1" i="1" dirty="0">
                            <a:solidFill>
                              <a:prstClr val="black"/>
                            </a:solidFill>
                            <a:latin typeface="微軟正黑體"/>
                          </a:rPr>
                          <m:t>)</m:t>
                        </m:r>
                      </m:den>
                    </m:f>
                  </m:oMath>
                </a14:m>
                <a:r>
                  <a:rPr lang="en-US" altLang="zh-TW" sz="2400" b="1" i="1" dirty="0">
                    <a:solidFill>
                      <a:prstClr val="black"/>
                    </a:solidFill>
                    <a:latin typeface="微軟正黑體"/>
                  </a:rPr>
                  <a:t>~ </a:t>
                </a:r>
                <a:r>
                  <a:rPr lang="en-US" altLang="zh-TW" sz="2400" b="1" i="1" dirty="0" err="1">
                    <a:solidFill>
                      <a:srgbClr val="000066"/>
                    </a:solidFill>
                    <a:latin typeface="微軟正黑體"/>
                  </a:rPr>
                  <a:t>R</a:t>
                </a:r>
                <a:r>
                  <a:rPr lang="en-US" altLang="zh-TW" sz="2400" b="1" i="1" baseline="-25000" dirty="0" err="1">
                    <a:solidFill>
                      <a:srgbClr val="000066"/>
                    </a:solidFill>
                    <a:latin typeface="微軟正黑體"/>
                  </a:rPr>
                  <a:t>p</a:t>
                </a:r>
                <a:endParaRPr lang="en-US" altLang="zh-TW" sz="2400" b="1" i="1" baseline="-25000" dirty="0">
                  <a:solidFill>
                    <a:srgbClr val="000066"/>
                  </a:solidFill>
                  <a:latin typeface="微軟正黑體"/>
                </a:endParaRPr>
              </a:p>
              <a:p>
                <a:pPr lvl="0">
                  <a:lnSpc>
                    <a:spcPct val="120000"/>
                  </a:lnSpc>
                  <a:spcAft>
                    <a:spcPts val="600"/>
                  </a:spcAft>
                  <a:defRPr/>
                </a:pPr>
                <a:r>
                  <a:rPr lang="en-US" altLang="zh-TW" sz="2400" b="1" i="1" dirty="0">
                    <a:solidFill>
                      <a:srgbClr val="000066"/>
                    </a:solidFill>
                    <a:latin typeface="微軟正黑體"/>
                  </a:rPr>
                  <a:t>       </a:t>
                </a:r>
                <a:r>
                  <a:rPr lang="en-US" altLang="zh-TW" sz="2400" b="1" i="1" dirty="0" err="1">
                    <a:solidFill>
                      <a:srgbClr val="000066"/>
                    </a:solidFill>
                    <a:latin typeface="微軟正黑體"/>
                  </a:rPr>
                  <a:t>V</a:t>
                </a:r>
                <a:r>
                  <a:rPr lang="en-US" altLang="zh-TW" sz="2400" b="1" i="1" baseline="-25000" dirty="0" err="1">
                    <a:solidFill>
                      <a:srgbClr val="000066"/>
                    </a:solidFill>
                    <a:latin typeface="微軟正黑體"/>
                  </a:rPr>
                  <a:t>ab</a:t>
                </a:r>
                <a:r>
                  <a:rPr lang="en-US" altLang="zh-TW" sz="2400" b="1" i="1" dirty="0">
                    <a:solidFill>
                      <a:srgbClr val="000066"/>
                    </a:solidFill>
                    <a:latin typeface="微軟正黑體"/>
                  </a:rPr>
                  <a:t> = I</a:t>
                </a:r>
                <a:r>
                  <a:rPr lang="en-US" altLang="zh-TW" sz="2400" b="1" i="1" baseline="-25000" dirty="0">
                    <a:solidFill>
                      <a:srgbClr val="000066"/>
                    </a:solidFill>
                    <a:latin typeface="微軟正黑體"/>
                  </a:rPr>
                  <a:t>G</a:t>
                </a:r>
                <a:r>
                  <a:rPr lang="en-US" altLang="zh-TW" sz="2400" b="1" i="1" dirty="0">
                    <a:solidFill>
                      <a:srgbClr val="000066"/>
                    </a:solidFill>
                    <a:latin typeface="微軟正黑體"/>
                  </a:rPr>
                  <a:t>R</a:t>
                </a:r>
                <a:r>
                  <a:rPr lang="en-US" altLang="zh-TW" sz="2400" b="1" i="1" baseline="-25000" dirty="0">
                    <a:solidFill>
                      <a:srgbClr val="000066"/>
                    </a:solidFill>
                    <a:latin typeface="微軟正黑體"/>
                  </a:rPr>
                  <a:t>G</a:t>
                </a:r>
                <a:r>
                  <a:rPr lang="en-US" altLang="zh-TW" sz="2400" b="1" i="1" dirty="0">
                    <a:solidFill>
                      <a:srgbClr val="000066"/>
                    </a:solidFill>
                    <a:latin typeface="微軟正黑體"/>
                  </a:rPr>
                  <a:t> = </a:t>
                </a:r>
                <a:r>
                  <a:rPr lang="en-US" altLang="zh-TW" sz="2400" b="1" i="1" dirty="0" err="1">
                    <a:solidFill>
                      <a:srgbClr val="000066"/>
                    </a:solidFill>
                    <a:latin typeface="微軟正黑體"/>
                  </a:rPr>
                  <a:t>I</a:t>
                </a:r>
                <a:r>
                  <a:rPr lang="en-US" altLang="zh-TW" sz="2400" b="1" i="1" baseline="-25000" dirty="0" err="1">
                    <a:solidFill>
                      <a:srgbClr val="000066"/>
                    </a:solidFill>
                    <a:latin typeface="微軟正黑體"/>
                  </a:rPr>
                  <a:t>p</a:t>
                </a:r>
                <a:r>
                  <a:rPr lang="en-US" altLang="zh-TW" sz="2400" b="1" i="1" dirty="0" err="1">
                    <a:solidFill>
                      <a:srgbClr val="000066"/>
                    </a:solidFill>
                    <a:latin typeface="微軟正黑體"/>
                  </a:rPr>
                  <a:t>R</a:t>
                </a:r>
                <a:r>
                  <a:rPr lang="en-US" altLang="zh-TW" sz="2400" b="1" i="1" baseline="-25000" dirty="0" err="1">
                    <a:solidFill>
                      <a:srgbClr val="000066"/>
                    </a:solidFill>
                    <a:latin typeface="微軟正黑體"/>
                  </a:rPr>
                  <a:t>p</a:t>
                </a:r>
                <a:endParaRPr lang="en-US" altLang="zh-TW" sz="2400" b="1" i="1" baseline="-25000" dirty="0">
                  <a:solidFill>
                    <a:srgbClr val="000066"/>
                  </a:solidFill>
                  <a:latin typeface="微軟正黑體"/>
                </a:endParaRPr>
              </a:p>
            </p:txBody>
          </p:sp>
        </mc:Choice>
        <mc:Fallback xmlns="">
          <p:sp>
            <p:nvSpPr>
              <p:cNvPr id="5" name="矩形 4">
                <a:extLst>
                  <a:ext uri="{FF2B5EF4-FFF2-40B4-BE49-F238E27FC236}">
                    <a16:creationId xmlns:a16="http://schemas.microsoft.com/office/drawing/2014/main" id="{0588D0EC-9E85-4B66-AC26-0A04E9960055}"/>
                  </a:ext>
                </a:extLst>
              </p:cNvPr>
              <p:cNvSpPr>
                <a:spLocks noRot="1" noChangeAspect="1" noMove="1" noResize="1" noEditPoints="1" noAdjustHandles="1" noChangeArrowheads="1" noChangeShapeType="1" noTextEdit="1"/>
              </p:cNvSpPr>
              <p:nvPr/>
            </p:nvSpPr>
            <p:spPr>
              <a:xfrm>
                <a:off x="475557" y="2000615"/>
                <a:ext cx="4572000" cy="1943930"/>
              </a:xfrm>
              <a:prstGeom prst="rect">
                <a:avLst/>
              </a:prstGeom>
              <a:blipFill>
                <a:blip r:embed="rId6"/>
                <a:stretch>
                  <a:fillRect l="-2000" t="-627" b="-6270"/>
                </a:stretch>
              </a:blipFill>
            </p:spPr>
            <p:txBody>
              <a:bodyPr/>
              <a:lstStyle/>
              <a:p>
                <a:r>
                  <a:rPr lang="zh-TW" altLang="en-US">
                    <a:noFill/>
                  </a:rPr>
                  <a:t> </a:t>
                </a:r>
              </a:p>
            </p:txBody>
          </p:sp>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42236C4C-B55C-4523-B99F-22A969FE5889}"/>
                  </a:ext>
                </a:extLst>
              </p:cNvPr>
              <p:cNvSpPr/>
              <p:nvPr/>
            </p:nvSpPr>
            <p:spPr>
              <a:xfrm>
                <a:off x="179388" y="923476"/>
                <a:ext cx="9044125" cy="5528693"/>
              </a:xfrm>
              <a:prstGeom prst="rect">
                <a:avLst/>
              </a:prstGeom>
            </p:spPr>
            <p:txBody>
              <a:bodyPr wrap="square">
                <a:spAutoFit/>
              </a:bodyPr>
              <a:lstStyle/>
              <a:p>
                <a:pPr lvl="0">
                  <a:lnSpc>
                    <a:spcPct val="120000"/>
                  </a:lnSpc>
                  <a:spcBef>
                    <a:spcPts val="600"/>
                  </a:spcBef>
                </a:pPr>
                <a:r>
                  <a:rPr lang="zh-TW" altLang="en-US" sz="2800" dirty="0">
                    <a:solidFill>
                      <a:prstClr val="black"/>
                    </a:solidFill>
                    <a:latin typeface="+mn-ea"/>
                  </a:rPr>
                  <a:t>若檢流計</a:t>
                </a:r>
                <a:r>
                  <a:rPr lang="en-US" altLang="zh-TW" sz="2800" dirty="0">
                    <a:solidFill>
                      <a:prstClr val="black"/>
                    </a:solidFill>
                    <a:latin typeface="+mn-ea"/>
                  </a:rPr>
                  <a:t>(G)</a:t>
                </a:r>
                <a:r>
                  <a:rPr lang="zh-TW" altLang="en-US" sz="2800" dirty="0">
                    <a:solidFill>
                      <a:prstClr val="black"/>
                    </a:solidFill>
                    <a:latin typeface="+mn-ea"/>
                  </a:rPr>
                  <a:t>線圈電阻 </a:t>
                </a:r>
                <a:r>
                  <a:rPr lang="en-US" altLang="zh-TW" sz="2800" dirty="0">
                    <a:solidFill>
                      <a:prstClr val="black"/>
                    </a:solidFill>
                    <a:latin typeface="+mn-ea"/>
                  </a:rPr>
                  <a:t>R</a:t>
                </a:r>
                <a:r>
                  <a:rPr lang="en-US" altLang="zh-TW" sz="2800" baseline="-25000" dirty="0">
                    <a:solidFill>
                      <a:prstClr val="black"/>
                    </a:solidFill>
                    <a:latin typeface="+mn-ea"/>
                  </a:rPr>
                  <a:t>G</a:t>
                </a:r>
                <a:r>
                  <a:rPr lang="en-US" altLang="zh-TW" sz="2800" dirty="0">
                    <a:solidFill>
                      <a:prstClr val="black"/>
                    </a:solidFill>
                    <a:latin typeface="+mn-ea"/>
                  </a:rPr>
                  <a:t> = 1.2 k</a:t>
                </a:r>
                <a:r>
                  <a:rPr lang="en-US" altLang="zh-TW" sz="2800" dirty="0">
                    <a:solidFill>
                      <a:prstClr val="black"/>
                    </a:solidFill>
                    <a:latin typeface="+mn-ea"/>
                    <a:sym typeface="Symbol" panose="05050102010706020507" pitchFamily="18" charset="2"/>
                  </a:rPr>
                  <a:t></a:t>
                </a:r>
                <a:r>
                  <a:rPr lang="en-US" altLang="zh-TW" sz="2800" dirty="0">
                    <a:solidFill>
                      <a:prstClr val="black"/>
                    </a:solidFill>
                    <a:latin typeface="+mn-ea"/>
                  </a:rPr>
                  <a:t> </a:t>
                </a:r>
              </a:p>
              <a:p>
                <a:pPr lvl="0">
                  <a:lnSpc>
                    <a:spcPct val="120000"/>
                  </a:lnSpc>
                  <a:spcBef>
                    <a:spcPts val="600"/>
                  </a:spcBef>
                </a:pPr>
                <a:r>
                  <a:rPr lang="zh-TW" altLang="en-US" sz="2800" dirty="0">
                    <a:solidFill>
                      <a:prstClr val="black"/>
                    </a:solidFill>
                    <a:latin typeface="+mn-ea"/>
                  </a:rPr>
                  <a:t>  檢流計最大偏轉電流 </a:t>
                </a:r>
                <a:r>
                  <a:rPr lang="en-US" altLang="zh-TW" sz="2800" i="1" dirty="0">
                    <a:solidFill>
                      <a:prstClr val="black"/>
                    </a:solidFill>
                    <a:latin typeface="標楷體" panose="03000509000000000000" pitchFamily="65" charset="-120"/>
                    <a:ea typeface="標楷體" panose="03000509000000000000" pitchFamily="65" charset="-120"/>
                  </a:rPr>
                  <a:t>I</a:t>
                </a:r>
                <a:r>
                  <a:rPr lang="en-US" altLang="zh-TW" sz="2800" baseline="-25000" dirty="0">
                    <a:solidFill>
                      <a:prstClr val="black"/>
                    </a:solidFill>
                    <a:latin typeface="+mn-ea"/>
                  </a:rPr>
                  <a:t>G (FS) </a:t>
                </a:r>
                <a:r>
                  <a:rPr lang="en-US" altLang="zh-TW" sz="2800" dirty="0">
                    <a:solidFill>
                      <a:prstClr val="black"/>
                    </a:solidFill>
                    <a:latin typeface="+mn-ea"/>
                  </a:rPr>
                  <a:t>= 50</a:t>
                </a:r>
                <a:r>
                  <a:rPr lang="zh-TW" altLang="en-US" sz="2800" dirty="0">
                    <a:solidFill>
                      <a:prstClr val="black"/>
                    </a:solidFill>
                    <a:latin typeface="+mn-ea"/>
                  </a:rPr>
                  <a:t> </a:t>
                </a:r>
                <a:r>
                  <a:rPr lang="en-US" altLang="zh-TW" sz="2800" dirty="0">
                    <a:solidFill>
                      <a:prstClr val="black"/>
                    </a:solidFill>
                    <a:latin typeface="+mn-ea"/>
                    <a:sym typeface="Symbol" panose="05050102010706020507" pitchFamily="18" charset="2"/>
                  </a:rPr>
                  <a:t></a:t>
                </a:r>
                <a:r>
                  <a:rPr lang="en-US" altLang="zh-TW" sz="2800" dirty="0">
                    <a:solidFill>
                      <a:prstClr val="black"/>
                    </a:solidFill>
                    <a:latin typeface="+mn-ea"/>
                  </a:rPr>
                  <a:t>A</a:t>
                </a:r>
              </a:p>
              <a:p>
                <a:pPr lvl="0">
                  <a:lnSpc>
                    <a:spcPct val="120000"/>
                  </a:lnSpc>
                  <a:spcBef>
                    <a:spcPts val="600"/>
                  </a:spcBef>
                </a:pPr>
                <a:r>
                  <a:rPr lang="zh-TW" altLang="en-US" sz="2800" dirty="0">
                    <a:solidFill>
                      <a:prstClr val="black"/>
                    </a:solidFill>
                    <a:latin typeface="+mn-ea"/>
                  </a:rPr>
                  <a:t>  當並聯一電阻 </a:t>
                </a:r>
                <a:r>
                  <a:rPr lang="en-US" altLang="zh-TW" sz="2800" i="1" dirty="0" err="1">
                    <a:solidFill>
                      <a:prstClr val="black"/>
                    </a:solidFill>
                    <a:latin typeface="+mn-ea"/>
                  </a:rPr>
                  <a:t>R</a:t>
                </a:r>
                <a:r>
                  <a:rPr lang="en-US" altLang="zh-TW" sz="2800" baseline="-25000" dirty="0" err="1">
                    <a:solidFill>
                      <a:prstClr val="black"/>
                    </a:solidFill>
                    <a:latin typeface="+mn-ea"/>
                  </a:rPr>
                  <a:t>p</a:t>
                </a:r>
                <a:r>
                  <a:rPr lang="en-US" altLang="zh-TW" sz="2800" dirty="0">
                    <a:solidFill>
                      <a:prstClr val="black"/>
                    </a:solidFill>
                    <a:latin typeface="+mn-ea"/>
                  </a:rPr>
                  <a:t> = 12 </a:t>
                </a:r>
                <a:r>
                  <a:rPr lang="en-US" altLang="zh-TW" sz="2800" dirty="0">
                    <a:solidFill>
                      <a:prstClr val="black"/>
                    </a:solidFill>
                    <a:latin typeface="+mn-ea"/>
                    <a:sym typeface="Symbol" panose="05050102010706020507" pitchFamily="18" charset="2"/>
                  </a:rPr>
                  <a:t></a:t>
                </a:r>
                <a:r>
                  <a:rPr lang="zh-TW" altLang="en-US" sz="2800" dirty="0">
                    <a:solidFill>
                      <a:prstClr val="black"/>
                    </a:solidFill>
                    <a:latin typeface="+mn-ea"/>
                    <a:sym typeface="Symbol" panose="05050102010706020507" pitchFamily="18" charset="2"/>
                  </a:rPr>
                  <a:t>，</a:t>
                </a:r>
                <a:endParaRPr lang="en-US" altLang="zh-TW" sz="2800" dirty="0">
                  <a:solidFill>
                    <a:prstClr val="black"/>
                  </a:solidFill>
                  <a:latin typeface="+mn-ea"/>
                  <a:sym typeface="Symbol" panose="05050102010706020507" pitchFamily="18" charset="2"/>
                </a:endParaRPr>
              </a:p>
              <a:p>
                <a:pPr lvl="0">
                  <a:lnSpc>
                    <a:spcPct val="120000"/>
                  </a:lnSpc>
                  <a:spcBef>
                    <a:spcPts val="600"/>
                  </a:spcBef>
                </a:pPr>
                <a:r>
                  <a:rPr lang="zh-TW" altLang="en-US" sz="2800" dirty="0">
                    <a:solidFill>
                      <a:prstClr val="black"/>
                    </a:solidFill>
                    <a:latin typeface="+mn-ea"/>
                  </a:rPr>
                  <a:t>此時擴充安培計的等效電阻</a:t>
                </a:r>
                <a:r>
                  <a:rPr lang="en-US" altLang="zh-TW" sz="2800" i="1" dirty="0">
                    <a:solidFill>
                      <a:prstClr val="black"/>
                    </a:solidFill>
                    <a:latin typeface="+mn-ea"/>
                  </a:rPr>
                  <a:t>R</a:t>
                </a:r>
                <a:r>
                  <a:rPr lang="en-US" altLang="zh-TW" sz="2800" baseline="-25000" dirty="0">
                    <a:solidFill>
                      <a:prstClr val="black"/>
                    </a:solidFill>
                    <a:latin typeface="+mn-ea"/>
                  </a:rPr>
                  <a:t>A</a:t>
                </a:r>
                <a:r>
                  <a:rPr lang="en-US" altLang="zh-TW" sz="2800" dirty="0">
                    <a:solidFill>
                      <a:prstClr val="black"/>
                    </a:solidFill>
                    <a:latin typeface="+mn-ea"/>
                  </a:rPr>
                  <a:t> </a:t>
                </a:r>
              </a:p>
              <a:p>
                <a:pPr lvl="0">
                  <a:lnSpc>
                    <a:spcPct val="120000"/>
                  </a:lnSpc>
                  <a:spcBef>
                    <a:spcPts val="600"/>
                  </a:spcBef>
                </a:pPr>
                <a:r>
                  <a:rPr lang="en-US" altLang="zh-TW" sz="2800" dirty="0">
                    <a:solidFill>
                      <a:prstClr val="black"/>
                    </a:solidFill>
                    <a:latin typeface="+mn-ea"/>
                  </a:rPr>
                  <a:t>	</a:t>
                </a:r>
              </a:p>
              <a:p>
                <a:pPr lvl="0">
                  <a:lnSpc>
                    <a:spcPct val="120000"/>
                  </a:lnSpc>
                  <a:spcBef>
                    <a:spcPts val="600"/>
                  </a:spcBef>
                </a:pPr>
                <a:r>
                  <a:rPr lang="en-US" altLang="zh-TW" sz="2800" dirty="0">
                    <a:solidFill>
                      <a:prstClr val="black"/>
                    </a:solidFill>
                    <a:latin typeface="+mn-ea"/>
                  </a:rPr>
                  <a:t>	= 12 × 1200/1212 </a:t>
                </a:r>
              </a:p>
              <a:p>
                <a:pPr lvl="0">
                  <a:lnSpc>
                    <a:spcPct val="120000"/>
                  </a:lnSpc>
                  <a:spcBef>
                    <a:spcPts val="600"/>
                  </a:spcBef>
                </a:pPr>
                <a:r>
                  <a:rPr lang="en-US" altLang="zh-TW" sz="2800" dirty="0">
                    <a:solidFill>
                      <a:prstClr val="black"/>
                    </a:solidFill>
                    <a:latin typeface="+mn-ea"/>
                  </a:rPr>
                  <a:t>	~ 12 </a:t>
                </a:r>
                <a:r>
                  <a:rPr lang="en-US" altLang="zh-TW" sz="2800" dirty="0">
                    <a:solidFill>
                      <a:prstClr val="black"/>
                    </a:solidFill>
                    <a:latin typeface="+mn-ea"/>
                    <a:sym typeface="Symbol" panose="05050102010706020507" pitchFamily="18" charset="2"/>
                  </a:rPr>
                  <a:t></a:t>
                </a:r>
                <a:r>
                  <a:rPr lang="en-US" altLang="zh-TW" sz="2800" dirty="0">
                    <a:solidFill>
                      <a:prstClr val="black"/>
                    </a:solidFill>
                    <a:latin typeface="+mn-ea"/>
                  </a:rPr>
                  <a:t>  </a:t>
                </a:r>
              </a:p>
              <a:p>
                <a:pPr lvl="0">
                  <a:lnSpc>
                    <a:spcPct val="120000"/>
                  </a:lnSpc>
                  <a:spcBef>
                    <a:spcPts val="600"/>
                  </a:spcBef>
                </a:pPr>
                <a:r>
                  <a:rPr lang="zh-TW" altLang="en-US" sz="2800" dirty="0">
                    <a:solidFill>
                      <a:prstClr val="black"/>
                    </a:solidFill>
                    <a:latin typeface="+mn-ea"/>
                  </a:rPr>
                  <a:t>可測電流 </a:t>
                </a:r>
                <a:r>
                  <a:rPr lang="en-US" altLang="zh-TW" sz="2800" dirty="0">
                    <a:solidFill>
                      <a:prstClr val="black"/>
                    </a:solidFill>
                    <a:latin typeface="標楷體" panose="03000509000000000000" pitchFamily="65" charset="-120"/>
                    <a:ea typeface="標楷體" panose="03000509000000000000" pitchFamily="65" charset="-120"/>
                  </a:rPr>
                  <a:t>I</a:t>
                </a:r>
                <a:r>
                  <a:rPr lang="en-US" altLang="zh-TW" sz="2800" baseline="-25000" dirty="0">
                    <a:solidFill>
                      <a:prstClr val="black"/>
                    </a:solidFill>
                    <a:latin typeface="+mn-ea"/>
                  </a:rPr>
                  <a:t>(FS) </a:t>
                </a:r>
                <a:r>
                  <a:rPr lang="en-US" altLang="zh-TW" sz="2800" dirty="0">
                    <a:solidFill>
                      <a:prstClr val="black"/>
                    </a:solidFill>
                    <a:latin typeface="+mn-ea"/>
                  </a:rPr>
                  <a:t>=(1+</a:t>
                </a:r>
                <a14:m>
                  <m:oMath xmlns:m="http://schemas.openxmlformats.org/officeDocument/2006/math">
                    <m:f>
                      <m:fPr>
                        <m:ctrlPr>
                          <a:rPr lang="en-US" altLang="zh-TW" sz="2800" i="1" smtClean="0">
                            <a:solidFill>
                              <a:prstClr val="black"/>
                            </a:solidFill>
                            <a:latin typeface="Cambria Math" panose="02040503050406030204" pitchFamily="18" charset="0"/>
                          </a:rPr>
                        </m:ctrlPr>
                      </m:fPr>
                      <m:num>
                        <m:r>
                          <a:rPr lang="en-US" altLang="zh-TW" sz="2800" b="0" i="1" smtClean="0">
                            <a:solidFill>
                              <a:prstClr val="black"/>
                            </a:solidFill>
                            <a:latin typeface="Cambria Math" panose="02040503050406030204" pitchFamily="18" charset="0"/>
                          </a:rPr>
                          <m:t>1200</m:t>
                        </m:r>
                      </m:num>
                      <m:den>
                        <m:r>
                          <a:rPr lang="en-US" altLang="zh-TW" sz="2800" b="0" i="1" smtClean="0">
                            <a:solidFill>
                              <a:prstClr val="black"/>
                            </a:solidFill>
                            <a:latin typeface="Cambria Math" panose="02040503050406030204" pitchFamily="18" charset="0"/>
                          </a:rPr>
                          <m:t>12</m:t>
                        </m:r>
                      </m:den>
                    </m:f>
                  </m:oMath>
                </a14:m>
                <a:r>
                  <a:rPr lang="en-US" altLang="zh-TW" sz="2800" dirty="0">
                    <a:solidFill>
                      <a:prstClr val="black"/>
                    </a:solidFill>
                    <a:latin typeface="+mn-ea"/>
                  </a:rPr>
                  <a:t>) </a:t>
                </a:r>
                <a:r>
                  <a:rPr lang="en-US" altLang="zh-TW" sz="2800" dirty="0">
                    <a:solidFill>
                      <a:prstClr val="black"/>
                    </a:solidFill>
                    <a:latin typeface="標楷體" panose="03000509000000000000" pitchFamily="65" charset="-120"/>
                    <a:ea typeface="標楷體" panose="03000509000000000000" pitchFamily="65" charset="-120"/>
                  </a:rPr>
                  <a:t>I</a:t>
                </a:r>
                <a:r>
                  <a:rPr lang="en-US" altLang="zh-TW" sz="2800" baseline="-25000" dirty="0">
                    <a:solidFill>
                      <a:prstClr val="black"/>
                    </a:solidFill>
                    <a:latin typeface="+mn-ea"/>
                  </a:rPr>
                  <a:t>G(FS) </a:t>
                </a:r>
                <a:r>
                  <a:rPr lang="en-US" altLang="zh-TW" sz="2800" dirty="0">
                    <a:solidFill>
                      <a:prstClr val="black"/>
                    </a:solidFill>
                    <a:latin typeface="+mn-ea"/>
                  </a:rPr>
                  <a:t>= 5.05 mA</a:t>
                </a:r>
                <a:endParaRPr lang="en-US" altLang="zh-TW" sz="2000" dirty="0">
                  <a:solidFill>
                    <a:prstClr val="black"/>
                  </a:solidFill>
                  <a:latin typeface="+mn-ea"/>
                </a:endParaRPr>
              </a:p>
              <a:p>
                <a:pPr lvl="0">
                  <a:lnSpc>
                    <a:spcPct val="120000"/>
                  </a:lnSpc>
                  <a:spcBef>
                    <a:spcPts val="600"/>
                  </a:spcBef>
                </a:pPr>
                <a:endParaRPr lang="en-US" altLang="zh-TW" sz="2800" dirty="0">
                  <a:solidFill>
                    <a:prstClr val="black"/>
                  </a:solidFill>
                  <a:latin typeface="+mn-ea"/>
                </a:endParaRPr>
              </a:p>
            </p:txBody>
          </p:sp>
        </mc:Choice>
        <mc:Fallback xmlns="">
          <p:sp>
            <p:nvSpPr>
              <p:cNvPr id="2" name="矩形 1">
                <a:extLst>
                  <a:ext uri="{FF2B5EF4-FFF2-40B4-BE49-F238E27FC236}">
                    <a16:creationId xmlns:a16="http://schemas.microsoft.com/office/drawing/2014/main" id="{42236C4C-B55C-4523-B99F-22A969FE5889}"/>
                  </a:ext>
                </a:extLst>
              </p:cNvPr>
              <p:cNvSpPr>
                <a:spLocks noRot="1" noChangeAspect="1" noMove="1" noResize="1" noEditPoints="1" noAdjustHandles="1" noChangeArrowheads="1" noChangeShapeType="1" noTextEdit="1"/>
              </p:cNvSpPr>
              <p:nvPr/>
            </p:nvSpPr>
            <p:spPr>
              <a:xfrm>
                <a:off x="179388" y="923476"/>
                <a:ext cx="9044125" cy="5528693"/>
              </a:xfrm>
              <a:prstGeom prst="rect">
                <a:avLst/>
              </a:prstGeom>
              <a:blipFill>
                <a:blip r:embed="rId2"/>
                <a:stretch>
                  <a:fillRect l="-1348" t="-441"/>
                </a:stretch>
              </a:blipFill>
            </p:spPr>
            <p:txBody>
              <a:bodyPr/>
              <a:lstStyle/>
              <a:p>
                <a:r>
                  <a:rPr lang="zh-TW" altLang="en-US">
                    <a:noFill/>
                  </a:rPr>
                  <a:t> </a:t>
                </a:r>
              </a:p>
            </p:txBody>
          </p:sp>
        </mc:Fallback>
      </mc:AlternateContent>
      <p:sp>
        <p:nvSpPr>
          <p:cNvPr id="26626" name="Rectangle 3">
            <a:extLst>
              <a:ext uri="{FF2B5EF4-FFF2-40B4-BE49-F238E27FC236}">
                <a16:creationId xmlns:a16="http://schemas.microsoft.com/office/drawing/2014/main" id="{C527E466-7496-4802-B65D-AD6159B5A4DF}"/>
              </a:ext>
            </a:extLst>
          </p:cNvPr>
          <p:cNvSpPr>
            <a:spLocks noChangeArrowheads="1"/>
          </p:cNvSpPr>
          <p:nvPr/>
        </p:nvSpPr>
        <p:spPr bwMode="auto">
          <a:xfrm>
            <a:off x="179388" y="146050"/>
            <a:ext cx="8802687" cy="7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algn="ctr" eaLnBrk="1" hangingPunct="1">
              <a:lnSpc>
                <a:spcPct val="105000"/>
              </a:lnSpc>
              <a:spcBef>
                <a:spcPct val="0"/>
              </a:spcBef>
              <a:buClrTx/>
              <a:buSzTx/>
              <a:buFontTx/>
              <a:buNone/>
            </a:pPr>
            <a:r>
              <a:rPr kumimoji="0" lang="zh-TW" altLang="en-US" sz="4400" b="1" dirty="0">
                <a:solidFill>
                  <a:srgbClr val="0000FF"/>
                </a:solidFill>
                <a:latin typeface="+mn-ea"/>
                <a:ea typeface="+mn-ea"/>
              </a:rPr>
              <a:t>電流測量：安培計</a:t>
            </a:r>
            <a:endParaRPr kumimoji="0" lang="en-US" altLang="zh-TW" sz="3600" b="1" dirty="0">
              <a:latin typeface="+mn-ea"/>
              <a:ea typeface="+mn-ea"/>
            </a:endParaRPr>
          </a:p>
        </p:txBody>
      </p:sp>
      <p:cxnSp>
        <p:nvCxnSpPr>
          <p:cNvPr id="19" name="直線接點 18">
            <a:extLst>
              <a:ext uri="{FF2B5EF4-FFF2-40B4-BE49-F238E27FC236}">
                <a16:creationId xmlns:a16="http://schemas.microsoft.com/office/drawing/2014/main" id="{CB0947C0-BCD3-490A-9177-981E05AC0769}"/>
              </a:ext>
            </a:extLst>
          </p:cNvPr>
          <p:cNvCxnSpPr/>
          <p:nvPr/>
        </p:nvCxnSpPr>
        <p:spPr>
          <a:xfrm flipH="1">
            <a:off x="9625043" y="968722"/>
            <a:ext cx="32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4F7E2FA-5F59-4867-BD3B-4134FD6304AB}"/>
              </a:ext>
            </a:extLst>
          </p:cNvPr>
          <p:cNvCxnSpPr/>
          <p:nvPr/>
        </p:nvCxnSpPr>
        <p:spPr>
          <a:xfrm>
            <a:off x="10140978" y="968722"/>
            <a:ext cx="0" cy="86360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9C64A022-D8F5-418B-9F92-D9704177F55F}"/>
              </a:ext>
            </a:extLst>
          </p:cNvPr>
          <p:cNvCxnSpPr/>
          <p:nvPr/>
        </p:nvCxnSpPr>
        <p:spPr>
          <a:xfrm>
            <a:off x="10140978" y="1832322"/>
            <a:ext cx="504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881E27E5-BD94-421A-86A0-439516AFB6AE}"/>
              </a:ext>
            </a:extLst>
          </p:cNvPr>
          <p:cNvCxnSpPr>
            <a:cxnSpLocks/>
          </p:cNvCxnSpPr>
          <p:nvPr/>
        </p:nvCxnSpPr>
        <p:spPr>
          <a:xfrm>
            <a:off x="12373003" y="968722"/>
            <a:ext cx="0" cy="896937"/>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7" name="橢圓 6">
            <a:extLst>
              <a:ext uri="{FF2B5EF4-FFF2-40B4-BE49-F238E27FC236}">
                <a16:creationId xmlns:a16="http://schemas.microsoft.com/office/drawing/2014/main" id="{88A1E200-0D8A-4911-9FBE-F191B1A0D2ED}"/>
              </a:ext>
            </a:extLst>
          </p:cNvPr>
          <p:cNvSpPr/>
          <p:nvPr/>
        </p:nvSpPr>
        <p:spPr>
          <a:xfrm>
            <a:off x="10933140" y="787747"/>
            <a:ext cx="360363" cy="360362"/>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en-US" altLang="zh-TW" b="1" dirty="0"/>
              <a:t>G</a:t>
            </a:r>
            <a:endParaRPr kumimoji="0" lang="zh-TW" altLang="en-US" b="1" dirty="0"/>
          </a:p>
        </p:txBody>
      </p:sp>
      <p:cxnSp>
        <p:nvCxnSpPr>
          <p:cNvPr id="80" name="直線單箭頭接點 79">
            <a:extLst>
              <a:ext uri="{FF2B5EF4-FFF2-40B4-BE49-F238E27FC236}">
                <a16:creationId xmlns:a16="http://schemas.microsoft.com/office/drawing/2014/main" id="{3B112338-D1FF-40F5-957C-A2ABA2A8802E}"/>
              </a:ext>
            </a:extLst>
          </p:cNvPr>
          <p:cNvCxnSpPr/>
          <p:nvPr/>
        </p:nvCxnSpPr>
        <p:spPr>
          <a:xfrm flipV="1">
            <a:off x="10679140" y="1476722"/>
            <a:ext cx="327025" cy="3444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橢圓 99">
            <a:extLst>
              <a:ext uri="{FF2B5EF4-FFF2-40B4-BE49-F238E27FC236}">
                <a16:creationId xmlns:a16="http://schemas.microsoft.com/office/drawing/2014/main" id="{18189E3C-65D4-4B61-980D-3A2E8D45B490}"/>
              </a:ext>
            </a:extLst>
          </p:cNvPr>
          <p:cNvSpPr/>
          <p:nvPr/>
        </p:nvSpPr>
        <p:spPr>
          <a:xfrm>
            <a:off x="11153803" y="1870422"/>
            <a:ext cx="73025" cy="7143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b="1"/>
          </a:p>
        </p:txBody>
      </p:sp>
      <p:sp>
        <p:nvSpPr>
          <p:cNvPr id="102" name="橢圓 101">
            <a:extLst>
              <a:ext uri="{FF2B5EF4-FFF2-40B4-BE49-F238E27FC236}">
                <a16:creationId xmlns:a16="http://schemas.microsoft.com/office/drawing/2014/main" id="{1515D063-552B-4797-928A-68C9B558CDBD}"/>
              </a:ext>
            </a:extLst>
          </p:cNvPr>
          <p:cNvSpPr/>
          <p:nvPr/>
        </p:nvSpPr>
        <p:spPr>
          <a:xfrm>
            <a:off x="10626753" y="1794222"/>
            <a:ext cx="71437" cy="7143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b="1"/>
          </a:p>
        </p:txBody>
      </p:sp>
      <p:grpSp>
        <p:nvGrpSpPr>
          <p:cNvPr id="26640" name="群組 107">
            <a:extLst>
              <a:ext uri="{FF2B5EF4-FFF2-40B4-BE49-F238E27FC236}">
                <a16:creationId xmlns:a16="http://schemas.microsoft.com/office/drawing/2014/main" id="{FD03BCA4-BBAD-41EB-AD8E-595C704C9B8B}"/>
              </a:ext>
            </a:extLst>
          </p:cNvPr>
          <p:cNvGrpSpPr>
            <a:grpSpLocks/>
          </p:cNvGrpSpPr>
          <p:nvPr/>
        </p:nvGrpSpPr>
        <p:grpSpPr bwMode="auto">
          <a:xfrm>
            <a:off x="11231590" y="1832322"/>
            <a:ext cx="1141413" cy="144462"/>
            <a:chOff x="7020272" y="4941168"/>
            <a:chExt cx="1142792" cy="144016"/>
          </a:xfrm>
        </p:grpSpPr>
        <p:cxnSp>
          <p:nvCxnSpPr>
            <p:cNvPr id="109" name="直線接點 108">
              <a:extLst>
                <a:ext uri="{FF2B5EF4-FFF2-40B4-BE49-F238E27FC236}">
                  <a16:creationId xmlns:a16="http://schemas.microsoft.com/office/drawing/2014/main" id="{0B9CCE1D-E8E3-4453-8D0A-461AF98EDC86}"/>
                </a:ext>
              </a:extLst>
            </p:cNvPr>
            <p:cNvCxnSpPr/>
            <p:nvPr/>
          </p:nvCxnSpPr>
          <p:spPr>
            <a:xfrm flipV="1">
              <a:off x="7020272" y="5010802"/>
              <a:ext cx="198678" cy="31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AB4FDB1E-40B0-4162-928E-874A9E25530A}"/>
                </a:ext>
              </a:extLst>
            </p:cNvPr>
            <p:cNvCxnSpPr/>
            <p:nvPr/>
          </p:nvCxnSpPr>
          <p:spPr>
            <a:xfrm flipV="1">
              <a:off x="7218950" y="4941168"/>
              <a:ext cx="39735" cy="696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0FE46EC6-74AB-4B92-A68A-CA2CCD02B3CD}"/>
                </a:ext>
              </a:extLst>
            </p:cNvPr>
            <p:cNvCxnSpPr/>
            <p:nvPr/>
          </p:nvCxnSpPr>
          <p:spPr>
            <a:xfrm>
              <a:off x="7258685" y="4941168"/>
              <a:ext cx="77882" cy="139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A8B57485-50AB-4109-9B6C-735B027A5D0D}"/>
                </a:ext>
              </a:extLst>
            </p:cNvPr>
            <p:cNvCxnSpPr/>
            <p:nvPr/>
          </p:nvCxnSpPr>
          <p:spPr>
            <a:xfrm flipV="1">
              <a:off x="7336567" y="4941168"/>
              <a:ext cx="79471"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2BF2E417-57B1-456C-9B46-3E167FC3958B}"/>
                </a:ext>
              </a:extLst>
            </p:cNvPr>
            <p:cNvCxnSpPr/>
            <p:nvPr/>
          </p:nvCxnSpPr>
          <p:spPr>
            <a:xfrm>
              <a:off x="7416038" y="4941168"/>
              <a:ext cx="79471" cy="139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8569678D-60E1-4311-8E7C-1F30965A3F62}"/>
                </a:ext>
              </a:extLst>
            </p:cNvPr>
            <p:cNvCxnSpPr/>
            <p:nvPr/>
          </p:nvCxnSpPr>
          <p:spPr>
            <a:xfrm>
              <a:off x="7574979" y="4941168"/>
              <a:ext cx="79471" cy="139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982F76BC-380F-48C8-AC40-0D8C9FED198F}"/>
                </a:ext>
              </a:extLst>
            </p:cNvPr>
            <p:cNvCxnSpPr/>
            <p:nvPr/>
          </p:nvCxnSpPr>
          <p:spPr>
            <a:xfrm flipV="1">
              <a:off x="7495508" y="4941168"/>
              <a:ext cx="79471"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E400CDEB-2AFD-4002-9F29-19A3C80C3BC7}"/>
                </a:ext>
              </a:extLst>
            </p:cNvPr>
            <p:cNvCxnSpPr/>
            <p:nvPr/>
          </p:nvCxnSpPr>
          <p:spPr>
            <a:xfrm>
              <a:off x="7733921" y="4941168"/>
              <a:ext cx="77881" cy="139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F965F4FE-A450-4442-8C7F-775696E919B0}"/>
                </a:ext>
              </a:extLst>
            </p:cNvPr>
            <p:cNvCxnSpPr/>
            <p:nvPr/>
          </p:nvCxnSpPr>
          <p:spPr>
            <a:xfrm flipV="1">
              <a:off x="7654450" y="4941168"/>
              <a:ext cx="79471"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51A94751-2BEB-4B25-9C59-94F5ADF2D762}"/>
                </a:ext>
              </a:extLst>
            </p:cNvPr>
            <p:cNvCxnSpPr/>
            <p:nvPr/>
          </p:nvCxnSpPr>
          <p:spPr>
            <a:xfrm flipV="1">
              <a:off x="7811802" y="5010802"/>
              <a:ext cx="39736" cy="696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CE657CA-1726-4F19-B3CA-B1BDA021702F}"/>
                </a:ext>
              </a:extLst>
            </p:cNvPr>
            <p:cNvCxnSpPr/>
            <p:nvPr/>
          </p:nvCxnSpPr>
          <p:spPr>
            <a:xfrm flipV="1">
              <a:off x="7846769" y="5007637"/>
              <a:ext cx="316295" cy="0"/>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26642" name="文字方塊 125">
            <a:extLst>
              <a:ext uri="{FF2B5EF4-FFF2-40B4-BE49-F238E27FC236}">
                <a16:creationId xmlns:a16="http://schemas.microsoft.com/office/drawing/2014/main" id="{6D0E118B-3C1C-4A8F-9AB5-1E3168F7837C}"/>
              </a:ext>
            </a:extLst>
          </p:cNvPr>
          <p:cNvSpPr txBox="1">
            <a:spLocks noChangeArrowheads="1"/>
          </p:cNvSpPr>
          <p:nvPr/>
        </p:nvSpPr>
        <p:spPr bwMode="auto">
          <a:xfrm>
            <a:off x="11525277" y="1465887"/>
            <a:ext cx="4347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dirty="0" err="1"/>
              <a:t>R</a:t>
            </a:r>
            <a:r>
              <a:rPr kumimoji="0" lang="en-US" altLang="zh-TW" sz="1800" b="1" baseline="-25000" dirty="0" err="1">
                <a:latin typeface="+mn-ea"/>
                <a:ea typeface="+mn-ea"/>
              </a:rPr>
              <a:t>p</a:t>
            </a:r>
            <a:endParaRPr kumimoji="0" lang="zh-TW" altLang="en-US" sz="1800" b="1" baseline="-25000" dirty="0">
              <a:latin typeface="+mn-ea"/>
              <a:ea typeface="+mn-ea"/>
            </a:endParaRPr>
          </a:p>
        </p:txBody>
      </p:sp>
      <p:sp>
        <p:nvSpPr>
          <p:cNvPr id="26645" name="文字方塊 128">
            <a:extLst>
              <a:ext uri="{FF2B5EF4-FFF2-40B4-BE49-F238E27FC236}">
                <a16:creationId xmlns:a16="http://schemas.microsoft.com/office/drawing/2014/main" id="{8B8786BF-57CB-4175-918D-A2BF6B5C6721}"/>
              </a:ext>
            </a:extLst>
          </p:cNvPr>
          <p:cNvSpPr txBox="1">
            <a:spLocks noChangeArrowheads="1"/>
          </p:cNvSpPr>
          <p:nvPr/>
        </p:nvSpPr>
        <p:spPr bwMode="auto">
          <a:xfrm>
            <a:off x="9397947" y="2239595"/>
            <a:ext cx="3430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a:spcBef>
                <a:spcPct val="0"/>
              </a:spcBef>
              <a:buClrTx/>
              <a:buSzTx/>
              <a:buNone/>
            </a:pPr>
            <a:r>
              <a:rPr kumimoji="0" lang="en-US" altLang="zh-TW" sz="2400" b="1" dirty="0">
                <a:latin typeface="+mn-ea"/>
                <a:ea typeface="+mn-ea"/>
              </a:rPr>
              <a:t>5 mA </a:t>
            </a:r>
            <a:r>
              <a:rPr kumimoji="0" lang="zh-TW" altLang="en-US" sz="2400" b="1" dirty="0">
                <a:latin typeface="+mn-ea"/>
                <a:ea typeface="+mn-ea"/>
              </a:rPr>
              <a:t>安培計</a:t>
            </a:r>
            <a:r>
              <a:rPr kumimoji="0" lang="en-US" altLang="zh-TW" sz="2400" b="1" dirty="0">
                <a:latin typeface="+mn-ea"/>
                <a:ea typeface="+mn-ea"/>
              </a:rPr>
              <a:t>, </a:t>
            </a:r>
            <a:r>
              <a:rPr lang="en-US" altLang="zh-TW" sz="2400" dirty="0">
                <a:solidFill>
                  <a:prstClr val="black"/>
                </a:solidFill>
                <a:latin typeface="+mn-ea"/>
              </a:rPr>
              <a:t>I= 101 I</a:t>
            </a:r>
            <a:r>
              <a:rPr lang="en-US" altLang="zh-TW" sz="2400" baseline="-25000" dirty="0">
                <a:solidFill>
                  <a:prstClr val="black"/>
                </a:solidFill>
                <a:latin typeface="+mn-ea"/>
              </a:rPr>
              <a:t>G </a:t>
            </a:r>
            <a:endParaRPr lang="zh-TW" altLang="en-US" sz="2400" dirty="0">
              <a:latin typeface="+mn-ea"/>
            </a:endParaRPr>
          </a:p>
        </p:txBody>
      </p:sp>
      <p:sp>
        <p:nvSpPr>
          <p:cNvPr id="3" name="標題 2">
            <a:extLst>
              <a:ext uri="{FF2B5EF4-FFF2-40B4-BE49-F238E27FC236}">
                <a16:creationId xmlns:a16="http://schemas.microsoft.com/office/drawing/2014/main" id="{6CB51DE8-228E-4061-BC36-BF76D530A923}"/>
              </a:ext>
            </a:extLst>
          </p:cNvPr>
          <p:cNvSpPr>
            <a:spLocks noGrp="1"/>
          </p:cNvSpPr>
          <p:nvPr>
            <p:ph type="title"/>
          </p:nvPr>
        </p:nvSpPr>
        <p:spPr/>
        <p:txBody>
          <a:bodyPr/>
          <a:lstStyle/>
          <a:p>
            <a:r>
              <a:rPr lang="zh-TW" altLang="en-US" dirty="0">
                <a:solidFill>
                  <a:srgbClr val="0000FF"/>
                </a:solidFill>
                <a:latin typeface="+mn-ea"/>
              </a:rPr>
              <a:t>電流測量：安培計</a:t>
            </a:r>
            <a:endParaRPr lang="zh-TW" altLang="en-US" dirty="0"/>
          </a:p>
        </p:txBody>
      </p:sp>
      <p:sp>
        <p:nvSpPr>
          <p:cNvPr id="8" name="矩形 7">
            <a:extLst>
              <a:ext uri="{FF2B5EF4-FFF2-40B4-BE49-F238E27FC236}">
                <a16:creationId xmlns:a16="http://schemas.microsoft.com/office/drawing/2014/main" id="{BF49013F-CFA7-4FC2-A129-7904DBF0390C}"/>
              </a:ext>
            </a:extLst>
          </p:cNvPr>
          <p:cNvSpPr/>
          <p:nvPr/>
        </p:nvSpPr>
        <p:spPr>
          <a:xfrm>
            <a:off x="9960257" y="464414"/>
            <a:ext cx="2623931" cy="1644927"/>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998B9976-5E2B-4E8A-B58B-B7FBC17F9914}"/>
              </a:ext>
            </a:extLst>
          </p:cNvPr>
          <p:cNvSpPr/>
          <p:nvPr/>
        </p:nvSpPr>
        <p:spPr>
          <a:xfrm>
            <a:off x="1670299" y="5779241"/>
            <a:ext cx="5343129" cy="1020792"/>
          </a:xfrm>
          <a:prstGeom prst="rect">
            <a:avLst/>
          </a:prstGeom>
          <a:solidFill>
            <a:schemeClr val="bg1"/>
          </a:solidFill>
        </p:spPr>
        <p:txBody>
          <a:bodyPr wrap="none">
            <a:spAutoFit/>
          </a:bodyPr>
          <a:lstStyle/>
          <a:p>
            <a:pPr>
              <a:lnSpc>
                <a:spcPct val="120000"/>
              </a:lnSpc>
            </a:pPr>
            <a:r>
              <a:rPr lang="en-US" altLang="zh-TW" sz="2800" dirty="0">
                <a:solidFill>
                  <a:srgbClr val="0000FF"/>
                </a:solidFill>
                <a:latin typeface="微軟正黑體"/>
                <a:sym typeface="Wingdings" panose="05000000000000000000" pitchFamily="2" charset="2"/>
              </a:rPr>
              <a:t></a:t>
            </a:r>
            <a:r>
              <a:rPr lang="en-US" altLang="zh-TW" sz="2800" dirty="0">
                <a:solidFill>
                  <a:srgbClr val="0000FF"/>
                </a:solidFill>
                <a:latin typeface="微軟正黑體"/>
              </a:rPr>
              <a:t>5 mA</a:t>
            </a:r>
            <a:r>
              <a:rPr lang="zh-TW" altLang="en-US" sz="2800" dirty="0">
                <a:solidFill>
                  <a:srgbClr val="0000FF"/>
                </a:solidFill>
                <a:latin typeface="微軟正黑體"/>
              </a:rPr>
              <a:t> 安培計 </a:t>
            </a:r>
            <a:r>
              <a:rPr lang="en-US" altLang="zh-TW" sz="2400" dirty="0">
                <a:solidFill>
                  <a:srgbClr val="0000FF"/>
                </a:solidFill>
                <a:latin typeface="微軟正黑體"/>
              </a:rPr>
              <a:t>(</a:t>
            </a:r>
            <a:r>
              <a:rPr lang="en-US" altLang="zh-TW" sz="2400" dirty="0" err="1">
                <a:solidFill>
                  <a:srgbClr val="0000FF"/>
                </a:solidFill>
                <a:latin typeface="微軟正黑體"/>
              </a:rPr>
              <a:t>I</a:t>
            </a:r>
            <a:r>
              <a:rPr lang="en-US" altLang="zh-TW" sz="2400" baseline="-25000" dirty="0" err="1">
                <a:solidFill>
                  <a:srgbClr val="0000FF"/>
                </a:solidFill>
                <a:latin typeface="微軟正黑體"/>
              </a:rPr>
              <a:t>ab</a:t>
            </a:r>
            <a:r>
              <a:rPr lang="zh-TW" altLang="en-US" sz="2400" dirty="0">
                <a:solidFill>
                  <a:srgbClr val="0000FF"/>
                </a:solidFill>
                <a:latin typeface="微軟正黑體"/>
              </a:rPr>
              <a:t>範圍</a:t>
            </a:r>
            <a:r>
              <a:rPr lang="en-US" altLang="zh-TW" sz="2400" dirty="0">
                <a:solidFill>
                  <a:srgbClr val="0000FF"/>
                </a:solidFill>
                <a:latin typeface="微軟正黑體"/>
              </a:rPr>
              <a:t>)</a:t>
            </a:r>
            <a:r>
              <a:rPr lang="zh-TW" altLang="en-US" sz="2400" dirty="0">
                <a:solidFill>
                  <a:srgbClr val="0000FF"/>
                </a:solidFill>
                <a:latin typeface="微軟正黑體"/>
              </a:rPr>
              <a:t>，</a:t>
            </a:r>
            <a:endParaRPr lang="en-US" altLang="zh-TW" sz="2400" dirty="0">
              <a:solidFill>
                <a:srgbClr val="0000FF"/>
              </a:solidFill>
              <a:latin typeface="微軟正黑體"/>
            </a:endParaRPr>
          </a:p>
          <a:p>
            <a:pPr>
              <a:lnSpc>
                <a:spcPct val="120000"/>
              </a:lnSpc>
            </a:pPr>
            <a:r>
              <a:rPr lang="zh-TW" altLang="en-US" sz="2400" dirty="0">
                <a:solidFill>
                  <a:srgbClr val="0000FF"/>
                </a:solidFill>
                <a:latin typeface="微軟正黑體"/>
              </a:rPr>
              <a:t>即將檢流計讀值*</a:t>
            </a:r>
            <a:r>
              <a:rPr lang="en-US" altLang="zh-TW" sz="2400" dirty="0">
                <a:solidFill>
                  <a:srgbClr val="0000FF"/>
                </a:solidFill>
                <a:latin typeface="微軟正黑體"/>
              </a:rPr>
              <a:t>1000</a:t>
            </a:r>
            <a:r>
              <a:rPr lang="zh-TW" altLang="en-US" sz="2400" dirty="0">
                <a:solidFill>
                  <a:srgbClr val="0000FF"/>
                </a:solidFill>
                <a:latin typeface="微軟正黑體"/>
              </a:rPr>
              <a:t>倍為實際電流值</a:t>
            </a:r>
            <a:endParaRPr lang="zh-TW" altLang="en-US" sz="2400" dirty="0">
              <a:solidFill>
                <a:srgbClr val="0000FF"/>
              </a:solidFill>
            </a:endParaRPr>
          </a:p>
        </p:txBody>
      </p:sp>
      <p:sp>
        <p:nvSpPr>
          <p:cNvPr id="63" name="文字方塊 125">
            <a:extLst>
              <a:ext uri="{FF2B5EF4-FFF2-40B4-BE49-F238E27FC236}">
                <a16:creationId xmlns:a16="http://schemas.microsoft.com/office/drawing/2014/main" id="{B87298A4-0FB3-4F7E-88A2-85AA3B60C551}"/>
              </a:ext>
            </a:extLst>
          </p:cNvPr>
          <p:cNvSpPr txBox="1">
            <a:spLocks noChangeArrowheads="1"/>
          </p:cNvSpPr>
          <p:nvPr/>
        </p:nvSpPr>
        <p:spPr bwMode="auto">
          <a:xfrm>
            <a:off x="11160084" y="583515"/>
            <a:ext cx="450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dirty="0"/>
              <a:t>R</a:t>
            </a:r>
            <a:r>
              <a:rPr kumimoji="0" lang="en-US" altLang="zh-TW" sz="1800" b="1" baseline="-25000" dirty="0">
                <a:latin typeface="+mn-ea"/>
                <a:ea typeface="+mn-ea"/>
              </a:rPr>
              <a:t>G</a:t>
            </a:r>
            <a:endParaRPr kumimoji="0" lang="zh-TW" altLang="en-US" sz="1800" b="1" baseline="-25000" dirty="0">
              <a:latin typeface="+mn-ea"/>
              <a:ea typeface="+mn-ea"/>
            </a:endParaRPr>
          </a:p>
        </p:txBody>
      </p:sp>
      <p:sp>
        <p:nvSpPr>
          <p:cNvPr id="4" name="矩形: 圓角 3">
            <a:extLst>
              <a:ext uri="{FF2B5EF4-FFF2-40B4-BE49-F238E27FC236}">
                <a16:creationId xmlns:a16="http://schemas.microsoft.com/office/drawing/2014/main" id="{5003E9AF-B44D-443A-857E-D35B1E0AD19E}"/>
              </a:ext>
            </a:extLst>
          </p:cNvPr>
          <p:cNvSpPr/>
          <p:nvPr/>
        </p:nvSpPr>
        <p:spPr>
          <a:xfrm>
            <a:off x="7336601" y="877792"/>
            <a:ext cx="1635905" cy="408623"/>
          </a:xfrm>
          <a:prstGeom prst="roundRect">
            <a:avLst/>
          </a:prstGeom>
        </p:spPr>
        <p:style>
          <a:lnRef idx="2">
            <a:schemeClr val="dk1"/>
          </a:lnRef>
          <a:fillRef idx="1">
            <a:schemeClr val="lt1"/>
          </a:fillRef>
          <a:effectRef idx="0">
            <a:schemeClr val="dk1"/>
          </a:effectRef>
          <a:fontRef idx="minor">
            <a:schemeClr val="dk1"/>
          </a:fontRef>
        </p:style>
        <p:txBody>
          <a:bodyPr wrap="none" anchor="ctr">
            <a:spAutoFit/>
          </a:bodyPr>
          <a:lstStyle/>
          <a:p>
            <a:pPr>
              <a:spcBef>
                <a:spcPts val="600"/>
              </a:spcBef>
              <a:spcAft>
                <a:spcPts val="600"/>
              </a:spcAft>
            </a:pPr>
            <a:r>
              <a:rPr lang="en-US" altLang="zh-TW" dirty="0">
                <a:solidFill>
                  <a:prstClr val="black"/>
                </a:solidFill>
                <a:latin typeface="+mn-ea"/>
              </a:rPr>
              <a:t>FS : Full Scale</a:t>
            </a:r>
            <a:endParaRPr lang="zh-TW" altLang="en-US" dirty="0">
              <a:latin typeface="+mn-ea"/>
            </a:endParaRPr>
          </a:p>
        </p:txBody>
      </p:sp>
      <p:pic>
        <p:nvPicPr>
          <p:cNvPr id="31" name="圖形 30" descr="首頁">
            <a:hlinkClick r:id="rId3" action="ppaction://hlinksldjump"/>
            <a:extLst>
              <a:ext uri="{FF2B5EF4-FFF2-40B4-BE49-F238E27FC236}">
                <a16:creationId xmlns:a16="http://schemas.microsoft.com/office/drawing/2014/main" id="{1B5B5285-6565-476C-BF64-F6B31917A7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grpSp>
        <p:nvGrpSpPr>
          <p:cNvPr id="33" name="群組 32">
            <a:extLst>
              <a:ext uri="{FF2B5EF4-FFF2-40B4-BE49-F238E27FC236}">
                <a16:creationId xmlns:a16="http://schemas.microsoft.com/office/drawing/2014/main" id="{1D0157D4-1C6D-434A-B7F7-FAD1B03AE6D5}"/>
              </a:ext>
            </a:extLst>
          </p:cNvPr>
          <p:cNvGrpSpPr/>
          <p:nvPr/>
        </p:nvGrpSpPr>
        <p:grpSpPr>
          <a:xfrm>
            <a:off x="5696575" y="1821209"/>
            <a:ext cx="3599772" cy="3155893"/>
            <a:chOff x="5415123" y="3546086"/>
            <a:chExt cx="3599772" cy="3155893"/>
          </a:xfrm>
        </p:grpSpPr>
        <p:grpSp>
          <p:nvGrpSpPr>
            <p:cNvPr id="34" name="群組 33">
              <a:extLst>
                <a:ext uri="{FF2B5EF4-FFF2-40B4-BE49-F238E27FC236}">
                  <a16:creationId xmlns:a16="http://schemas.microsoft.com/office/drawing/2014/main" id="{72F3A1F8-F0FA-43C5-ADC4-1441ED63C433}"/>
                </a:ext>
              </a:extLst>
            </p:cNvPr>
            <p:cNvGrpSpPr/>
            <p:nvPr/>
          </p:nvGrpSpPr>
          <p:grpSpPr>
            <a:xfrm>
              <a:off x="5415123" y="3648144"/>
              <a:ext cx="3599772" cy="2534623"/>
              <a:chOff x="5407059" y="3649972"/>
              <a:chExt cx="3599772" cy="2534623"/>
            </a:xfrm>
          </p:grpSpPr>
          <p:cxnSp>
            <p:nvCxnSpPr>
              <p:cNvPr id="39" name="直線單箭頭接點 38">
                <a:extLst>
                  <a:ext uri="{FF2B5EF4-FFF2-40B4-BE49-F238E27FC236}">
                    <a16:creationId xmlns:a16="http://schemas.microsoft.com/office/drawing/2014/main" id="{00C43773-77C8-40CB-ABC3-5528012A22BF}"/>
                  </a:ext>
                </a:extLst>
              </p:cNvPr>
              <p:cNvCxnSpPr/>
              <p:nvPr/>
            </p:nvCxnSpPr>
            <p:spPr>
              <a:xfrm>
                <a:off x="5407059" y="54703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7AB8F928-30CE-4927-888D-9AFE098A7BF5}"/>
                  </a:ext>
                </a:extLst>
              </p:cNvPr>
              <p:cNvCxnSpPr>
                <a:cxnSpLocks/>
              </p:cNvCxnSpPr>
              <p:nvPr/>
            </p:nvCxnSpPr>
            <p:spPr>
              <a:xfrm rot="16200000">
                <a:off x="6668615" y="5285990"/>
                <a:ext cx="0" cy="4951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B38D9B2F-2340-449C-8F10-B9DBB745E4D6}"/>
                  </a:ext>
                </a:extLst>
              </p:cNvPr>
              <p:cNvCxnSpPr>
                <a:cxnSpLocks/>
              </p:cNvCxnSpPr>
              <p:nvPr/>
            </p:nvCxnSpPr>
            <p:spPr>
              <a:xfrm flipV="1">
                <a:off x="6357425" y="4681937"/>
                <a:ext cx="0" cy="4951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B98A7FAA-BE4B-4F53-B7E9-D3DED7BDF73F}"/>
                  </a:ext>
                </a:extLst>
              </p:cNvPr>
              <p:cNvSpPr txBox="1"/>
              <p:nvPr/>
            </p:nvSpPr>
            <p:spPr>
              <a:xfrm>
                <a:off x="5419245" y="4947125"/>
                <a:ext cx="274434" cy="523220"/>
              </a:xfrm>
              <a:prstGeom prst="rect">
                <a:avLst/>
              </a:prstGeom>
              <a:noFill/>
            </p:spPr>
            <p:txBody>
              <a:bodyPr wrap="none" rtlCol="0">
                <a:spAutoFit/>
              </a:bodyPr>
              <a:lstStyle/>
              <a:p>
                <a:r>
                  <a:rPr lang="en-US" altLang="zh-TW" sz="2800" dirty="0">
                    <a:solidFill>
                      <a:srgbClr val="FF3300"/>
                    </a:solidFill>
                  </a:rPr>
                  <a:t>I</a:t>
                </a:r>
                <a:endParaRPr lang="zh-TW" altLang="en-US" sz="2800" dirty="0">
                  <a:solidFill>
                    <a:srgbClr val="FF3300"/>
                  </a:solidFill>
                </a:endParaRPr>
              </a:p>
            </p:txBody>
          </p:sp>
          <p:sp>
            <p:nvSpPr>
              <p:cNvPr id="43" name="文字方塊 42">
                <a:extLst>
                  <a:ext uri="{FF2B5EF4-FFF2-40B4-BE49-F238E27FC236}">
                    <a16:creationId xmlns:a16="http://schemas.microsoft.com/office/drawing/2014/main" id="{60D7ECA4-9B10-4BF3-97BC-9B175B4348DA}"/>
                  </a:ext>
                </a:extLst>
              </p:cNvPr>
              <p:cNvSpPr txBox="1"/>
              <p:nvPr/>
            </p:nvSpPr>
            <p:spPr>
              <a:xfrm>
                <a:off x="6367825" y="4736623"/>
                <a:ext cx="1626086" cy="461665"/>
              </a:xfrm>
              <a:prstGeom prst="rect">
                <a:avLst/>
              </a:prstGeom>
              <a:noFill/>
            </p:spPr>
            <p:txBody>
              <a:bodyPr wrap="none" rtlCol="0">
                <a:spAutoFit/>
              </a:bodyPr>
              <a:lstStyle/>
              <a:p>
                <a:r>
                  <a:rPr lang="en-US" altLang="zh-TW" sz="2400" dirty="0">
                    <a:solidFill>
                      <a:srgbClr val="FF3300"/>
                    </a:solidFill>
                  </a:rPr>
                  <a:t>I</a:t>
                </a:r>
                <a:r>
                  <a:rPr lang="en-US" altLang="zh-TW" sz="2400" baseline="-25000" dirty="0">
                    <a:solidFill>
                      <a:srgbClr val="FF3300"/>
                    </a:solidFill>
                  </a:rPr>
                  <a:t>G</a:t>
                </a:r>
                <a:r>
                  <a:rPr lang="en-US" altLang="zh-TW" sz="2400" dirty="0">
                    <a:solidFill>
                      <a:srgbClr val="FF3300"/>
                    </a:solidFill>
                  </a:rPr>
                  <a:t>:I </a:t>
                </a:r>
                <a:r>
                  <a:rPr lang="en-US" altLang="zh-TW" sz="2400" baseline="-25000" dirty="0">
                    <a:solidFill>
                      <a:srgbClr val="FF3300"/>
                    </a:solidFill>
                  </a:rPr>
                  <a:t>FS</a:t>
                </a:r>
                <a:r>
                  <a:rPr lang="en-US" altLang="zh-TW" sz="2400" dirty="0">
                    <a:solidFill>
                      <a:srgbClr val="FF3300"/>
                    </a:solidFill>
                  </a:rPr>
                  <a:t>=50</a:t>
                </a:r>
                <a:r>
                  <a:rPr lang="en-US" altLang="zh-TW" sz="2400" dirty="0">
                    <a:solidFill>
                      <a:srgbClr val="FF3300"/>
                    </a:solidFill>
                    <a:sym typeface="Symbol" panose="05050102010706020507" pitchFamily="18" charset="2"/>
                  </a:rPr>
                  <a:t></a:t>
                </a:r>
                <a:r>
                  <a:rPr lang="en-US" altLang="zh-TW" sz="2400" dirty="0">
                    <a:solidFill>
                      <a:srgbClr val="FF3300"/>
                    </a:solidFill>
                  </a:rPr>
                  <a:t>A</a:t>
                </a:r>
                <a:endParaRPr lang="zh-TW" altLang="en-US" sz="2400" dirty="0">
                  <a:solidFill>
                    <a:srgbClr val="FF3300"/>
                  </a:solidFill>
                </a:endParaRPr>
              </a:p>
            </p:txBody>
          </p:sp>
          <p:sp>
            <p:nvSpPr>
              <p:cNvPr id="44" name="文字方塊 43">
                <a:extLst>
                  <a:ext uri="{FF2B5EF4-FFF2-40B4-BE49-F238E27FC236}">
                    <a16:creationId xmlns:a16="http://schemas.microsoft.com/office/drawing/2014/main" id="{B80CAA72-7106-47AA-B4E6-674BA1C343EE}"/>
                  </a:ext>
                </a:extLst>
              </p:cNvPr>
              <p:cNvSpPr txBox="1"/>
              <p:nvPr/>
            </p:nvSpPr>
            <p:spPr>
              <a:xfrm>
                <a:off x="6576896" y="5672253"/>
                <a:ext cx="213200" cy="430887"/>
              </a:xfrm>
              <a:prstGeom prst="rect">
                <a:avLst/>
              </a:prstGeom>
              <a:noFill/>
            </p:spPr>
            <p:txBody>
              <a:bodyPr wrap="none" lIns="0" tIns="0" rIns="0" bIns="0" rtlCol="0">
                <a:spAutoFit/>
              </a:bodyPr>
              <a:lstStyle/>
              <a:p>
                <a:r>
                  <a:rPr lang="en-US" altLang="zh-TW" sz="2800" dirty="0">
                    <a:solidFill>
                      <a:srgbClr val="FF3300"/>
                    </a:solidFill>
                  </a:rPr>
                  <a:t>I</a:t>
                </a:r>
                <a:r>
                  <a:rPr lang="en-US" altLang="zh-TW" sz="2800" baseline="-25000" dirty="0">
                    <a:solidFill>
                      <a:srgbClr val="FF3300"/>
                    </a:solidFill>
                  </a:rPr>
                  <a:t>P</a:t>
                </a:r>
                <a:endParaRPr lang="zh-TW" altLang="en-US" sz="2800" baseline="-25000" dirty="0">
                  <a:solidFill>
                    <a:srgbClr val="FF3300"/>
                  </a:solidFill>
                </a:endParaRPr>
              </a:p>
            </p:txBody>
          </p:sp>
          <p:sp>
            <p:nvSpPr>
              <p:cNvPr id="45" name="橢圓 44">
                <a:extLst>
                  <a:ext uri="{FF2B5EF4-FFF2-40B4-BE49-F238E27FC236}">
                    <a16:creationId xmlns:a16="http://schemas.microsoft.com/office/drawing/2014/main" id="{986936A5-FAF3-497A-98A8-65EBDA6BF8FB}"/>
                  </a:ext>
                </a:extLst>
              </p:cNvPr>
              <p:cNvSpPr/>
              <p:nvPr/>
            </p:nvSpPr>
            <p:spPr>
              <a:xfrm>
                <a:off x="6929795" y="412638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46" name="直線接點 45">
                <a:extLst>
                  <a:ext uri="{FF2B5EF4-FFF2-40B4-BE49-F238E27FC236}">
                    <a16:creationId xmlns:a16="http://schemas.microsoft.com/office/drawing/2014/main" id="{B94C8DA6-265D-4D57-A605-412F08B86F10}"/>
                  </a:ext>
                </a:extLst>
              </p:cNvPr>
              <p:cNvCxnSpPr/>
              <p:nvPr/>
            </p:nvCxnSpPr>
            <p:spPr>
              <a:xfrm>
                <a:off x="7455295" y="4387991"/>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39E8765B-5CFF-473C-8755-A28E90C0644C}"/>
                  </a:ext>
                </a:extLst>
              </p:cNvPr>
              <p:cNvCxnSpPr>
                <a:cxnSpLocks/>
              </p:cNvCxnSpPr>
              <p:nvPr/>
            </p:nvCxnSpPr>
            <p:spPr>
              <a:xfrm>
                <a:off x="6260873" y="4383007"/>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0AA16882-E47D-4EB8-B21F-50C6F9803B93}"/>
                  </a:ext>
                </a:extLst>
              </p:cNvPr>
              <p:cNvCxnSpPr>
                <a:cxnSpLocks/>
              </p:cNvCxnSpPr>
              <p:nvPr/>
            </p:nvCxnSpPr>
            <p:spPr>
              <a:xfrm flipH="1">
                <a:off x="8135798" y="4383007"/>
                <a:ext cx="0" cy="1323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5A7DD887-25EB-432C-B801-93FB252BA77C}"/>
                  </a:ext>
                </a:extLst>
              </p:cNvPr>
              <p:cNvCxnSpPr>
                <a:cxnSpLocks/>
              </p:cNvCxnSpPr>
              <p:nvPr/>
            </p:nvCxnSpPr>
            <p:spPr>
              <a:xfrm flipH="1">
                <a:off x="6260873" y="4383007"/>
                <a:ext cx="0" cy="12805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28E5FB74-7BD9-4C58-A6AD-037AB211F23F}"/>
                  </a:ext>
                </a:extLst>
              </p:cNvPr>
              <p:cNvCxnSpPr/>
              <p:nvPr/>
            </p:nvCxnSpPr>
            <p:spPr>
              <a:xfrm>
                <a:off x="5448877" y="5653635"/>
                <a:ext cx="15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5BAAF437-7896-4E37-BD77-E5C6B2B6CDCF}"/>
                  </a:ext>
                </a:extLst>
              </p:cNvPr>
              <p:cNvCxnSpPr>
                <a:cxnSpLocks/>
              </p:cNvCxnSpPr>
              <p:nvPr/>
            </p:nvCxnSpPr>
            <p:spPr>
              <a:xfrm flipH="1" flipV="1">
                <a:off x="7446719" y="5653635"/>
                <a:ext cx="15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群組 51">
                <a:extLst>
                  <a:ext uri="{FF2B5EF4-FFF2-40B4-BE49-F238E27FC236}">
                    <a16:creationId xmlns:a16="http://schemas.microsoft.com/office/drawing/2014/main" id="{728B6F92-455E-4524-AA42-999A078D204A}"/>
                  </a:ext>
                </a:extLst>
              </p:cNvPr>
              <p:cNvGrpSpPr/>
              <p:nvPr/>
            </p:nvGrpSpPr>
            <p:grpSpPr>
              <a:xfrm>
                <a:off x="6932316" y="5540349"/>
                <a:ext cx="517854" cy="236119"/>
                <a:chOff x="4832358" y="4997362"/>
                <a:chExt cx="1945233" cy="291178"/>
              </a:xfrm>
            </p:grpSpPr>
            <p:cxnSp>
              <p:nvCxnSpPr>
                <p:cNvPr id="59" name="直線接點 58">
                  <a:extLst>
                    <a:ext uri="{FF2B5EF4-FFF2-40B4-BE49-F238E27FC236}">
                      <a16:creationId xmlns:a16="http://schemas.microsoft.com/office/drawing/2014/main" id="{2E9E954A-1FF9-4209-A1A5-28DA26859DBD}"/>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1CD0D886-EF28-46B2-8159-B53041A90D25}"/>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DED59DF2-B9DF-4732-A40B-C028BCABB55D}"/>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E0DEB898-5A20-4520-ADBF-BE45DC162D5D}"/>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C75FD1C3-D07E-4624-BC31-BE47FA8727C0}"/>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491689F5-83A4-4BB5-8D07-9B719DB062ED}"/>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2542C185-05C1-4A09-93FC-6421974C680C}"/>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FACFE9D2-75B0-4F18-96A2-60AF655F5A23}"/>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72FBE98A-15E3-449E-BF13-05816DF17781}"/>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文字方塊 52">
                <a:extLst>
                  <a:ext uri="{FF2B5EF4-FFF2-40B4-BE49-F238E27FC236}">
                    <a16:creationId xmlns:a16="http://schemas.microsoft.com/office/drawing/2014/main" id="{46AB5DB2-6342-4410-A95F-CE7605EAF36C}"/>
                  </a:ext>
                </a:extLst>
              </p:cNvPr>
              <p:cNvSpPr txBox="1"/>
              <p:nvPr/>
            </p:nvSpPr>
            <p:spPr>
              <a:xfrm>
                <a:off x="7038142" y="5753708"/>
                <a:ext cx="318998"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P</a:t>
                </a:r>
                <a:endParaRPr lang="zh-TW" altLang="en-US" sz="2800" baseline="-25000" dirty="0">
                  <a:solidFill>
                    <a:srgbClr val="0000FF"/>
                  </a:solidFill>
                </a:endParaRPr>
              </a:p>
            </p:txBody>
          </p:sp>
          <p:sp>
            <p:nvSpPr>
              <p:cNvPr id="54" name="橢圓 53">
                <a:extLst>
                  <a:ext uri="{FF2B5EF4-FFF2-40B4-BE49-F238E27FC236}">
                    <a16:creationId xmlns:a16="http://schemas.microsoft.com/office/drawing/2014/main" id="{D57CA3F8-24D5-49EA-8E9B-E14BBCEC72F0}"/>
                  </a:ext>
                </a:extLst>
              </p:cNvPr>
              <p:cNvSpPr>
                <a:spLocks noChangeAspect="1"/>
              </p:cNvSpPr>
              <p:nvPr/>
            </p:nvSpPr>
            <p:spPr>
              <a:xfrm>
                <a:off x="6177425" y="5574974"/>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5" name="橢圓 54">
                <a:extLst>
                  <a:ext uri="{FF2B5EF4-FFF2-40B4-BE49-F238E27FC236}">
                    <a16:creationId xmlns:a16="http://schemas.microsoft.com/office/drawing/2014/main" id="{073EB928-7BDB-475C-82AD-54499D208B78}"/>
                  </a:ext>
                </a:extLst>
              </p:cNvPr>
              <p:cNvSpPr>
                <a:spLocks noChangeAspect="1"/>
              </p:cNvSpPr>
              <p:nvPr/>
            </p:nvSpPr>
            <p:spPr>
              <a:xfrm>
                <a:off x="8041190" y="5566613"/>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6" name="文字方塊 55">
                <a:extLst>
                  <a:ext uri="{FF2B5EF4-FFF2-40B4-BE49-F238E27FC236}">
                    <a16:creationId xmlns:a16="http://schemas.microsoft.com/office/drawing/2014/main" id="{20FD3837-8C7C-4194-997A-EFB15D338050}"/>
                  </a:ext>
                </a:extLst>
              </p:cNvPr>
              <p:cNvSpPr txBox="1"/>
              <p:nvPr/>
            </p:nvSpPr>
            <p:spPr>
              <a:xfrm>
                <a:off x="7038142" y="3649972"/>
                <a:ext cx="342914"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cxnSp>
            <p:nvCxnSpPr>
              <p:cNvPr id="57" name="直線單箭頭接點 56">
                <a:extLst>
                  <a:ext uri="{FF2B5EF4-FFF2-40B4-BE49-F238E27FC236}">
                    <a16:creationId xmlns:a16="http://schemas.microsoft.com/office/drawing/2014/main" id="{2A2982FE-AED0-49A3-B715-5F0471AD6A11}"/>
                  </a:ext>
                </a:extLst>
              </p:cNvPr>
              <p:cNvCxnSpPr/>
              <p:nvPr/>
            </p:nvCxnSpPr>
            <p:spPr>
              <a:xfrm>
                <a:off x="8352972" y="54703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DDA9684A-27E9-4363-922A-9CFE9506F186}"/>
                  </a:ext>
                </a:extLst>
              </p:cNvPr>
              <p:cNvSpPr txBox="1"/>
              <p:nvPr/>
            </p:nvSpPr>
            <p:spPr>
              <a:xfrm>
                <a:off x="8732397" y="4888984"/>
                <a:ext cx="274434" cy="523220"/>
              </a:xfrm>
              <a:prstGeom prst="rect">
                <a:avLst/>
              </a:prstGeom>
              <a:noFill/>
            </p:spPr>
            <p:txBody>
              <a:bodyPr wrap="none" rtlCol="0">
                <a:spAutoFit/>
              </a:bodyPr>
              <a:lstStyle/>
              <a:p>
                <a:r>
                  <a:rPr lang="en-US" altLang="zh-TW" sz="2800" dirty="0">
                    <a:solidFill>
                      <a:srgbClr val="FF3300"/>
                    </a:solidFill>
                  </a:rPr>
                  <a:t>I</a:t>
                </a:r>
                <a:endParaRPr lang="zh-TW" altLang="en-US" sz="2800" dirty="0">
                  <a:solidFill>
                    <a:srgbClr val="FF3300"/>
                  </a:solidFill>
                </a:endParaRPr>
              </a:p>
            </p:txBody>
          </p:sp>
        </p:grpSp>
        <p:sp>
          <p:nvSpPr>
            <p:cNvPr id="35" name="矩形 34">
              <a:extLst>
                <a:ext uri="{FF2B5EF4-FFF2-40B4-BE49-F238E27FC236}">
                  <a16:creationId xmlns:a16="http://schemas.microsoft.com/office/drawing/2014/main" id="{71743C26-BB59-45C0-9765-BFAD4CF265B8}"/>
                </a:ext>
              </a:extLst>
            </p:cNvPr>
            <p:cNvSpPr/>
            <p:nvPr/>
          </p:nvSpPr>
          <p:spPr>
            <a:xfrm>
              <a:off x="5692172" y="3546086"/>
              <a:ext cx="3046929" cy="292506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0AC20534-78FB-4E4A-8CB1-E071261240DD}"/>
                </a:ext>
              </a:extLst>
            </p:cNvPr>
            <p:cNvSpPr/>
            <p:nvPr/>
          </p:nvSpPr>
          <p:spPr>
            <a:xfrm>
              <a:off x="5908474" y="6240314"/>
              <a:ext cx="2646878" cy="461665"/>
            </a:xfrm>
            <a:prstGeom prst="rect">
              <a:avLst/>
            </a:prstGeom>
            <a:solidFill>
              <a:schemeClr val="bg1"/>
            </a:solidFill>
          </p:spPr>
          <p:txBody>
            <a:bodyPr wrap="none">
              <a:spAutoFit/>
            </a:bodyPr>
            <a:lstStyle/>
            <a:p>
              <a:r>
                <a:rPr kumimoji="1" lang="zh-TW" altLang="en-US" sz="2400" b="1" dirty="0">
                  <a:latin typeface="+mn-ea"/>
                  <a:cs typeface="Times New Roman" pitchFamily="18" charset="0"/>
                </a:rPr>
                <a:t>擴充檢流計結構圖</a:t>
              </a:r>
              <a:endParaRPr lang="zh-TW" altLang="en-US" sz="2400" b="1" dirty="0"/>
            </a:p>
          </p:txBody>
        </p:sp>
        <p:sp>
          <p:nvSpPr>
            <p:cNvPr id="37" name="橢圓 36">
              <a:extLst>
                <a:ext uri="{FF2B5EF4-FFF2-40B4-BE49-F238E27FC236}">
                  <a16:creationId xmlns:a16="http://schemas.microsoft.com/office/drawing/2014/main" id="{01F698EC-4874-46D9-AF29-11105E886439}"/>
                </a:ext>
              </a:extLst>
            </p:cNvPr>
            <p:cNvSpPr>
              <a:spLocks noChangeAspect="1"/>
            </p:cNvSpPr>
            <p:nvPr/>
          </p:nvSpPr>
          <p:spPr>
            <a:xfrm>
              <a:off x="6094462" y="568697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a</a:t>
              </a:r>
              <a:endParaRPr lang="zh-TW" altLang="en-US" dirty="0">
                <a:solidFill>
                  <a:schemeClr val="tx1"/>
                </a:solidFill>
              </a:endParaRPr>
            </a:p>
          </p:txBody>
        </p:sp>
        <p:sp>
          <p:nvSpPr>
            <p:cNvPr id="38" name="橢圓 37">
              <a:extLst>
                <a:ext uri="{FF2B5EF4-FFF2-40B4-BE49-F238E27FC236}">
                  <a16:creationId xmlns:a16="http://schemas.microsoft.com/office/drawing/2014/main" id="{506F731C-28EA-40EB-BD10-FC65980F3211}"/>
                </a:ext>
              </a:extLst>
            </p:cNvPr>
            <p:cNvSpPr>
              <a:spLocks noChangeAspect="1"/>
            </p:cNvSpPr>
            <p:nvPr/>
          </p:nvSpPr>
          <p:spPr>
            <a:xfrm>
              <a:off x="7970685" y="5690479"/>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b</a:t>
              </a:r>
              <a:endParaRPr lang="zh-TW" altLang="en-US" dirty="0">
                <a:solidFill>
                  <a:schemeClr val="tx1"/>
                </a:solidFill>
              </a:endParaRPr>
            </a:p>
          </p:txBody>
        </p:sp>
      </p:gr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791D7C8-E812-46EE-AB3B-60BD5A7469C1}"/>
                  </a:ext>
                </a:extLst>
              </p:cNvPr>
              <p:cNvSpPr/>
              <p:nvPr/>
            </p:nvSpPr>
            <p:spPr>
              <a:xfrm>
                <a:off x="462035" y="3162279"/>
                <a:ext cx="3236527" cy="730969"/>
              </a:xfrm>
              <a:prstGeom prst="rect">
                <a:avLst/>
              </a:prstGeom>
            </p:spPr>
            <p:txBody>
              <a:bodyPr wrap="none">
                <a:spAutoFit/>
              </a:bodyPr>
              <a:lstStyle/>
              <a:p>
                <a:pPr lvl="0">
                  <a:lnSpc>
                    <a:spcPct val="120000"/>
                  </a:lnSpc>
                  <a:spcBef>
                    <a:spcPts val="600"/>
                  </a:spcBef>
                  <a:spcAft>
                    <a:spcPts val="600"/>
                  </a:spcAft>
                  <a:defRPr/>
                </a:pPr>
                <a:r>
                  <a:rPr lang="en-US" altLang="zh-TW" b="1" i="1" dirty="0">
                    <a:solidFill>
                      <a:srgbClr val="000066"/>
                    </a:solidFill>
                    <a:latin typeface="微軟正黑體"/>
                  </a:rPr>
                  <a:t>R</a:t>
                </a:r>
                <a:r>
                  <a:rPr lang="en-US" altLang="zh-TW" b="1" i="1" baseline="-25000" dirty="0">
                    <a:solidFill>
                      <a:srgbClr val="000066"/>
                    </a:solidFill>
                    <a:latin typeface="微軟正黑體"/>
                  </a:rPr>
                  <a:t>A</a:t>
                </a:r>
                <a:r>
                  <a:rPr lang="en-US" altLang="zh-TW" b="1" i="1" dirty="0">
                    <a:solidFill>
                      <a:srgbClr val="000066"/>
                    </a:solidFill>
                    <a:latin typeface="微軟正黑體"/>
                  </a:rPr>
                  <a:t> </a:t>
                </a:r>
                <a:r>
                  <a:rPr lang="en-US" altLang="zh-TW" b="1" i="1" dirty="0">
                    <a:latin typeface="微軟正黑體"/>
                  </a:rPr>
                  <a:t>= R</a:t>
                </a:r>
                <a:r>
                  <a:rPr lang="en-US" altLang="zh-TW" b="1" i="1" baseline="-25000" dirty="0">
                    <a:latin typeface="微軟正黑體"/>
                  </a:rPr>
                  <a:t>P </a:t>
                </a:r>
                <a:r>
                  <a:rPr lang="en-US" altLang="zh-TW" b="1" i="1" dirty="0">
                    <a:latin typeface="微軟正黑體"/>
                  </a:rPr>
                  <a:t>// R</a:t>
                </a:r>
                <a:r>
                  <a:rPr lang="en-US" altLang="zh-TW" b="1" i="1" baseline="-25000" dirty="0">
                    <a:latin typeface="微軟正黑體"/>
                  </a:rPr>
                  <a:t>G</a:t>
                </a:r>
                <a:r>
                  <a:rPr lang="en-US" altLang="zh-TW" b="1" dirty="0">
                    <a:latin typeface="微軟正黑體"/>
                  </a:rPr>
                  <a:t> = </a:t>
                </a:r>
                <a14:m>
                  <m:oMath xmlns:m="http://schemas.openxmlformats.org/officeDocument/2006/math">
                    <m:f>
                      <m:fPr>
                        <m:ctrlPr>
                          <a:rPr lang="en-US" altLang="zh-TW" b="1" i="1">
                            <a:latin typeface="Cambria Math" panose="02040503050406030204" pitchFamily="18" charset="0"/>
                          </a:rPr>
                        </m:ctrlPr>
                      </m:fPr>
                      <m:num>
                        <m:r>
                          <m:rPr>
                            <m:nor/>
                          </m:rPr>
                          <a:rPr lang="en-US" altLang="zh-TW" b="1" i="1" dirty="0">
                            <a:latin typeface="微軟正黑體"/>
                          </a:rPr>
                          <m:t>R</m:t>
                        </m:r>
                        <m:r>
                          <m:rPr>
                            <m:nor/>
                          </m:rPr>
                          <a:rPr lang="en-US" altLang="zh-TW" b="1" i="1" baseline="-25000" dirty="0">
                            <a:latin typeface="微軟正黑體"/>
                          </a:rPr>
                          <m:t>p</m:t>
                        </m:r>
                        <m:r>
                          <m:rPr>
                            <m:nor/>
                          </m:rPr>
                          <a:rPr lang="en-US" altLang="zh-TW" b="1" i="1" dirty="0">
                            <a:latin typeface="微軟正黑體"/>
                          </a:rPr>
                          <m:t>R</m:t>
                        </m:r>
                        <m:r>
                          <m:rPr>
                            <m:sty m:val="p"/>
                          </m:rPr>
                          <a:rPr lang="en-US" altLang="zh-TW" b="1" i="1" baseline="-25000" dirty="0">
                            <a:latin typeface="Cambria Math" panose="02040503050406030204" pitchFamily="18" charset="0"/>
                          </a:rPr>
                          <m:t>G</m:t>
                        </m:r>
                      </m:num>
                      <m:den>
                        <m:r>
                          <m:rPr>
                            <m:nor/>
                          </m:rPr>
                          <a:rPr lang="en-US" altLang="zh-TW" b="1" i="1" dirty="0">
                            <a:latin typeface="微軟正黑體"/>
                          </a:rPr>
                          <m:t>(</m:t>
                        </m:r>
                        <m:r>
                          <m:rPr>
                            <m:nor/>
                          </m:rPr>
                          <a:rPr lang="en-US" altLang="zh-TW" b="1" i="1" dirty="0">
                            <a:latin typeface="微軟正黑體"/>
                          </a:rPr>
                          <m:t>Rp</m:t>
                        </m:r>
                        <m:r>
                          <m:rPr>
                            <m:nor/>
                          </m:rPr>
                          <a:rPr lang="en-US" altLang="zh-TW" b="1" i="1" dirty="0">
                            <a:latin typeface="微軟正黑體"/>
                          </a:rPr>
                          <m:t>+</m:t>
                        </m:r>
                        <m:r>
                          <m:rPr>
                            <m:nor/>
                          </m:rPr>
                          <a:rPr lang="en-US" altLang="zh-TW" b="1" i="1" dirty="0">
                            <a:latin typeface="微軟正黑體"/>
                          </a:rPr>
                          <m:t>R</m:t>
                        </m:r>
                        <m:r>
                          <m:rPr>
                            <m:sty m:val="p"/>
                          </m:rPr>
                          <a:rPr lang="en-US" altLang="zh-TW" b="1" i="1" dirty="0">
                            <a:latin typeface="Cambria Math" panose="02040503050406030204" pitchFamily="18" charset="0"/>
                          </a:rPr>
                          <m:t>G</m:t>
                        </m:r>
                        <m:r>
                          <m:rPr>
                            <m:nor/>
                          </m:rPr>
                          <a:rPr lang="en-US" altLang="zh-TW" b="1" i="1" dirty="0">
                            <a:latin typeface="微軟正黑體"/>
                          </a:rPr>
                          <m:t>)</m:t>
                        </m:r>
                      </m:den>
                    </m:f>
                  </m:oMath>
                </a14:m>
                <a:r>
                  <a:rPr lang="en-US" altLang="zh-TW" b="1" i="1" dirty="0">
                    <a:latin typeface="微軟正黑體"/>
                  </a:rPr>
                  <a:t>~ </a:t>
                </a:r>
                <a:r>
                  <a:rPr lang="en-US" altLang="zh-TW" b="1" i="1" dirty="0" err="1">
                    <a:solidFill>
                      <a:srgbClr val="000066"/>
                    </a:solidFill>
                    <a:latin typeface="微軟正黑體"/>
                  </a:rPr>
                  <a:t>R</a:t>
                </a:r>
                <a:r>
                  <a:rPr lang="en-US" altLang="zh-TW" b="1" i="1" baseline="-25000" dirty="0" err="1">
                    <a:solidFill>
                      <a:srgbClr val="000066"/>
                    </a:solidFill>
                    <a:latin typeface="微軟正黑體"/>
                  </a:rPr>
                  <a:t>p</a:t>
                </a:r>
                <a:endParaRPr lang="en-US" altLang="zh-TW" b="1" i="1" baseline="-25000" dirty="0">
                  <a:solidFill>
                    <a:srgbClr val="000066"/>
                  </a:solidFill>
                  <a:latin typeface="微軟正黑體"/>
                </a:endParaRPr>
              </a:p>
            </p:txBody>
          </p:sp>
        </mc:Choice>
        <mc:Fallback xmlns="">
          <p:sp>
            <p:nvSpPr>
              <p:cNvPr id="5" name="矩形 4">
                <a:extLst>
                  <a:ext uri="{FF2B5EF4-FFF2-40B4-BE49-F238E27FC236}">
                    <a16:creationId xmlns:a16="http://schemas.microsoft.com/office/drawing/2014/main" id="{B791D7C8-E812-46EE-AB3B-60BD5A7469C1}"/>
                  </a:ext>
                </a:extLst>
              </p:cNvPr>
              <p:cNvSpPr>
                <a:spLocks noRot="1" noChangeAspect="1" noMove="1" noResize="1" noEditPoints="1" noAdjustHandles="1" noChangeArrowheads="1" noChangeShapeType="1" noTextEdit="1"/>
              </p:cNvSpPr>
              <p:nvPr/>
            </p:nvSpPr>
            <p:spPr>
              <a:xfrm>
                <a:off x="462035" y="3162279"/>
                <a:ext cx="3236527" cy="730969"/>
              </a:xfrm>
              <a:prstGeom prst="rect">
                <a:avLst/>
              </a:prstGeom>
              <a:blipFill>
                <a:blip r:embed="rId6"/>
                <a:stretch>
                  <a:fillRect l="-1695"/>
                </a:stretch>
              </a:blipFill>
            </p:spPr>
            <p:txBody>
              <a:bodyPr/>
              <a:lstStyle/>
              <a:p>
                <a:r>
                  <a:rPr lang="zh-TW" altLang="en-US">
                    <a:noFill/>
                  </a:rPr>
                  <a:t> </a:t>
                </a:r>
              </a:p>
            </p:txBody>
          </p:sp>
        </mc:Fallback>
      </mc:AlternateContent>
      <p:sp>
        <p:nvSpPr>
          <p:cNvPr id="6" name="圖說文字: 向下箭號 5">
            <a:extLst>
              <a:ext uri="{FF2B5EF4-FFF2-40B4-BE49-F238E27FC236}">
                <a16:creationId xmlns:a16="http://schemas.microsoft.com/office/drawing/2014/main" id="{78BBC655-8D3E-4E26-A289-DB64A6AE5C16}"/>
              </a:ext>
            </a:extLst>
          </p:cNvPr>
          <p:cNvSpPr/>
          <p:nvPr/>
        </p:nvSpPr>
        <p:spPr>
          <a:xfrm>
            <a:off x="2649057" y="4559310"/>
            <a:ext cx="1329069" cy="64573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放大倍率</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6F7CB561-7453-4CE9-A05D-C18D22F74DAF}"/>
              </a:ext>
            </a:extLst>
          </p:cNvPr>
          <p:cNvSpPr>
            <a:spLocks noChangeArrowheads="1"/>
          </p:cNvSpPr>
          <p:nvPr/>
        </p:nvSpPr>
        <p:spPr bwMode="auto">
          <a:xfrm>
            <a:off x="523739" y="1511405"/>
            <a:ext cx="8096522" cy="18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lnSpc>
                <a:spcPct val="105000"/>
              </a:lnSpc>
              <a:spcBef>
                <a:spcPct val="0"/>
              </a:spcBef>
              <a:buClrTx/>
              <a:buSzTx/>
              <a:buFontTx/>
              <a:buNone/>
            </a:pPr>
            <a:r>
              <a:rPr kumimoji="0" lang="zh-TW" altLang="en-US" sz="3200" dirty="0">
                <a:latin typeface="+mn-ea"/>
                <a:ea typeface="+mn-ea"/>
              </a:rPr>
              <a:t>若線圈電阻 </a:t>
            </a:r>
            <a:r>
              <a:rPr kumimoji="0" lang="en-US" altLang="zh-TW" sz="3200" i="1" dirty="0">
                <a:latin typeface="+mn-ea"/>
                <a:ea typeface="+mn-ea"/>
              </a:rPr>
              <a:t>R</a:t>
            </a:r>
            <a:r>
              <a:rPr kumimoji="0" lang="en-US" altLang="zh-TW" sz="3200" baseline="-25000" dirty="0">
                <a:latin typeface="+mn-ea"/>
                <a:ea typeface="+mn-ea"/>
              </a:rPr>
              <a:t>G</a:t>
            </a:r>
            <a:r>
              <a:rPr kumimoji="0" lang="en-US" altLang="zh-TW" sz="3200" dirty="0">
                <a:latin typeface="+mn-ea"/>
                <a:ea typeface="+mn-ea"/>
              </a:rPr>
              <a:t> = 1.2 k</a:t>
            </a:r>
            <a:r>
              <a:rPr kumimoji="0" lang="en-US" altLang="zh-TW" sz="3200" dirty="0">
                <a:latin typeface="+mn-ea"/>
                <a:ea typeface="+mn-ea"/>
                <a:sym typeface="Symbol" panose="05050102010706020507" pitchFamily="18" charset="2"/>
              </a:rPr>
              <a:t></a:t>
            </a:r>
            <a:r>
              <a:rPr kumimoji="0" lang="en-US" altLang="zh-TW" sz="3200" dirty="0">
                <a:latin typeface="+mn-ea"/>
                <a:ea typeface="+mn-ea"/>
              </a:rPr>
              <a:t> </a:t>
            </a:r>
          </a:p>
          <a:p>
            <a:pPr eaLnBrk="1" hangingPunct="1">
              <a:lnSpc>
                <a:spcPct val="105000"/>
              </a:lnSpc>
              <a:spcBef>
                <a:spcPct val="25000"/>
              </a:spcBef>
              <a:buClrTx/>
              <a:buSzTx/>
              <a:buFontTx/>
              <a:buNone/>
            </a:pPr>
            <a:r>
              <a:rPr kumimoji="0" lang="zh-TW" altLang="en-US" sz="3200" dirty="0">
                <a:latin typeface="+mn-ea"/>
                <a:ea typeface="+mn-ea"/>
              </a:rPr>
              <a:t>  檢流計最大偏轉電流 </a:t>
            </a:r>
            <a:r>
              <a:rPr kumimoji="0" lang="en-US" altLang="zh-TW" sz="3200" i="1" dirty="0">
                <a:latin typeface="標楷體" panose="03000509000000000000" pitchFamily="65" charset="-120"/>
                <a:ea typeface="標楷體" panose="03000509000000000000" pitchFamily="65" charset="-120"/>
              </a:rPr>
              <a:t>I</a:t>
            </a:r>
            <a:r>
              <a:rPr kumimoji="0" lang="en-US" altLang="zh-TW" sz="3200" baseline="-25000" dirty="0">
                <a:latin typeface="+mn-ea"/>
                <a:ea typeface="+mn-ea"/>
              </a:rPr>
              <a:t>G(FS) </a:t>
            </a:r>
            <a:r>
              <a:rPr kumimoji="0" lang="en-US" altLang="zh-TW" sz="3200" dirty="0">
                <a:latin typeface="+mn-ea"/>
                <a:ea typeface="+mn-ea"/>
              </a:rPr>
              <a:t>= 50</a:t>
            </a:r>
            <a:r>
              <a:rPr kumimoji="0" lang="zh-TW" altLang="en-US" sz="3200" dirty="0">
                <a:latin typeface="+mn-ea"/>
                <a:ea typeface="+mn-ea"/>
              </a:rPr>
              <a:t> </a:t>
            </a:r>
            <a:r>
              <a:rPr kumimoji="0" lang="en-US" altLang="zh-TW" sz="3200" dirty="0">
                <a:latin typeface="+mn-ea"/>
                <a:ea typeface="+mn-ea"/>
                <a:sym typeface="Symbol" panose="05050102010706020507" pitchFamily="18" charset="2"/>
              </a:rPr>
              <a:t></a:t>
            </a:r>
            <a:r>
              <a:rPr kumimoji="0" lang="en-US" altLang="zh-TW" sz="3200" dirty="0">
                <a:latin typeface="+mn-ea"/>
                <a:ea typeface="+mn-ea"/>
              </a:rPr>
              <a:t>A</a:t>
            </a:r>
          </a:p>
          <a:p>
            <a:pPr eaLnBrk="1" hangingPunct="1">
              <a:lnSpc>
                <a:spcPct val="105000"/>
              </a:lnSpc>
              <a:spcBef>
                <a:spcPct val="25000"/>
              </a:spcBef>
              <a:buClrTx/>
              <a:buSzTx/>
              <a:buFontTx/>
              <a:buNone/>
            </a:pPr>
            <a:r>
              <a:rPr kumimoji="0" lang="zh-TW" altLang="en-US" sz="3200" dirty="0">
                <a:latin typeface="+mn-ea"/>
                <a:ea typeface="+mn-ea"/>
              </a:rPr>
              <a:t>  </a:t>
            </a:r>
            <a:endParaRPr kumimoji="0" lang="en-US" altLang="zh-TW" sz="3200" dirty="0">
              <a:latin typeface="+mn-ea"/>
              <a:ea typeface="+mn-ea"/>
            </a:endParaRPr>
          </a:p>
        </p:txBody>
      </p:sp>
      <p:sp>
        <p:nvSpPr>
          <p:cNvPr id="27651" name="AutoShape 2">
            <a:hlinkClick r:id="" action="ppaction://noaction" highlightClick="1"/>
            <a:extLst>
              <a:ext uri="{FF2B5EF4-FFF2-40B4-BE49-F238E27FC236}">
                <a16:creationId xmlns:a16="http://schemas.microsoft.com/office/drawing/2014/main" id="{52014132-855B-4BF2-B26C-0F0628433EC1}"/>
              </a:ext>
            </a:extLst>
          </p:cNvPr>
          <p:cNvSpPr>
            <a:spLocks noChangeArrowheads="1"/>
          </p:cNvSpPr>
          <p:nvPr/>
        </p:nvSpPr>
        <p:spPr bwMode="auto">
          <a:xfrm>
            <a:off x="0" y="5867400"/>
            <a:ext cx="1447800" cy="9906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endParaRPr kumimoji="0" lang="zh-TW" altLang="en-US" sz="1800"/>
          </a:p>
        </p:txBody>
      </p:sp>
      <p:grpSp>
        <p:nvGrpSpPr>
          <p:cNvPr id="27652" name="群組 1">
            <a:extLst>
              <a:ext uri="{FF2B5EF4-FFF2-40B4-BE49-F238E27FC236}">
                <a16:creationId xmlns:a16="http://schemas.microsoft.com/office/drawing/2014/main" id="{94C1CE79-6E89-4DCE-B9A7-984C9BF8E76E}"/>
              </a:ext>
            </a:extLst>
          </p:cNvPr>
          <p:cNvGrpSpPr>
            <a:grpSpLocks/>
          </p:cNvGrpSpPr>
          <p:nvPr/>
        </p:nvGrpSpPr>
        <p:grpSpPr bwMode="auto">
          <a:xfrm>
            <a:off x="827088" y="3573462"/>
            <a:ext cx="3384550" cy="2702934"/>
            <a:chOff x="5940425" y="4471988"/>
            <a:chExt cx="2808288" cy="2159592"/>
          </a:xfrm>
        </p:grpSpPr>
        <p:cxnSp>
          <p:nvCxnSpPr>
            <p:cNvPr id="19" name="直線接點 18">
              <a:extLst>
                <a:ext uri="{FF2B5EF4-FFF2-40B4-BE49-F238E27FC236}">
                  <a16:creationId xmlns:a16="http://schemas.microsoft.com/office/drawing/2014/main" id="{2DAF0BA5-CA84-4F09-8E86-B6C1E2A38436}"/>
                </a:ext>
              </a:extLst>
            </p:cNvPr>
            <p:cNvCxnSpPr/>
            <p:nvPr/>
          </p:nvCxnSpPr>
          <p:spPr>
            <a:xfrm flipH="1">
              <a:off x="5940425" y="4653366"/>
              <a:ext cx="28082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26D004D3-5A91-4016-A459-A30689DA862F}"/>
                </a:ext>
              </a:extLst>
            </p:cNvPr>
            <p:cNvCxnSpPr/>
            <p:nvPr/>
          </p:nvCxnSpPr>
          <p:spPr>
            <a:xfrm>
              <a:off x="6227576" y="4653366"/>
              <a:ext cx="0" cy="863768"/>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21A263A0-B842-4B31-B1BA-3155C4BA9844}"/>
                </a:ext>
              </a:extLst>
            </p:cNvPr>
            <p:cNvCxnSpPr/>
            <p:nvPr/>
          </p:nvCxnSpPr>
          <p:spPr>
            <a:xfrm>
              <a:off x="6227576" y="5517134"/>
              <a:ext cx="5044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C8736686-2AFE-47AA-93E8-152C7FA74D4D}"/>
                </a:ext>
              </a:extLst>
            </p:cNvPr>
            <p:cNvCxnSpPr/>
            <p:nvPr/>
          </p:nvCxnSpPr>
          <p:spPr>
            <a:xfrm>
              <a:off x="8460244" y="4653366"/>
              <a:ext cx="0" cy="143961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7" name="橢圓 6">
              <a:extLst>
                <a:ext uri="{FF2B5EF4-FFF2-40B4-BE49-F238E27FC236}">
                  <a16:creationId xmlns:a16="http://schemas.microsoft.com/office/drawing/2014/main" id="{1B1D1FCE-1310-4674-8CD8-5A591D7287A4}"/>
                </a:ext>
              </a:extLst>
            </p:cNvPr>
            <p:cNvSpPr/>
            <p:nvPr/>
          </p:nvSpPr>
          <p:spPr>
            <a:xfrm>
              <a:off x="7020536" y="4471988"/>
              <a:ext cx="359597" cy="360220"/>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en-US" altLang="zh-TW" b="1" dirty="0"/>
                <a:t>G</a:t>
              </a:r>
              <a:endParaRPr kumimoji="0" lang="zh-TW" altLang="en-US" b="1" dirty="0"/>
            </a:p>
          </p:txBody>
        </p:sp>
        <p:grpSp>
          <p:nvGrpSpPr>
            <p:cNvPr id="27659" name="群組 119">
              <a:extLst>
                <a:ext uri="{FF2B5EF4-FFF2-40B4-BE49-F238E27FC236}">
                  <a16:creationId xmlns:a16="http://schemas.microsoft.com/office/drawing/2014/main" id="{B37DF6AC-A24A-4088-8231-A07297F4C137}"/>
                </a:ext>
              </a:extLst>
            </p:cNvPr>
            <p:cNvGrpSpPr>
              <a:grpSpLocks/>
            </p:cNvGrpSpPr>
            <p:nvPr/>
          </p:nvGrpSpPr>
          <p:grpSpPr bwMode="auto">
            <a:xfrm>
              <a:off x="7308850" y="6021388"/>
              <a:ext cx="1147763" cy="144462"/>
              <a:chOff x="7020272" y="5661248"/>
              <a:chExt cx="1148605" cy="144016"/>
            </a:xfrm>
          </p:grpSpPr>
          <p:cxnSp>
            <p:nvCxnSpPr>
              <p:cNvPr id="31" name="直線接點 30">
                <a:extLst>
                  <a:ext uri="{FF2B5EF4-FFF2-40B4-BE49-F238E27FC236}">
                    <a16:creationId xmlns:a16="http://schemas.microsoft.com/office/drawing/2014/main" id="{D16A58C7-4B34-4083-82F1-2426EA2BCE3E}"/>
                  </a:ext>
                </a:extLst>
              </p:cNvPr>
              <p:cNvCxnSpPr/>
              <p:nvPr/>
            </p:nvCxnSpPr>
            <p:spPr>
              <a:xfrm flipV="1">
                <a:off x="7020426" y="5731354"/>
                <a:ext cx="210908" cy="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39401D6-A7F9-43E9-9050-D8445589FD90}"/>
                  </a:ext>
                </a:extLst>
              </p:cNvPr>
              <p:cNvCxnSpPr/>
              <p:nvPr/>
            </p:nvCxnSpPr>
            <p:spPr>
              <a:xfrm flipV="1">
                <a:off x="7231334" y="5661809"/>
                <a:ext cx="39545" cy="69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DB908764-3D4D-4C8B-A458-CECDC7D941F0}"/>
                  </a:ext>
                </a:extLst>
              </p:cNvPr>
              <p:cNvCxnSpPr/>
              <p:nvPr/>
            </p:nvCxnSpPr>
            <p:spPr>
              <a:xfrm>
                <a:off x="7270880" y="5661809"/>
                <a:ext cx="77773"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B5BD8BBF-4F08-421C-BE57-F4368F284C12}"/>
                  </a:ext>
                </a:extLst>
              </p:cNvPr>
              <p:cNvCxnSpPr/>
              <p:nvPr/>
            </p:nvCxnSpPr>
            <p:spPr>
              <a:xfrm flipV="1">
                <a:off x="7348652" y="5661809"/>
                <a:ext cx="80408" cy="142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1895A71C-A040-43B7-88BA-DC804BFA6A2B}"/>
                  </a:ext>
                </a:extLst>
              </p:cNvPr>
              <p:cNvCxnSpPr/>
              <p:nvPr/>
            </p:nvCxnSpPr>
            <p:spPr>
              <a:xfrm>
                <a:off x="7429061" y="5661809"/>
                <a:ext cx="79091"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2F13D602-F2FA-4100-97BB-851B82A6A8E3}"/>
                  </a:ext>
                </a:extLst>
              </p:cNvPr>
              <p:cNvCxnSpPr/>
              <p:nvPr/>
            </p:nvCxnSpPr>
            <p:spPr>
              <a:xfrm>
                <a:off x="7587242" y="5661809"/>
                <a:ext cx="79091"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FBF00BDC-3EEC-4BB9-997F-E36E6AD5280B}"/>
                  </a:ext>
                </a:extLst>
              </p:cNvPr>
              <p:cNvCxnSpPr/>
              <p:nvPr/>
            </p:nvCxnSpPr>
            <p:spPr>
              <a:xfrm flipV="1">
                <a:off x="7508151" y="5661809"/>
                <a:ext cx="79091" cy="142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5D6B3814-F260-4879-AD6A-00B049FA6C40}"/>
                  </a:ext>
                </a:extLst>
              </p:cNvPr>
              <p:cNvCxnSpPr/>
              <p:nvPr/>
            </p:nvCxnSpPr>
            <p:spPr>
              <a:xfrm>
                <a:off x="7746741" y="5661809"/>
                <a:ext cx="79091"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4EDAF57-DC4A-4641-A900-E2F3E57BE877}"/>
                  </a:ext>
                </a:extLst>
              </p:cNvPr>
              <p:cNvCxnSpPr/>
              <p:nvPr/>
            </p:nvCxnSpPr>
            <p:spPr>
              <a:xfrm flipV="1">
                <a:off x="7666332" y="5661809"/>
                <a:ext cx="80409" cy="142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9A966B6C-9C45-4E3C-B865-4D61D2138AD4}"/>
                  </a:ext>
                </a:extLst>
              </p:cNvPr>
              <p:cNvCxnSpPr/>
              <p:nvPr/>
            </p:nvCxnSpPr>
            <p:spPr>
              <a:xfrm flipV="1">
                <a:off x="7825832" y="5731354"/>
                <a:ext cx="38227" cy="68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0D02A09B-E485-42EE-9C48-6178C2F7C271}"/>
                  </a:ext>
                </a:extLst>
              </p:cNvPr>
              <p:cNvCxnSpPr/>
              <p:nvPr/>
            </p:nvCxnSpPr>
            <p:spPr>
              <a:xfrm>
                <a:off x="7861422" y="5731354"/>
                <a:ext cx="307135" cy="1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60" name="群組 106">
              <a:extLst>
                <a:ext uri="{FF2B5EF4-FFF2-40B4-BE49-F238E27FC236}">
                  <a16:creationId xmlns:a16="http://schemas.microsoft.com/office/drawing/2014/main" id="{0ACC1B3E-D076-46D9-BC1A-E871E6162C5D}"/>
                </a:ext>
              </a:extLst>
            </p:cNvPr>
            <p:cNvGrpSpPr>
              <a:grpSpLocks/>
            </p:cNvGrpSpPr>
            <p:nvPr/>
          </p:nvGrpSpPr>
          <p:grpSpPr bwMode="auto">
            <a:xfrm>
              <a:off x="7308850" y="5035550"/>
              <a:ext cx="1143000" cy="142875"/>
              <a:chOff x="7020272" y="4941168"/>
              <a:chExt cx="1142792" cy="144016"/>
            </a:xfrm>
          </p:grpSpPr>
          <p:cxnSp>
            <p:nvCxnSpPr>
              <p:cNvPr id="51" name="直線接點 50">
                <a:extLst>
                  <a:ext uri="{FF2B5EF4-FFF2-40B4-BE49-F238E27FC236}">
                    <a16:creationId xmlns:a16="http://schemas.microsoft.com/office/drawing/2014/main" id="{A9B66B78-3AF4-4DD8-8EAE-CBE901690629}"/>
                  </a:ext>
                </a:extLst>
              </p:cNvPr>
              <p:cNvCxnSpPr/>
              <p:nvPr/>
            </p:nvCxnSpPr>
            <p:spPr>
              <a:xfrm flipV="1">
                <a:off x="7020426" y="5011082"/>
                <a:ext cx="198863" cy="2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17BB663F-18B3-45A8-B235-3C7B75B64C60}"/>
                  </a:ext>
                </a:extLst>
              </p:cNvPr>
              <p:cNvCxnSpPr/>
              <p:nvPr/>
            </p:nvCxnSpPr>
            <p:spPr>
              <a:xfrm flipV="1">
                <a:off x="7219289" y="4940765"/>
                <a:ext cx="39509" cy="703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1C4CB822-FDC8-48EF-A0A0-87523A3FAFB9}"/>
                  </a:ext>
                </a:extLst>
              </p:cNvPr>
              <p:cNvCxnSpPr/>
              <p:nvPr/>
            </p:nvCxnSpPr>
            <p:spPr>
              <a:xfrm>
                <a:off x="7258798" y="4940765"/>
                <a:ext cx="79018" cy="139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0B40380-C312-4144-A99B-B31B35745A08}"/>
                  </a:ext>
                </a:extLst>
              </p:cNvPr>
              <p:cNvCxnSpPr/>
              <p:nvPr/>
            </p:nvCxnSpPr>
            <p:spPr>
              <a:xfrm flipV="1">
                <a:off x="7337816" y="4940765"/>
                <a:ext cx="79018" cy="1444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5FB6AB92-BF04-41D3-A96C-F6FE6A247EFE}"/>
                  </a:ext>
                </a:extLst>
              </p:cNvPr>
              <p:cNvCxnSpPr/>
              <p:nvPr/>
            </p:nvCxnSpPr>
            <p:spPr>
              <a:xfrm>
                <a:off x="7416834" y="4940765"/>
                <a:ext cx="80335" cy="139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F27D0EF5-3EDB-41EC-A7EE-82204ECB842D}"/>
                  </a:ext>
                </a:extLst>
              </p:cNvPr>
              <p:cNvCxnSpPr/>
              <p:nvPr/>
            </p:nvCxnSpPr>
            <p:spPr>
              <a:xfrm>
                <a:off x="7574871" y="4940765"/>
                <a:ext cx="79018" cy="139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5EE1A032-C0D9-4D3B-B56D-6025BEE66D5B}"/>
                  </a:ext>
                </a:extLst>
              </p:cNvPr>
              <p:cNvCxnSpPr/>
              <p:nvPr/>
            </p:nvCxnSpPr>
            <p:spPr>
              <a:xfrm flipV="1">
                <a:off x="7497169" y="4940765"/>
                <a:ext cx="77702" cy="1444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F05A9007-E746-432D-A5A3-65DE72B03A16}"/>
                  </a:ext>
                </a:extLst>
              </p:cNvPr>
              <p:cNvCxnSpPr/>
              <p:nvPr/>
            </p:nvCxnSpPr>
            <p:spPr>
              <a:xfrm>
                <a:off x="7732907" y="4940765"/>
                <a:ext cx="80335" cy="139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2EC2B25D-15BB-4320-8183-1AD3A9622C1C}"/>
                  </a:ext>
                </a:extLst>
              </p:cNvPr>
              <p:cNvCxnSpPr/>
              <p:nvPr/>
            </p:nvCxnSpPr>
            <p:spPr>
              <a:xfrm flipV="1">
                <a:off x="7653889" y="4940765"/>
                <a:ext cx="79018" cy="1444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B197B5A6-BB44-4A67-8340-5F73EEEBB022}"/>
                  </a:ext>
                </a:extLst>
              </p:cNvPr>
              <p:cNvCxnSpPr/>
              <p:nvPr/>
            </p:nvCxnSpPr>
            <p:spPr>
              <a:xfrm flipV="1">
                <a:off x="7813241" y="5011082"/>
                <a:ext cx="39509" cy="690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80F45A53-79F5-470B-8CCE-E5BCB7CAA6F6}"/>
                  </a:ext>
                </a:extLst>
              </p:cNvPr>
              <p:cNvCxnSpPr/>
              <p:nvPr/>
            </p:nvCxnSpPr>
            <p:spPr>
              <a:xfrm flipV="1">
                <a:off x="7846166" y="5005968"/>
                <a:ext cx="317389" cy="25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grpSp>
        <p:cxnSp>
          <p:nvCxnSpPr>
            <p:cNvPr id="80" name="直線單箭頭接點 79">
              <a:extLst>
                <a:ext uri="{FF2B5EF4-FFF2-40B4-BE49-F238E27FC236}">
                  <a16:creationId xmlns:a16="http://schemas.microsoft.com/office/drawing/2014/main" id="{E7847313-3BDA-404F-9B44-A1F8330F7B1E}"/>
                </a:ext>
              </a:extLst>
            </p:cNvPr>
            <p:cNvCxnSpPr/>
            <p:nvPr/>
          </p:nvCxnSpPr>
          <p:spPr>
            <a:xfrm flipV="1">
              <a:off x="6766314" y="5160719"/>
              <a:ext cx="326668" cy="345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 name="橢圓 98">
              <a:extLst>
                <a:ext uri="{FF2B5EF4-FFF2-40B4-BE49-F238E27FC236}">
                  <a16:creationId xmlns:a16="http://schemas.microsoft.com/office/drawing/2014/main" id="{09870359-A03E-4DDE-80CB-F3EB665540BB}"/>
                </a:ext>
              </a:extLst>
            </p:cNvPr>
            <p:cNvSpPr/>
            <p:nvPr/>
          </p:nvSpPr>
          <p:spPr>
            <a:xfrm>
              <a:off x="7239192" y="5075738"/>
              <a:ext cx="72446" cy="7229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b="1"/>
            </a:p>
          </p:txBody>
        </p:sp>
        <p:sp>
          <p:nvSpPr>
            <p:cNvPr id="100" name="橢圓 99">
              <a:extLst>
                <a:ext uri="{FF2B5EF4-FFF2-40B4-BE49-F238E27FC236}">
                  <a16:creationId xmlns:a16="http://schemas.microsoft.com/office/drawing/2014/main" id="{4F618F73-E66D-4E50-AE9D-B4EE40EB19D7}"/>
                </a:ext>
              </a:extLst>
            </p:cNvPr>
            <p:cNvSpPr/>
            <p:nvPr/>
          </p:nvSpPr>
          <p:spPr>
            <a:xfrm>
              <a:off x="7240509" y="5555186"/>
              <a:ext cx="72447" cy="7102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b="1"/>
            </a:p>
          </p:txBody>
        </p:sp>
        <p:sp>
          <p:nvSpPr>
            <p:cNvPr id="101" name="橢圓 100">
              <a:extLst>
                <a:ext uri="{FF2B5EF4-FFF2-40B4-BE49-F238E27FC236}">
                  <a16:creationId xmlns:a16="http://schemas.microsoft.com/office/drawing/2014/main" id="{55B2926C-527C-4826-97ED-790315ADEB1D}"/>
                </a:ext>
              </a:extLst>
            </p:cNvPr>
            <p:cNvSpPr/>
            <p:nvPr/>
          </p:nvSpPr>
          <p:spPr>
            <a:xfrm>
              <a:off x="7240509" y="6060002"/>
              <a:ext cx="72447" cy="7102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b="1"/>
            </a:p>
          </p:txBody>
        </p:sp>
        <p:sp>
          <p:nvSpPr>
            <p:cNvPr id="102" name="橢圓 101">
              <a:extLst>
                <a:ext uri="{FF2B5EF4-FFF2-40B4-BE49-F238E27FC236}">
                  <a16:creationId xmlns:a16="http://schemas.microsoft.com/office/drawing/2014/main" id="{5BECD9FB-AD16-47FB-B1A0-317C3A9E7ACF}"/>
                </a:ext>
              </a:extLst>
            </p:cNvPr>
            <p:cNvSpPr/>
            <p:nvPr/>
          </p:nvSpPr>
          <p:spPr>
            <a:xfrm>
              <a:off x="6713626" y="5479083"/>
              <a:ext cx="71129" cy="7102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b="1"/>
            </a:p>
          </p:txBody>
        </p:sp>
        <p:grpSp>
          <p:nvGrpSpPr>
            <p:cNvPr id="27666" name="群組 107">
              <a:extLst>
                <a:ext uri="{FF2B5EF4-FFF2-40B4-BE49-F238E27FC236}">
                  <a16:creationId xmlns:a16="http://schemas.microsoft.com/office/drawing/2014/main" id="{61793746-2E08-45D8-ADC4-7DD841686EA2}"/>
                </a:ext>
              </a:extLst>
            </p:cNvPr>
            <p:cNvGrpSpPr>
              <a:grpSpLocks/>
            </p:cNvGrpSpPr>
            <p:nvPr/>
          </p:nvGrpSpPr>
          <p:grpSpPr bwMode="auto">
            <a:xfrm>
              <a:off x="7318375" y="5516563"/>
              <a:ext cx="1141413" cy="144462"/>
              <a:chOff x="7020272" y="4941168"/>
              <a:chExt cx="1142792" cy="144016"/>
            </a:xfrm>
          </p:grpSpPr>
          <p:cxnSp>
            <p:nvCxnSpPr>
              <p:cNvPr id="109" name="直線接點 108">
                <a:extLst>
                  <a:ext uri="{FF2B5EF4-FFF2-40B4-BE49-F238E27FC236}">
                    <a16:creationId xmlns:a16="http://schemas.microsoft.com/office/drawing/2014/main" id="{D326E9D7-0B0F-45B4-B744-5F558E0AB41B}"/>
                  </a:ext>
                </a:extLst>
              </p:cNvPr>
              <p:cNvCxnSpPr/>
              <p:nvPr/>
            </p:nvCxnSpPr>
            <p:spPr>
              <a:xfrm flipV="1">
                <a:off x="7020122" y="5011283"/>
                <a:ext cx="199138" cy="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BD623CEC-FC2D-4CE4-9AAB-A2D08944B5BB}"/>
                  </a:ext>
                </a:extLst>
              </p:cNvPr>
              <p:cNvCxnSpPr/>
              <p:nvPr/>
            </p:nvCxnSpPr>
            <p:spPr>
              <a:xfrm flipV="1">
                <a:off x="7219260" y="4941738"/>
                <a:ext cx="39564" cy="69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F394BDB9-5AB0-4DB8-82E2-A90B1D219E88}"/>
                  </a:ext>
                </a:extLst>
              </p:cNvPr>
              <p:cNvCxnSpPr/>
              <p:nvPr/>
            </p:nvCxnSpPr>
            <p:spPr>
              <a:xfrm>
                <a:off x="7258824" y="4941738"/>
                <a:ext cx="77810"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4356AEB7-0EFD-42A3-9A60-176015840AD0}"/>
                  </a:ext>
                </a:extLst>
              </p:cNvPr>
              <p:cNvCxnSpPr/>
              <p:nvPr/>
            </p:nvCxnSpPr>
            <p:spPr>
              <a:xfrm flipV="1">
                <a:off x="7336634" y="4941738"/>
                <a:ext cx="79128" cy="142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8541797A-1E86-443C-92CA-501A2BC40E24}"/>
                  </a:ext>
                </a:extLst>
              </p:cNvPr>
              <p:cNvCxnSpPr/>
              <p:nvPr/>
            </p:nvCxnSpPr>
            <p:spPr>
              <a:xfrm>
                <a:off x="7415762" y="4941738"/>
                <a:ext cx="80446"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D98F2190-C30E-4855-A6E0-5DD7CCC1951D}"/>
                  </a:ext>
                </a:extLst>
              </p:cNvPr>
              <p:cNvCxnSpPr/>
              <p:nvPr/>
            </p:nvCxnSpPr>
            <p:spPr>
              <a:xfrm>
                <a:off x="7575336" y="4941738"/>
                <a:ext cx="79128"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C416824F-7FA0-4240-BE20-C768567C4303}"/>
                  </a:ext>
                </a:extLst>
              </p:cNvPr>
              <p:cNvCxnSpPr/>
              <p:nvPr/>
            </p:nvCxnSpPr>
            <p:spPr>
              <a:xfrm flipV="1">
                <a:off x="7496208" y="4941738"/>
                <a:ext cx="79128" cy="142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3DA1CCC6-D87D-453F-8F4D-0A68FB1E4835}"/>
                  </a:ext>
                </a:extLst>
              </p:cNvPr>
              <p:cNvCxnSpPr/>
              <p:nvPr/>
            </p:nvCxnSpPr>
            <p:spPr>
              <a:xfrm>
                <a:off x="7733592" y="4941738"/>
                <a:ext cx="79128" cy="137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304727F4-C851-4E86-881C-9E8923EA8C70}"/>
                  </a:ext>
                </a:extLst>
              </p:cNvPr>
              <p:cNvCxnSpPr/>
              <p:nvPr/>
            </p:nvCxnSpPr>
            <p:spPr>
              <a:xfrm flipV="1">
                <a:off x="7654464" y="4941738"/>
                <a:ext cx="79128" cy="142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48427A24-8782-485B-946B-8D0B2539079C}"/>
                  </a:ext>
                </a:extLst>
              </p:cNvPr>
              <p:cNvCxnSpPr/>
              <p:nvPr/>
            </p:nvCxnSpPr>
            <p:spPr>
              <a:xfrm flipV="1">
                <a:off x="7812720" y="5011283"/>
                <a:ext cx="39564" cy="68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0B19C1E5-1A64-4BA4-9773-E5D671BB3C87}"/>
                  </a:ext>
                </a:extLst>
              </p:cNvPr>
              <p:cNvCxnSpPr/>
              <p:nvPr/>
            </p:nvCxnSpPr>
            <p:spPr>
              <a:xfrm flipV="1">
                <a:off x="7847009" y="5007490"/>
                <a:ext cx="316512" cy="0"/>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27667" name="文字方塊 124">
              <a:extLst>
                <a:ext uri="{FF2B5EF4-FFF2-40B4-BE49-F238E27FC236}">
                  <a16:creationId xmlns:a16="http://schemas.microsoft.com/office/drawing/2014/main" id="{7395B586-0A10-4F2F-A1A5-7BE0060DE5C8}"/>
                </a:ext>
              </a:extLst>
            </p:cNvPr>
            <p:cNvSpPr txBox="1">
              <a:spLocks noChangeArrowheads="1"/>
            </p:cNvSpPr>
            <p:nvPr/>
          </p:nvSpPr>
          <p:spPr bwMode="auto">
            <a:xfrm>
              <a:off x="7546975" y="4703763"/>
              <a:ext cx="439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a:t>R1</a:t>
              </a:r>
              <a:endParaRPr kumimoji="0" lang="zh-TW" altLang="en-US" sz="1800" b="1"/>
            </a:p>
          </p:txBody>
        </p:sp>
        <p:sp>
          <p:nvSpPr>
            <p:cNvPr id="27668" name="文字方塊 125">
              <a:extLst>
                <a:ext uri="{FF2B5EF4-FFF2-40B4-BE49-F238E27FC236}">
                  <a16:creationId xmlns:a16="http://schemas.microsoft.com/office/drawing/2014/main" id="{5F0AFE6A-A8AB-4491-89DE-4F562139D10A}"/>
                </a:ext>
              </a:extLst>
            </p:cNvPr>
            <p:cNvSpPr txBox="1">
              <a:spLocks noChangeArrowheads="1"/>
            </p:cNvSpPr>
            <p:nvPr/>
          </p:nvSpPr>
          <p:spPr bwMode="auto">
            <a:xfrm>
              <a:off x="7562850" y="52197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a:t>R2</a:t>
              </a:r>
              <a:endParaRPr kumimoji="0" lang="zh-TW" altLang="en-US" sz="1800" b="1"/>
            </a:p>
          </p:txBody>
        </p:sp>
        <p:sp>
          <p:nvSpPr>
            <p:cNvPr id="27669" name="文字方塊 126">
              <a:extLst>
                <a:ext uri="{FF2B5EF4-FFF2-40B4-BE49-F238E27FC236}">
                  <a16:creationId xmlns:a16="http://schemas.microsoft.com/office/drawing/2014/main" id="{D17BC9CB-B02D-4FAD-99A8-9D96868B330B}"/>
                </a:ext>
              </a:extLst>
            </p:cNvPr>
            <p:cNvSpPr txBox="1">
              <a:spLocks noChangeArrowheads="1"/>
            </p:cNvSpPr>
            <p:nvPr/>
          </p:nvSpPr>
          <p:spPr bwMode="auto">
            <a:xfrm>
              <a:off x="7558088" y="5724525"/>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a:t>R3</a:t>
              </a:r>
              <a:endParaRPr kumimoji="0" lang="zh-TW" altLang="en-US" sz="1800" b="1"/>
            </a:p>
          </p:txBody>
        </p:sp>
        <p:sp>
          <p:nvSpPr>
            <p:cNvPr id="27670" name="文字方塊 127">
              <a:extLst>
                <a:ext uri="{FF2B5EF4-FFF2-40B4-BE49-F238E27FC236}">
                  <a16:creationId xmlns:a16="http://schemas.microsoft.com/office/drawing/2014/main" id="{F0D199FB-A59A-466F-B28F-FDDDB6E2C64C}"/>
                </a:ext>
              </a:extLst>
            </p:cNvPr>
            <p:cNvSpPr txBox="1">
              <a:spLocks noChangeArrowheads="1"/>
            </p:cNvSpPr>
            <p:nvPr/>
          </p:nvSpPr>
          <p:spPr bwMode="auto">
            <a:xfrm>
              <a:off x="7024688" y="4778375"/>
              <a:ext cx="442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a:t>1A</a:t>
              </a:r>
              <a:endParaRPr kumimoji="0" lang="zh-TW" altLang="en-US" sz="1800" b="1"/>
            </a:p>
          </p:txBody>
        </p:sp>
        <p:sp>
          <p:nvSpPr>
            <p:cNvPr id="27671" name="文字方塊 128">
              <a:extLst>
                <a:ext uri="{FF2B5EF4-FFF2-40B4-BE49-F238E27FC236}">
                  <a16:creationId xmlns:a16="http://schemas.microsoft.com/office/drawing/2014/main" id="{BBA72432-B20B-4A8C-AC72-E25EC538B19B}"/>
                </a:ext>
              </a:extLst>
            </p:cNvPr>
            <p:cNvSpPr txBox="1">
              <a:spLocks noChangeArrowheads="1"/>
            </p:cNvSpPr>
            <p:nvPr/>
          </p:nvSpPr>
          <p:spPr bwMode="auto">
            <a:xfrm>
              <a:off x="6994525" y="5229225"/>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a:t>0.1A</a:t>
              </a:r>
              <a:endParaRPr kumimoji="0" lang="zh-TW" altLang="en-US" sz="1800" b="1"/>
            </a:p>
          </p:txBody>
        </p:sp>
        <p:sp>
          <p:nvSpPr>
            <p:cNvPr id="27672" name="文字方塊 129">
              <a:extLst>
                <a:ext uri="{FF2B5EF4-FFF2-40B4-BE49-F238E27FC236}">
                  <a16:creationId xmlns:a16="http://schemas.microsoft.com/office/drawing/2014/main" id="{73B0D31B-4063-4A52-A320-AE6A0DEDC22D}"/>
                </a:ext>
              </a:extLst>
            </p:cNvPr>
            <p:cNvSpPr txBox="1">
              <a:spLocks noChangeArrowheads="1"/>
            </p:cNvSpPr>
            <p:nvPr/>
          </p:nvSpPr>
          <p:spPr bwMode="auto">
            <a:xfrm>
              <a:off x="6875463" y="5724525"/>
              <a:ext cx="715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1800" b="1"/>
                <a:t>0.01A</a:t>
              </a:r>
              <a:endParaRPr kumimoji="0" lang="zh-TW" altLang="en-US" sz="1800" b="1"/>
            </a:p>
          </p:txBody>
        </p:sp>
        <p:sp>
          <p:nvSpPr>
            <p:cNvPr id="27673" name="文字方塊 135">
              <a:extLst>
                <a:ext uri="{FF2B5EF4-FFF2-40B4-BE49-F238E27FC236}">
                  <a16:creationId xmlns:a16="http://schemas.microsoft.com/office/drawing/2014/main" id="{2E952914-0E41-4C90-AF58-EFD6618DA68F}"/>
                </a:ext>
              </a:extLst>
            </p:cNvPr>
            <p:cNvSpPr txBox="1">
              <a:spLocks noChangeArrowheads="1"/>
            </p:cNvSpPr>
            <p:nvPr/>
          </p:nvSpPr>
          <p:spPr bwMode="auto">
            <a:xfrm>
              <a:off x="6294438" y="6311900"/>
              <a:ext cx="1855716" cy="31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zh-TW" altLang="en-US" sz="2000" b="1" dirty="0">
                  <a:latin typeface="+mn-ea"/>
                  <a:ea typeface="+mn-ea"/>
                </a:rPr>
                <a:t>多測試檔之電流錶</a:t>
              </a:r>
            </a:p>
          </p:txBody>
        </p:sp>
      </p:grpSp>
      <p:sp>
        <p:nvSpPr>
          <p:cNvPr id="27653" name="文字方塊 2">
            <a:extLst>
              <a:ext uri="{FF2B5EF4-FFF2-40B4-BE49-F238E27FC236}">
                <a16:creationId xmlns:a16="http://schemas.microsoft.com/office/drawing/2014/main" id="{0F3B6FB3-100E-40F1-8A32-A59DA580469E}"/>
              </a:ext>
            </a:extLst>
          </p:cNvPr>
          <p:cNvSpPr txBox="1">
            <a:spLocks noChangeArrowheads="1"/>
          </p:cNvSpPr>
          <p:nvPr/>
        </p:nvSpPr>
        <p:spPr bwMode="auto">
          <a:xfrm>
            <a:off x="4941100" y="3352263"/>
            <a:ext cx="3529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3200" dirty="0">
                <a:solidFill>
                  <a:srgbClr val="FF0000"/>
                </a:solidFill>
                <a:latin typeface="Times New Roman" panose="02020603050405020304" pitchFamily="18" charset="0"/>
                <a:cs typeface="Times New Roman" panose="02020603050405020304" pitchFamily="18" charset="0"/>
              </a:rPr>
              <a:t>R1, R2, R3 = ?</a:t>
            </a:r>
            <a:endParaRPr lang="zh-TW" altLang="en-US" sz="3200" dirty="0">
              <a:solidFill>
                <a:srgbClr val="FF0000"/>
              </a:solidFill>
              <a:latin typeface="Times New Roman" panose="02020603050405020304" pitchFamily="18" charset="0"/>
              <a:cs typeface="Times New Roman" panose="02020603050405020304" pitchFamily="18" charset="0"/>
            </a:endParaRPr>
          </a:p>
        </p:txBody>
      </p:sp>
      <p:sp>
        <p:nvSpPr>
          <p:cNvPr id="2" name="標題 1">
            <a:extLst>
              <a:ext uri="{FF2B5EF4-FFF2-40B4-BE49-F238E27FC236}">
                <a16:creationId xmlns:a16="http://schemas.microsoft.com/office/drawing/2014/main" id="{990C2DE4-8CFC-48FF-8DD6-560F818D1727}"/>
              </a:ext>
            </a:extLst>
          </p:cNvPr>
          <p:cNvSpPr>
            <a:spLocks noGrp="1"/>
          </p:cNvSpPr>
          <p:nvPr>
            <p:ph type="title"/>
          </p:nvPr>
        </p:nvSpPr>
        <p:spPr>
          <a:xfrm>
            <a:off x="2412000" y="68566"/>
            <a:ext cx="4320000" cy="807840"/>
          </a:xfrm>
        </p:spPr>
        <p:txBody>
          <a:bodyPr/>
          <a:lstStyle/>
          <a:p>
            <a:pPr rtl="0" eaLnBrk="1" latinLnBrk="0" hangingPunct="1"/>
            <a:r>
              <a:rPr lang="zh-TW" altLang="zh-TW" b="1" kern="1200" dirty="0">
                <a:solidFill>
                  <a:srgbClr val="0000FF"/>
                </a:solidFill>
                <a:effectLst/>
                <a:latin typeface="微軟正黑體" panose="020B0604030504040204" pitchFamily="34" charset="-120"/>
                <a:ea typeface="微軟正黑體" panose="020B0604030504040204" pitchFamily="34" charset="-120"/>
                <a:cs typeface="+mn-cs"/>
              </a:rPr>
              <a:t>電流測量：安培計</a:t>
            </a:r>
            <a:endParaRPr lang="zh-TW" altLang="zh-TW" dirty="0">
              <a:effectLst/>
            </a:endParaRPr>
          </a:p>
        </p:txBody>
      </p:sp>
      <p:sp>
        <p:nvSpPr>
          <p:cNvPr id="62" name="矩形 3">
            <a:extLst>
              <a:ext uri="{FF2B5EF4-FFF2-40B4-BE49-F238E27FC236}">
                <a16:creationId xmlns:a16="http://schemas.microsoft.com/office/drawing/2014/main" id="{5AAB3330-2CFF-4B73-AACD-D5DDD1902952}"/>
              </a:ext>
            </a:extLst>
          </p:cNvPr>
          <p:cNvSpPr>
            <a:spLocks noChangeArrowheads="1"/>
          </p:cNvSpPr>
          <p:nvPr/>
        </p:nvSpPr>
        <p:spPr bwMode="auto">
          <a:xfrm>
            <a:off x="5021263" y="4449763"/>
            <a:ext cx="27098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3600" dirty="0">
                <a:solidFill>
                  <a:schemeClr val="bg1">
                    <a:lumMod val="85000"/>
                  </a:schemeClr>
                </a:solidFill>
                <a:latin typeface="Times New Roman" panose="02020603050405020304" pitchFamily="18" charset="0"/>
                <a:cs typeface="Times New Roman" panose="02020603050405020304" pitchFamily="18" charset="0"/>
              </a:rPr>
              <a:t>R1 = 0.06 </a:t>
            </a:r>
            <a:r>
              <a:rPr lang="el-GR" altLang="zh-TW" sz="3600" dirty="0">
                <a:solidFill>
                  <a:schemeClr val="bg1">
                    <a:lumMod val="85000"/>
                  </a:schemeClr>
                </a:solidFill>
                <a:latin typeface="Times New Roman" panose="02020603050405020304" pitchFamily="18" charset="0"/>
                <a:cs typeface="Times New Roman" panose="02020603050405020304" pitchFamily="18" charset="0"/>
              </a:rPr>
              <a:t>Ω</a:t>
            </a:r>
            <a:r>
              <a:rPr lang="en-US" altLang="zh-TW" sz="3600" dirty="0">
                <a:solidFill>
                  <a:schemeClr val="bg1">
                    <a:lumMod val="85000"/>
                  </a:schemeClr>
                </a:solidFill>
                <a:latin typeface="Times New Roman" panose="02020603050405020304" pitchFamily="18" charset="0"/>
                <a:cs typeface="Times New Roman" panose="02020603050405020304" pitchFamily="18" charset="0"/>
              </a:rPr>
              <a:t>, </a:t>
            </a:r>
          </a:p>
          <a:p>
            <a:r>
              <a:rPr lang="en-US" altLang="zh-TW" sz="3600" dirty="0">
                <a:solidFill>
                  <a:schemeClr val="bg1">
                    <a:lumMod val="85000"/>
                  </a:schemeClr>
                </a:solidFill>
                <a:latin typeface="Times New Roman" panose="02020603050405020304" pitchFamily="18" charset="0"/>
                <a:cs typeface="Times New Roman" panose="02020603050405020304" pitchFamily="18" charset="0"/>
              </a:rPr>
              <a:t>R2 = 0.6 </a:t>
            </a:r>
            <a:r>
              <a:rPr lang="el-GR" altLang="zh-TW" sz="3600" dirty="0">
                <a:solidFill>
                  <a:schemeClr val="bg1">
                    <a:lumMod val="85000"/>
                  </a:schemeClr>
                </a:solidFill>
                <a:latin typeface="Times New Roman" panose="02020603050405020304" pitchFamily="18" charset="0"/>
                <a:cs typeface="Times New Roman" panose="02020603050405020304" pitchFamily="18" charset="0"/>
              </a:rPr>
              <a:t>Ω</a:t>
            </a:r>
            <a:r>
              <a:rPr lang="en-US" altLang="zh-TW" sz="3600" dirty="0">
                <a:solidFill>
                  <a:schemeClr val="bg1">
                    <a:lumMod val="85000"/>
                  </a:schemeClr>
                </a:solidFill>
                <a:latin typeface="Times New Roman" panose="02020603050405020304" pitchFamily="18" charset="0"/>
                <a:cs typeface="Times New Roman" panose="02020603050405020304" pitchFamily="18" charset="0"/>
              </a:rPr>
              <a:t>, </a:t>
            </a:r>
          </a:p>
          <a:p>
            <a:r>
              <a:rPr lang="en-US" altLang="zh-TW" sz="3600" dirty="0">
                <a:solidFill>
                  <a:schemeClr val="bg1">
                    <a:lumMod val="85000"/>
                  </a:schemeClr>
                </a:solidFill>
                <a:latin typeface="Times New Roman" panose="02020603050405020304" pitchFamily="18" charset="0"/>
                <a:cs typeface="Times New Roman" panose="02020603050405020304" pitchFamily="18" charset="0"/>
              </a:rPr>
              <a:t>R3 = 6 </a:t>
            </a:r>
            <a:r>
              <a:rPr lang="el-GR" altLang="zh-TW" sz="3600" dirty="0">
                <a:solidFill>
                  <a:schemeClr val="bg1">
                    <a:lumMod val="85000"/>
                  </a:schemeClr>
                </a:solidFill>
                <a:latin typeface="Times New Roman" panose="02020603050405020304" pitchFamily="18" charset="0"/>
                <a:cs typeface="Times New Roman" panose="02020603050405020304" pitchFamily="18" charset="0"/>
              </a:rPr>
              <a:t>Ω</a:t>
            </a:r>
            <a:endParaRPr lang="zh-TW" altLang="en-US" sz="3600" dirty="0">
              <a:solidFill>
                <a:schemeClr val="bg1">
                  <a:lumMod val="85000"/>
                </a:schemeClr>
              </a:solidFill>
            </a:endParaRPr>
          </a:p>
        </p:txBody>
      </p:sp>
      <p:pic>
        <p:nvPicPr>
          <p:cNvPr id="63" name="圖形 62" descr="首頁">
            <a:hlinkClick r:id="rId2" action="ppaction://hlinksldjump"/>
            <a:extLst>
              <a:ext uri="{FF2B5EF4-FFF2-40B4-BE49-F238E27FC236}">
                <a16:creationId xmlns:a16="http://schemas.microsoft.com/office/drawing/2014/main" id="{583FDD3F-CBCB-4210-A75F-2A2697D5E3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mc:AlternateContent xmlns:mc="http://schemas.openxmlformats.org/markup-compatibility/2006" xmlns:a14="http://schemas.microsoft.com/office/drawing/2010/main">
        <mc:Choice Requires="a14">
          <p:sp>
            <p:nvSpPr>
              <p:cNvPr id="64" name="矩形: 圓角 63">
                <a:extLst>
                  <a:ext uri="{FF2B5EF4-FFF2-40B4-BE49-F238E27FC236}">
                    <a16:creationId xmlns:a16="http://schemas.microsoft.com/office/drawing/2014/main" id="{EDE8CC26-6B47-41CC-A04D-4266E8D39713}"/>
                  </a:ext>
                </a:extLst>
              </p:cNvPr>
              <p:cNvSpPr/>
              <p:nvPr/>
            </p:nvSpPr>
            <p:spPr>
              <a:xfrm>
                <a:off x="6300497" y="684434"/>
                <a:ext cx="2231855" cy="688487"/>
              </a:xfrm>
              <a:prstGeom prst="roundRect">
                <a:avLst/>
              </a:prstGeom>
              <a:solidFill>
                <a:schemeClr val="bg1"/>
              </a:solidFill>
              <a:ln>
                <a:solidFill>
                  <a:srgbClr val="6600CC"/>
                </a:solidFill>
              </a:ln>
            </p:spPr>
            <p:txBody>
              <a:bodyPr wrap="none">
                <a:spAutoFit/>
              </a:bodyPr>
              <a:lstStyle/>
              <a:p>
                <a:r>
                  <a:rPr lang="zh-TW" altLang="en-US" sz="2400" dirty="0">
                    <a:solidFill>
                      <a:srgbClr val="0000FF"/>
                    </a:solidFill>
                    <a:latin typeface="+mn-ea"/>
                    <a:cs typeface="Times New Roman" panose="02020603050405020304" pitchFamily="18" charset="0"/>
                  </a:rPr>
                  <a:t>歐姆定律</a:t>
                </a:r>
                <a14:m>
                  <m:oMath xmlns:m="http://schemas.openxmlformats.org/officeDocument/2006/math">
                    <m:r>
                      <a:rPr lang="en-US" altLang="zh-TW" sz="2400" i="1" dirty="0">
                        <a:solidFill>
                          <a:srgbClr val="0000FF"/>
                        </a:solidFill>
                        <a:latin typeface="Cambria Math" panose="02040503050406030204" pitchFamily="18" charset="0"/>
                        <a:cs typeface="Times New Roman" panose="02020603050405020304" pitchFamily="18" charset="0"/>
                      </a:rPr>
                      <m:t>𝐼</m:t>
                    </m:r>
                    <m:r>
                      <a:rPr lang="en-US" altLang="zh-TW" sz="2400" i="1" dirty="0">
                        <a:solidFill>
                          <a:srgbClr val="0000FF"/>
                        </a:solidFill>
                        <a:latin typeface="Cambria Math" panose="02040503050406030204" pitchFamily="18" charset="0"/>
                        <a:cs typeface="Times New Roman" panose="02020603050405020304" pitchFamily="18" charset="0"/>
                      </a:rPr>
                      <m:t>=</m:t>
                    </m:r>
                    <m:f>
                      <m:fPr>
                        <m:ctrlPr>
                          <a:rPr lang="en-US" altLang="zh-TW" sz="2400" i="1" dirty="0">
                            <a:solidFill>
                              <a:srgbClr val="0000FF"/>
                            </a:solidFill>
                            <a:latin typeface="Cambria Math" panose="02040503050406030204" pitchFamily="18" charset="0"/>
                            <a:cs typeface="Times New Roman" panose="02020603050405020304" pitchFamily="18" charset="0"/>
                          </a:rPr>
                        </m:ctrlPr>
                      </m:fPr>
                      <m:num>
                        <m:r>
                          <a:rPr lang="en-US" altLang="zh-TW" sz="2400" i="1" dirty="0">
                            <a:solidFill>
                              <a:srgbClr val="0000FF"/>
                            </a:solidFill>
                            <a:latin typeface="Cambria Math" panose="02040503050406030204" pitchFamily="18" charset="0"/>
                            <a:cs typeface="Times New Roman" panose="02020603050405020304" pitchFamily="18" charset="0"/>
                          </a:rPr>
                          <m:t>𝑉</m:t>
                        </m:r>
                      </m:num>
                      <m:den>
                        <m:r>
                          <a:rPr lang="en-US" altLang="zh-TW" sz="2400" i="1" dirty="0">
                            <a:solidFill>
                              <a:srgbClr val="0000FF"/>
                            </a:solidFill>
                            <a:latin typeface="Cambria Math" panose="02040503050406030204" pitchFamily="18" charset="0"/>
                            <a:cs typeface="Times New Roman" panose="02020603050405020304" pitchFamily="18" charset="0"/>
                          </a:rPr>
                          <m:t>𝑅</m:t>
                        </m:r>
                      </m:den>
                    </m:f>
                  </m:oMath>
                </a14:m>
                <a:r>
                  <a:rPr lang="zh-TW" altLang="en-US" sz="2400" dirty="0">
                    <a:latin typeface="+mn-ea"/>
                  </a:rPr>
                  <a:t> </a:t>
                </a:r>
              </a:p>
            </p:txBody>
          </p:sp>
        </mc:Choice>
        <mc:Fallback xmlns="">
          <p:sp>
            <p:nvSpPr>
              <p:cNvPr id="64" name="矩形: 圓角 63">
                <a:extLst>
                  <a:ext uri="{FF2B5EF4-FFF2-40B4-BE49-F238E27FC236}">
                    <a16:creationId xmlns:a16="http://schemas.microsoft.com/office/drawing/2014/main" id="{EDE8CC26-6B47-41CC-A04D-4266E8D39713}"/>
                  </a:ext>
                </a:extLst>
              </p:cNvPr>
              <p:cNvSpPr>
                <a:spLocks noRot="1" noChangeAspect="1" noMove="1" noResize="1" noEditPoints="1" noAdjustHandles="1" noChangeArrowheads="1" noChangeShapeType="1" noTextEdit="1"/>
              </p:cNvSpPr>
              <p:nvPr/>
            </p:nvSpPr>
            <p:spPr>
              <a:xfrm>
                <a:off x="6300497" y="684434"/>
                <a:ext cx="2231855" cy="688487"/>
              </a:xfrm>
              <a:prstGeom prst="roundRect">
                <a:avLst/>
              </a:prstGeom>
              <a:blipFill>
                <a:blip r:embed="rId5"/>
                <a:stretch>
                  <a:fillRect l="-2446" b="-2609"/>
                </a:stretch>
              </a:blipFill>
              <a:ln>
                <a:solidFill>
                  <a:srgbClr val="6600CC"/>
                </a:solidFill>
              </a:ln>
            </p:spPr>
            <p:txBody>
              <a:bodyPr/>
              <a:lstStyle/>
              <a:p>
                <a:r>
                  <a:rPr lang="zh-TW" altLang="en-US">
                    <a:noFill/>
                  </a:rPr>
                  <a:t> </a:t>
                </a:r>
              </a:p>
            </p:txBody>
          </p:sp>
        </mc:Fallback>
      </mc:AlternateContent>
    </p:spTree>
    <p:extLst>
      <p:ext uri="{BB962C8B-B14F-4D97-AF65-F5344CB8AC3E}">
        <p14:creationId xmlns:p14="http://schemas.microsoft.com/office/powerpoint/2010/main" val="703317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
            <a:extLst>
              <a:ext uri="{FF2B5EF4-FFF2-40B4-BE49-F238E27FC236}">
                <a16:creationId xmlns:a16="http://schemas.microsoft.com/office/drawing/2014/main" id="{E894F687-E3B6-4E3F-9657-05E762CC9BAE}"/>
              </a:ext>
            </a:extLst>
          </p:cNvPr>
          <p:cNvSpPr>
            <a:spLocks noChangeArrowheads="1"/>
          </p:cNvSpPr>
          <p:nvPr/>
        </p:nvSpPr>
        <p:spPr bwMode="auto">
          <a:xfrm>
            <a:off x="294513" y="1801182"/>
            <a:ext cx="4968875" cy="325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61950" indent="-361950" eaLnBrk="1" hangingPunct="1">
              <a:lnSpc>
                <a:spcPct val="120000"/>
              </a:lnSpc>
              <a:spcBef>
                <a:spcPct val="25000"/>
              </a:spcBef>
            </a:pPr>
            <a:r>
              <a:rPr kumimoji="0" lang="en-US" altLang="zh-TW" sz="2800" dirty="0">
                <a:latin typeface="+mn-ea"/>
                <a:ea typeface="+mn-ea"/>
                <a:cs typeface="Times New Roman" panose="02020603050405020304" pitchFamily="18" charset="0"/>
              </a:rPr>
              <a:t>1. </a:t>
            </a:r>
            <a:r>
              <a:rPr kumimoji="0" lang="zh-TW" altLang="en-US" sz="2800" dirty="0">
                <a:latin typeface="+mn-ea"/>
                <a:ea typeface="+mn-ea"/>
                <a:cs typeface="Times New Roman" panose="02020603050405020304" pitchFamily="18" charset="0"/>
              </a:rPr>
              <a:t>測量電路電位</a:t>
            </a:r>
            <a:r>
              <a:rPr kumimoji="0" lang="en-US" altLang="zh-TW" sz="2800" dirty="0">
                <a:latin typeface="+mn-ea"/>
                <a:ea typeface="+mn-ea"/>
                <a:cs typeface="Times New Roman" panose="02020603050405020304" pitchFamily="18" charset="0"/>
              </a:rPr>
              <a:t>, </a:t>
            </a:r>
            <a:r>
              <a:rPr kumimoji="0" lang="zh-TW" altLang="en-US" sz="2800" dirty="0">
                <a:latin typeface="+mn-ea"/>
                <a:ea typeface="+mn-ea"/>
                <a:cs typeface="Times New Roman" panose="02020603050405020304" pitchFamily="18" charset="0"/>
              </a:rPr>
              <a:t>伏特計需與待測元件</a:t>
            </a:r>
            <a:r>
              <a:rPr kumimoji="0" lang="zh-TW" altLang="en-US" sz="2800" b="1" dirty="0">
                <a:solidFill>
                  <a:srgbClr val="FF3300"/>
                </a:solidFill>
                <a:latin typeface="+mn-ea"/>
                <a:ea typeface="+mn-ea"/>
                <a:cs typeface="Times New Roman" panose="02020603050405020304" pitchFamily="18" charset="0"/>
              </a:rPr>
              <a:t>並聯。</a:t>
            </a:r>
          </a:p>
          <a:p>
            <a:pPr marL="361950" indent="-361950" eaLnBrk="1" hangingPunct="1">
              <a:lnSpc>
                <a:spcPct val="120000"/>
              </a:lnSpc>
              <a:spcBef>
                <a:spcPct val="25000"/>
              </a:spcBef>
            </a:pPr>
            <a:r>
              <a:rPr kumimoji="0" lang="en-US" altLang="zh-TW" sz="2800" dirty="0">
                <a:latin typeface="+mn-ea"/>
                <a:ea typeface="+mn-ea"/>
                <a:cs typeface="Times New Roman" panose="02020603050405020304" pitchFamily="18" charset="0"/>
              </a:rPr>
              <a:t>2. </a:t>
            </a:r>
            <a:r>
              <a:rPr kumimoji="0" lang="zh-TW" altLang="en-US" sz="2800" dirty="0">
                <a:latin typeface="+mn-ea"/>
                <a:ea typeface="+mn-ea"/>
                <a:cs typeface="Times New Roman" panose="02020603050405020304" pitchFamily="18" charset="0"/>
              </a:rPr>
              <a:t>伏特計內電阻 </a:t>
            </a:r>
            <a:r>
              <a:rPr kumimoji="0" lang="en-US" altLang="zh-TW" sz="2800" i="1" dirty="0">
                <a:solidFill>
                  <a:srgbClr val="FF3300"/>
                </a:solidFill>
                <a:latin typeface="+mn-ea"/>
                <a:ea typeface="+mn-ea"/>
                <a:cs typeface="Times New Roman" panose="02020603050405020304" pitchFamily="18" charset="0"/>
              </a:rPr>
              <a:t>R</a:t>
            </a:r>
            <a:r>
              <a:rPr kumimoji="0" lang="en-US" altLang="zh-TW" sz="2800" baseline="-25000" dirty="0">
                <a:solidFill>
                  <a:srgbClr val="FF3300"/>
                </a:solidFill>
                <a:latin typeface="+mn-ea"/>
                <a:ea typeface="+mn-ea"/>
                <a:cs typeface="Times New Roman" panose="02020603050405020304" pitchFamily="18" charset="0"/>
              </a:rPr>
              <a:t>V</a:t>
            </a:r>
            <a:r>
              <a:rPr kumimoji="0" lang="en-US" altLang="zh-TW" sz="2800" baseline="-25000" dirty="0">
                <a:latin typeface="+mn-ea"/>
                <a:ea typeface="+mn-ea"/>
                <a:cs typeface="Times New Roman" panose="02020603050405020304" pitchFamily="18" charset="0"/>
              </a:rPr>
              <a:t> </a:t>
            </a:r>
            <a:r>
              <a:rPr kumimoji="0" lang="zh-TW" altLang="en-US" sz="2800" dirty="0">
                <a:latin typeface="+mn-ea"/>
                <a:ea typeface="+mn-ea"/>
                <a:cs typeface="Times New Roman" panose="02020603050405020304" pitchFamily="18" charset="0"/>
              </a:rPr>
              <a:t>需極大於待測元件電阻</a:t>
            </a:r>
            <a:r>
              <a:rPr kumimoji="0" lang="en-US" altLang="zh-TW" sz="2800" dirty="0">
                <a:latin typeface="+mn-ea"/>
                <a:ea typeface="+mn-ea"/>
                <a:cs typeface="Times New Roman" panose="02020603050405020304" pitchFamily="18" charset="0"/>
              </a:rPr>
              <a:t> </a:t>
            </a:r>
            <a:r>
              <a:rPr kumimoji="0" lang="en-US" altLang="zh-TW" sz="2800" i="1" dirty="0">
                <a:solidFill>
                  <a:srgbClr val="FF3300"/>
                </a:solidFill>
                <a:latin typeface="+mn-ea"/>
                <a:ea typeface="+mn-ea"/>
                <a:cs typeface="Times New Roman" panose="02020603050405020304" pitchFamily="18" charset="0"/>
              </a:rPr>
              <a:t>R</a:t>
            </a:r>
            <a:r>
              <a:rPr kumimoji="0" lang="en-US" altLang="zh-TW" sz="2800" baseline="-25000" dirty="0">
                <a:solidFill>
                  <a:srgbClr val="FF3300"/>
                </a:solidFill>
                <a:latin typeface="+mn-ea"/>
                <a:ea typeface="+mn-ea"/>
                <a:cs typeface="Times New Roman" panose="02020603050405020304" pitchFamily="18" charset="0"/>
              </a:rPr>
              <a:t>V</a:t>
            </a:r>
            <a:r>
              <a:rPr kumimoji="0" lang="en-US" altLang="zh-TW" sz="2800" dirty="0">
                <a:solidFill>
                  <a:srgbClr val="FF3300"/>
                </a:solidFill>
                <a:latin typeface="+mn-ea"/>
                <a:ea typeface="+mn-ea"/>
                <a:cs typeface="Times New Roman" panose="02020603050405020304" pitchFamily="18" charset="0"/>
              </a:rPr>
              <a:t> &gt;&gt; </a:t>
            </a:r>
            <a:r>
              <a:rPr kumimoji="0" lang="en-US" altLang="zh-TW" sz="2800" i="1" dirty="0">
                <a:solidFill>
                  <a:srgbClr val="FF3300"/>
                </a:solidFill>
                <a:latin typeface="+mn-ea"/>
                <a:ea typeface="+mn-ea"/>
                <a:cs typeface="Times New Roman" panose="02020603050405020304" pitchFamily="18" charset="0"/>
              </a:rPr>
              <a:t>R</a:t>
            </a:r>
            <a:r>
              <a:rPr kumimoji="0" lang="zh-TW" altLang="en-US" sz="2800" dirty="0">
                <a:latin typeface="+mn-ea"/>
                <a:ea typeface="+mn-ea"/>
                <a:cs typeface="Times New Roman" panose="02020603050405020304" pitchFamily="18" charset="0"/>
              </a:rPr>
              <a:t>，</a:t>
            </a:r>
            <a:r>
              <a:rPr kumimoji="0" lang="zh-TW" altLang="en-US" sz="2800" i="1" dirty="0">
                <a:latin typeface="+mn-ea"/>
                <a:ea typeface="+mn-ea"/>
                <a:cs typeface="Times New Roman" panose="02020603050405020304" pitchFamily="18" charset="0"/>
              </a:rPr>
              <a:t> </a:t>
            </a:r>
            <a:r>
              <a:rPr kumimoji="0" lang="zh-TW" altLang="en-US" sz="2800" dirty="0">
                <a:latin typeface="+mn-ea"/>
                <a:ea typeface="+mn-ea"/>
                <a:cs typeface="Times New Roman" panose="02020603050405020304" pitchFamily="18" charset="0"/>
              </a:rPr>
              <a:t>以使通過伏特計之電流</a:t>
            </a:r>
            <a:r>
              <a:rPr kumimoji="0" lang="zh-TW" altLang="en-US" sz="2800" i="1" dirty="0">
                <a:latin typeface="+mn-ea"/>
                <a:ea typeface="+mn-ea"/>
                <a:cs typeface="Times New Roman" panose="02020603050405020304" pitchFamily="18" charset="0"/>
              </a:rPr>
              <a:t> </a:t>
            </a:r>
            <a:r>
              <a:rPr kumimoji="0" lang="en-US" altLang="zh-TW" sz="2800" i="1" dirty="0">
                <a:latin typeface="+mn-ea"/>
                <a:ea typeface="+mn-ea"/>
                <a:cs typeface="Times New Roman" panose="02020603050405020304" pitchFamily="18" charset="0"/>
              </a:rPr>
              <a:t> </a:t>
            </a:r>
            <a:r>
              <a:rPr kumimoji="0" lang="en-US" altLang="zh-TW" sz="2800" i="1" dirty="0">
                <a:latin typeface="標楷體" panose="03000509000000000000" pitchFamily="65" charset="-120"/>
                <a:ea typeface="標楷體" panose="03000509000000000000" pitchFamily="65" charset="-120"/>
                <a:cs typeface="Times New Roman" panose="02020603050405020304" pitchFamily="18" charset="0"/>
              </a:rPr>
              <a:t>I</a:t>
            </a:r>
            <a:r>
              <a:rPr kumimoji="0" lang="en-US" altLang="zh-TW" sz="2800" i="1" baseline="-25000" dirty="0">
                <a:latin typeface="+mn-ea"/>
                <a:ea typeface="+mn-ea"/>
                <a:cs typeface="Times New Roman" panose="02020603050405020304" pitchFamily="18" charset="0"/>
              </a:rPr>
              <a:t>G</a:t>
            </a:r>
            <a:r>
              <a:rPr kumimoji="0" lang="en-US" altLang="zh-TW" sz="2800" i="1" dirty="0">
                <a:latin typeface="+mn-ea"/>
                <a:ea typeface="+mn-ea"/>
                <a:cs typeface="Times New Roman" panose="02020603050405020304" pitchFamily="18" charset="0"/>
              </a:rPr>
              <a:t> =</a:t>
            </a:r>
            <a:r>
              <a:rPr kumimoji="0" lang="en-US" altLang="zh-TW" sz="2800" dirty="0">
                <a:latin typeface="+mn-ea"/>
                <a:ea typeface="+mn-ea"/>
                <a:cs typeface="Times New Roman" panose="02020603050405020304" pitchFamily="18" charset="0"/>
              </a:rPr>
              <a:t> </a:t>
            </a:r>
            <a:r>
              <a:rPr kumimoji="0" lang="en-US" altLang="zh-TW" sz="2800" i="1" dirty="0">
                <a:latin typeface="標楷體" panose="03000509000000000000" pitchFamily="65" charset="-120"/>
                <a:ea typeface="標楷體" panose="03000509000000000000" pitchFamily="65" charset="-120"/>
                <a:cs typeface="Times New Roman" panose="02020603050405020304" pitchFamily="18" charset="0"/>
              </a:rPr>
              <a:t>I</a:t>
            </a:r>
            <a:r>
              <a:rPr kumimoji="0" lang="en-US" altLang="zh-TW" sz="2800" i="1" dirty="0">
                <a:latin typeface="+mn-ea"/>
                <a:ea typeface="+mn-ea"/>
                <a:cs typeface="Times New Roman" panose="02020603050405020304" pitchFamily="18" charset="0"/>
              </a:rPr>
              <a:t>R/R</a:t>
            </a:r>
            <a:r>
              <a:rPr kumimoji="0" lang="en-US" altLang="zh-TW" sz="2800" baseline="-25000" dirty="0">
                <a:latin typeface="+mn-ea"/>
                <a:ea typeface="+mn-ea"/>
                <a:cs typeface="Times New Roman" panose="02020603050405020304" pitchFamily="18" charset="0"/>
              </a:rPr>
              <a:t>V</a:t>
            </a:r>
            <a:r>
              <a:rPr kumimoji="0" lang="en-US" altLang="zh-TW" sz="2800" dirty="0">
                <a:latin typeface="+mn-ea"/>
                <a:ea typeface="+mn-ea"/>
                <a:cs typeface="Times New Roman" panose="02020603050405020304" pitchFamily="18" charset="0"/>
              </a:rPr>
              <a:t> ~ 0</a:t>
            </a:r>
          </a:p>
        </p:txBody>
      </p:sp>
      <p:sp>
        <p:nvSpPr>
          <p:cNvPr id="2" name="標題 1">
            <a:extLst>
              <a:ext uri="{FF2B5EF4-FFF2-40B4-BE49-F238E27FC236}">
                <a16:creationId xmlns:a16="http://schemas.microsoft.com/office/drawing/2014/main" id="{4C1D61D1-6166-48A8-B88A-23029C2FD650}"/>
              </a:ext>
            </a:extLst>
          </p:cNvPr>
          <p:cNvSpPr>
            <a:spLocks noGrp="1"/>
          </p:cNvSpPr>
          <p:nvPr>
            <p:ph type="title"/>
          </p:nvPr>
        </p:nvSpPr>
        <p:spPr>
          <a:xfrm>
            <a:off x="2082539" y="108157"/>
            <a:ext cx="5637785" cy="807840"/>
          </a:xfrm>
        </p:spPr>
        <p:txBody>
          <a:bodyPr/>
          <a:lstStyle/>
          <a:p>
            <a:r>
              <a:rPr lang="zh-TW" altLang="en-US" dirty="0">
                <a:solidFill>
                  <a:srgbClr val="0000CC"/>
                </a:solidFill>
                <a:latin typeface="+mn-ea"/>
                <a:ea typeface="+mn-ea"/>
                <a:cs typeface="Times New Roman" panose="02020603050405020304" pitchFamily="18" charset="0"/>
              </a:rPr>
              <a:t>伏特計</a:t>
            </a:r>
            <a:r>
              <a:rPr lang="en-US" altLang="zh-TW" dirty="0">
                <a:solidFill>
                  <a:srgbClr val="0000CC"/>
                </a:solidFill>
                <a:latin typeface="+mn-ea"/>
                <a:ea typeface="+mn-ea"/>
                <a:cs typeface="Times New Roman" panose="02020603050405020304" pitchFamily="18" charset="0"/>
              </a:rPr>
              <a:t>(</a:t>
            </a:r>
            <a:r>
              <a:rPr lang="zh-TW" altLang="zh-TW" dirty="0">
                <a:solidFill>
                  <a:srgbClr val="0000CC"/>
                </a:solidFill>
                <a:latin typeface="+mn-ea"/>
                <a:ea typeface="+mn-ea"/>
                <a:cs typeface="Times New Roman" panose="02020603050405020304" pitchFamily="18" charset="0"/>
              </a:rPr>
              <a:t>或電壓計</a:t>
            </a:r>
            <a:r>
              <a:rPr lang="en-US" altLang="zh-TW" dirty="0">
                <a:solidFill>
                  <a:srgbClr val="0000CC"/>
                </a:solidFill>
                <a:latin typeface="+mn-ea"/>
                <a:ea typeface="+mn-ea"/>
                <a:cs typeface="Times New Roman" panose="02020603050405020304" pitchFamily="18" charset="0"/>
              </a:rPr>
              <a:t>) </a:t>
            </a:r>
            <a:endParaRPr lang="zh-TW" altLang="en-US" dirty="0">
              <a:solidFill>
                <a:srgbClr val="0000CC"/>
              </a:solidFill>
              <a:latin typeface="+mn-ea"/>
              <a:ea typeface="+mn-ea"/>
              <a:cs typeface="Times New Roman" panose="02020603050405020304" pitchFamily="18" charset="0"/>
            </a:endParaRPr>
          </a:p>
        </p:txBody>
      </p:sp>
      <p:sp>
        <p:nvSpPr>
          <p:cNvPr id="3" name="文字方塊 2">
            <a:extLst>
              <a:ext uri="{FF2B5EF4-FFF2-40B4-BE49-F238E27FC236}">
                <a16:creationId xmlns:a16="http://schemas.microsoft.com/office/drawing/2014/main" id="{84B46ADC-F0BE-49CC-A73C-3095345FC456}"/>
              </a:ext>
            </a:extLst>
          </p:cNvPr>
          <p:cNvSpPr txBox="1"/>
          <p:nvPr/>
        </p:nvSpPr>
        <p:spPr>
          <a:xfrm>
            <a:off x="5547904" y="4198298"/>
            <a:ext cx="3371899" cy="830997"/>
          </a:xfrm>
          <a:prstGeom prst="rect">
            <a:avLst/>
          </a:prstGeom>
          <a:noFill/>
        </p:spPr>
        <p:txBody>
          <a:bodyPr wrap="square" rtlCol="0">
            <a:spAutoFit/>
          </a:bodyPr>
          <a:lstStyle/>
          <a:p>
            <a:pPr algn="ctr"/>
            <a:r>
              <a:rPr lang="zh-TW" altLang="en-US" sz="2400" dirty="0">
                <a:latin typeface="+mn-ea"/>
              </a:rPr>
              <a:t>利用伏特計測</a:t>
            </a:r>
            <a:endParaRPr lang="en-US" altLang="zh-TW" sz="2400" dirty="0">
              <a:latin typeface="+mn-ea"/>
            </a:endParaRPr>
          </a:p>
          <a:p>
            <a:pPr algn="ctr"/>
            <a:r>
              <a:rPr lang="zh-TW" altLang="en-US" sz="2400" dirty="0">
                <a:latin typeface="+mn-ea"/>
              </a:rPr>
              <a:t>電路元件兩端的電位差</a:t>
            </a:r>
          </a:p>
        </p:txBody>
      </p:sp>
      <p:grpSp>
        <p:nvGrpSpPr>
          <p:cNvPr id="4" name="群組 3">
            <a:extLst>
              <a:ext uri="{FF2B5EF4-FFF2-40B4-BE49-F238E27FC236}">
                <a16:creationId xmlns:a16="http://schemas.microsoft.com/office/drawing/2014/main" id="{6E166DB0-EC04-42ED-9A38-CD32627108AB}"/>
              </a:ext>
            </a:extLst>
          </p:cNvPr>
          <p:cNvGrpSpPr/>
          <p:nvPr/>
        </p:nvGrpSpPr>
        <p:grpSpPr>
          <a:xfrm>
            <a:off x="5669396" y="1609210"/>
            <a:ext cx="3323461" cy="2451855"/>
            <a:chOff x="5669396" y="1609210"/>
            <a:chExt cx="3323461" cy="2451855"/>
          </a:xfrm>
        </p:grpSpPr>
        <p:grpSp>
          <p:nvGrpSpPr>
            <p:cNvPr id="36" name="群組 35">
              <a:extLst>
                <a:ext uri="{FF2B5EF4-FFF2-40B4-BE49-F238E27FC236}">
                  <a16:creationId xmlns:a16="http://schemas.microsoft.com/office/drawing/2014/main" id="{22CEF684-767A-4E32-9AF1-F72A36C226AE}"/>
                </a:ext>
              </a:extLst>
            </p:cNvPr>
            <p:cNvGrpSpPr/>
            <p:nvPr/>
          </p:nvGrpSpPr>
          <p:grpSpPr>
            <a:xfrm rot="5400000">
              <a:off x="7444814" y="2706833"/>
              <a:ext cx="517854" cy="236119"/>
              <a:chOff x="4832358" y="4997362"/>
              <a:chExt cx="1945233" cy="291178"/>
            </a:xfrm>
          </p:grpSpPr>
          <p:cxnSp>
            <p:nvCxnSpPr>
              <p:cNvPr id="52" name="直線接點 51">
                <a:extLst>
                  <a:ext uri="{FF2B5EF4-FFF2-40B4-BE49-F238E27FC236}">
                    <a16:creationId xmlns:a16="http://schemas.microsoft.com/office/drawing/2014/main" id="{72E9ED7D-4A6E-4BF3-B884-42E761CEBF14}"/>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8EF5A9C0-5B88-4344-BD34-5177CFE39B3F}"/>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B3320842-A2DA-42BF-AB20-228140A718EF}"/>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E9EDE891-C831-453E-B0FC-114519DE6051}"/>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6A352BF2-BC93-42D3-9B70-8DFB71042804}"/>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2020A284-69A2-4C97-ADAF-42974F74D5C3}"/>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6D7214A3-E9E6-49F3-B253-2B4BFBE42832}"/>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104B334B-61A1-452B-892D-C41B6A9011D7}"/>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21E197E5-92FD-4EE4-BD30-96E1D0799A22}"/>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群組 36">
              <a:extLst>
                <a:ext uri="{FF2B5EF4-FFF2-40B4-BE49-F238E27FC236}">
                  <a16:creationId xmlns:a16="http://schemas.microsoft.com/office/drawing/2014/main" id="{4E58E4BE-E4C1-4587-BFBC-6B676E7B7946}"/>
                </a:ext>
              </a:extLst>
            </p:cNvPr>
            <p:cNvGrpSpPr/>
            <p:nvPr/>
          </p:nvGrpSpPr>
          <p:grpSpPr>
            <a:xfrm>
              <a:off x="5669396" y="1609210"/>
              <a:ext cx="1495531" cy="2451855"/>
              <a:chOff x="4984071" y="1083401"/>
              <a:chExt cx="1440000" cy="2363505"/>
            </a:xfrm>
          </p:grpSpPr>
          <p:sp>
            <p:nvSpPr>
              <p:cNvPr id="49" name="矩形 48">
                <a:extLst>
                  <a:ext uri="{FF2B5EF4-FFF2-40B4-BE49-F238E27FC236}">
                    <a16:creationId xmlns:a16="http://schemas.microsoft.com/office/drawing/2014/main" id="{880ECA1E-B347-41E9-BF32-348F901A68C8}"/>
                  </a:ext>
                </a:extLst>
              </p:cNvPr>
              <p:cNvSpPr/>
              <p:nvPr/>
            </p:nvSpPr>
            <p:spPr>
              <a:xfrm>
                <a:off x="4984071" y="1083401"/>
                <a:ext cx="1440000" cy="236350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600" dirty="0">
                    <a:solidFill>
                      <a:schemeClr val="tx1"/>
                    </a:solidFill>
                    <a:latin typeface="+mn-ea"/>
                  </a:rPr>
                  <a:t>Low-voltage power supply</a:t>
                </a:r>
                <a:endParaRPr lang="en-US" altLang="zh-TW" dirty="0">
                  <a:solidFill>
                    <a:schemeClr val="tx1"/>
                  </a:solidFill>
                  <a:latin typeface="+mn-ea"/>
                </a:endParaRPr>
              </a:p>
              <a:p>
                <a:pPr algn="ctr">
                  <a:lnSpc>
                    <a:spcPct val="120000"/>
                  </a:lnSpc>
                </a:pPr>
                <a:r>
                  <a:rPr lang="zh-TW" altLang="en-US" dirty="0">
                    <a:solidFill>
                      <a:schemeClr val="tx1"/>
                    </a:solidFill>
                    <a:latin typeface="+mn-ea"/>
                  </a:rPr>
                  <a:t>電源供應器</a:t>
                </a:r>
              </a:p>
            </p:txBody>
          </p:sp>
          <p:sp>
            <p:nvSpPr>
              <p:cNvPr id="50" name="橢圓 49">
                <a:extLst>
                  <a:ext uri="{FF2B5EF4-FFF2-40B4-BE49-F238E27FC236}">
                    <a16:creationId xmlns:a16="http://schemas.microsoft.com/office/drawing/2014/main" id="{423C4C2E-99C2-4860-A713-D97661C86878}"/>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51" name="橢圓 50">
                <a:extLst>
                  <a:ext uri="{FF2B5EF4-FFF2-40B4-BE49-F238E27FC236}">
                    <a16:creationId xmlns:a16="http://schemas.microsoft.com/office/drawing/2014/main" id="{6851E053-29BF-4DC0-AE50-CF6F5FD03D3C}"/>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38" name="直線接點 37">
              <a:extLst>
                <a:ext uri="{FF2B5EF4-FFF2-40B4-BE49-F238E27FC236}">
                  <a16:creationId xmlns:a16="http://schemas.microsoft.com/office/drawing/2014/main" id="{677F7706-9092-4362-B715-1658517836F1}"/>
                </a:ext>
              </a:extLst>
            </p:cNvPr>
            <p:cNvCxnSpPr>
              <a:cxnSpLocks/>
            </p:cNvCxnSpPr>
            <p:nvPr/>
          </p:nvCxnSpPr>
          <p:spPr>
            <a:xfrm>
              <a:off x="6937572" y="1955919"/>
              <a:ext cx="7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D87F9F6-097B-42ED-929F-864AA8071E34}"/>
                </a:ext>
              </a:extLst>
            </p:cNvPr>
            <p:cNvCxnSpPr/>
            <p:nvPr/>
          </p:nvCxnSpPr>
          <p:spPr>
            <a:xfrm>
              <a:off x="6928325" y="3673337"/>
              <a:ext cx="7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B70E26BE-C53B-43E5-9E3C-D18EE785B841}"/>
                </a:ext>
              </a:extLst>
            </p:cNvPr>
            <p:cNvCxnSpPr/>
            <p:nvPr/>
          </p:nvCxnSpPr>
          <p:spPr>
            <a:xfrm>
              <a:off x="8712445" y="1948091"/>
              <a:ext cx="0" cy="821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95AAE1F8-A417-4D2B-AAAD-8ACF815BA78F}"/>
                </a:ext>
              </a:extLst>
            </p:cNvPr>
            <p:cNvCxnSpPr/>
            <p:nvPr/>
          </p:nvCxnSpPr>
          <p:spPr>
            <a:xfrm>
              <a:off x="8719362" y="3084537"/>
              <a:ext cx="0" cy="5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id="{9587E6DE-CC7B-4C7D-B02B-5FF5BB84D71F}"/>
                </a:ext>
              </a:extLst>
            </p:cNvPr>
            <p:cNvSpPr/>
            <p:nvPr/>
          </p:nvSpPr>
          <p:spPr>
            <a:xfrm>
              <a:off x="8432033" y="2531237"/>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000" dirty="0">
                  <a:solidFill>
                    <a:schemeClr val="tx1"/>
                  </a:solidFill>
                </a:rPr>
                <a:t>V</a:t>
              </a:r>
              <a:endParaRPr lang="zh-TW" altLang="en-US" sz="2000" dirty="0">
                <a:solidFill>
                  <a:schemeClr val="tx1"/>
                </a:solidFill>
              </a:endParaRPr>
            </a:p>
          </p:txBody>
        </p:sp>
        <p:cxnSp>
          <p:nvCxnSpPr>
            <p:cNvPr id="46" name="直線接點 45">
              <a:extLst>
                <a:ext uri="{FF2B5EF4-FFF2-40B4-BE49-F238E27FC236}">
                  <a16:creationId xmlns:a16="http://schemas.microsoft.com/office/drawing/2014/main" id="{C0CAEAFA-D45A-4D9B-AC09-3028EC09B3F1}"/>
                </a:ext>
              </a:extLst>
            </p:cNvPr>
            <p:cNvCxnSpPr>
              <a:cxnSpLocks/>
            </p:cNvCxnSpPr>
            <p:nvPr/>
          </p:nvCxnSpPr>
          <p:spPr>
            <a:xfrm rot="5400000">
              <a:off x="7433492" y="3366730"/>
              <a:ext cx="57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D212F15C-7D89-45BE-B29E-1B9FF5D3BE8F}"/>
                </a:ext>
              </a:extLst>
            </p:cNvPr>
            <p:cNvSpPr/>
            <p:nvPr/>
          </p:nvSpPr>
          <p:spPr>
            <a:xfrm>
              <a:off x="7186421" y="2611275"/>
              <a:ext cx="356188" cy="400110"/>
            </a:xfrm>
            <a:prstGeom prst="rect">
              <a:avLst/>
            </a:prstGeom>
          </p:spPr>
          <p:txBody>
            <a:bodyPr wrap="none">
              <a:spAutoFit/>
            </a:bodyPr>
            <a:lstStyle/>
            <a:p>
              <a:r>
                <a:rPr lang="en-US" altLang="zh-TW" sz="2000" b="1" i="1" dirty="0">
                  <a:solidFill>
                    <a:srgbClr val="CC3300"/>
                  </a:solidFill>
                  <a:latin typeface="+mn-ea"/>
                </a:rPr>
                <a:t>R</a:t>
              </a:r>
              <a:endParaRPr lang="zh-TW" altLang="en-US" sz="2000" b="1" baseline="-25000" dirty="0"/>
            </a:p>
          </p:txBody>
        </p:sp>
        <p:sp>
          <p:nvSpPr>
            <p:cNvPr id="48" name="矩形 47">
              <a:extLst>
                <a:ext uri="{FF2B5EF4-FFF2-40B4-BE49-F238E27FC236}">
                  <a16:creationId xmlns:a16="http://schemas.microsoft.com/office/drawing/2014/main" id="{84714496-E995-4FC4-9B13-C3AA8E7BBF48}"/>
                </a:ext>
              </a:extLst>
            </p:cNvPr>
            <p:cNvSpPr/>
            <p:nvPr/>
          </p:nvSpPr>
          <p:spPr>
            <a:xfrm>
              <a:off x="7070418" y="3031782"/>
              <a:ext cx="689612" cy="307777"/>
            </a:xfrm>
            <a:prstGeom prst="rect">
              <a:avLst/>
            </a:prstGeom>
          </p:spPr>
          <p:txBody>
            <a:bodyPr wrap="none">
              <a:spAutoFit/>
            </a:bodyPr>
            <a:lstStyle/>
            <a:p>
              <a:r>
                <a:rPr lang="en-US" altLang="zh-TW" sz="1400" b="1" dirty="0">
                  <a:solidFill>
                    <a:srgbClr val="CC3300"/>
                  </a:solidFill>
                  <a:latin typeface="+mn-ea"/>
                </a:rPr>
                <a:t>150</a:t>
              </a:r>
              <a:r>
                <a:rPr lang="zh-TW" altLang="en-US" sz="1400" b="1" dirty="0">
                  <a:solidFill>
                    <a:srgbClr val="CC3300"/>
                  </a:solidFill>
                  <a:latin typeface="+mn-ea"/>
                </a:rPr>
                <a:t> </a:t>
              </a:r>
              <a:r>
                <a:rPr lang="en-US" altLang="zh-TW" sz="1400" b="1" dirty="0">
                  <a:solidFill>
                    <a:srgbClr val="CC3300"/>
                  </a:solidFill>
                  <a:latin typeface="+mn-ea"/>
                  <a:sym typeface="Symbol" panose="05050102010706020507" pitchFamily="18" charset="2"/>
                </a:rPr>
                <a:t></a:t>
              </a:r>
              <a:endParaRPr lang="zh-TW" altLang="en-US" sz="1400" b="1" baseline="-25000" dirty="0"/>
            </a:p>
          </p:txBody>
        </p:sp>
        <p:cxnSp>
          <p:nvCxnSpPr>
            <p:cNvPr id="61" name="直線接點 60">
              <a:extLst>
                <a:ext uri="{FF2B5EF4-FFF2-40B4-BE49-F238E27FC236}">
                  <a16:creationId xmlns:a16="http://schemas.microsoft.com/office/drawing/2014/main" id="{76F443C5-2D71-448F-9C8E-48114AF3AE3D}"/>
                </a:ext>
              </a:extLst>
            </p:cNvPr>
            <p:cNvCxnSpPr>
              <a:cxnSpLocks/>
            </p:cNvCxnSpPr>
            <p:nvPr/>
          </p:nvCxnSpPr>
          <p:spPr>
            <a:xfrm rot="5400000">
              <a:off x="7397492" y="2272091"/>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橢圓 62">
              <a:extLst>
                <a:ext uri="{FF2B5EF4-FFF2-40B4-BE49-F238E27FC236}">
                  <a16:creationId xmlns:a16="http://schemas.microsoft.com/office/drawing/2014/main" id="{8378A9D8-F061-4677-8492-364DC231D0B7}"/>
                </a:ext>
              </a:extLst>
            </p:cNvPr>
            <p:cNvSpPr/>
            <p:nvPr/>
          </p:nvSpPr>
          <p:spPr>
            <a:xfrm>
              <a:off x="8710094" y="2317332"/>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64" name="橢圓 63">
              <a:extLst>
                <a:ext uri="{FF2B5EF4-FFF2-40B4-BE49-F238E27FC236}">
                  <a16:creationId xmlns:a16="http://schemas.microsoft.com/office/drawing/2014/main" id="{22C59910-820C-422F-A96A-F117D6B55437}"/>
                </a:ext>
              </a:extLst>
            </p:cNvPr>
            <p:cNvSpPr/>
            <p:nvPr/>
          </p:nvSpPr>
          <p:spPr>
            <a:xfrm>
              <a:off x="8719362" y="3072961"/>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cxnSp>
          <p:nvCxnSpPr>
            <p:cNvPr id="65" name="直線接點 64">
              <a:extLst>
                <a:ext uri="{FF2B5EF4-FFF2-40B4-BE49-F238E27FC236}">
                  <a16:creationId xmlns:a16="http://schemas.microsoft.com/office/drawing/2014/main" id="{D7E89B5B-2CC8-4B21-A49B-CE161DDA344B}"/>
                </a:ext>
              </a:extLst>
            </p:cNvPr>
            <p:cNvCxnSpPr/>
            <p:nvPr/>
          </p:nvCxnSpPr>
          <p:spPr>
            <a:xfrm>
              <a:off x="7708175" y="1948091"/>
              <a:ext cx="1008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427E6483-F0C3-44BD-88C2-E4F06C024606}"/>
                </a:ext>
              </a:extLst>
            </p:cNvPr>
            <p:cNvCxnSpPr/>
            <p:nvPr/>
          </p:nvCxnSpPr>
          <p:spPr>
            <a:xfrm>
              <a:off x="7707778" y="3673337"/>
              <a:ext cx="1008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3" name="圖形 32" descr="首頁">
            <a:hlinkClick r:id="rId2" action="ppaction://hlinksldjump"/>
            <a:extLst>
              <a:ext uri="{FF2B5EF4-FFF2-40B4-BE49-F238E27FC236}">
                <a16:creationId xmlns:a16="http://schemas.microsoft.com/office/drawing/2014/main" id="{CF882C88-1354-4B08-A4F6-CCDB672730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p:sp>
        <p:nvSpPr>
          <p:cNvPr id="35" name="矩形 34">
            <a:extLst>
              <a:ext uri="{FF2B5EF4-FFF2-40B4-BE49-F238E27FC236}">
                <a16:creationId xmlns:a16="http://schemas.microsoft.com/office/drawing/2014/main" id="{409482EB-CFFF-4674-95BD-BB7BDF241EFB}"/>
              </a:ext>
            </a:extLst>
          </p:cNvPr>
          <p:cNvSpPr/>
          <p:nvPr/>
        </p:nvSpPr>
        <p:spPr>
          <a:xfrm>
            <a:off x="11100476" y="1832000"/>
            <a:ext cx="683200" cy="307777"/>
          </a:xfrm>
          <a:prstGeom prst="rect">
            <a:avLst/>
          </a:prstGeom>
        </p:spPr>
        <p:txBody>
          <a:bodyPr wrap="none">
            <a:spAutoFit/>
          </a:bodyPr>
          <a:lstStyle/>
          <a:p>
            <a:r>
              <a:rPr lang="en-US" altLang="zh-TW" sz="1400" b="1" dirty="0">
                <a:solidFill>
                  <a:srgbClr val="CC3300"/>
                </a:solidFill>
                <a:latin typeface="+mn-ea"/>
              </a:rPr>
              <a:t>39k </a:t>
            </a:r>
            <a:r>
              <a:rPr lang="en-US" altLang="zh-TW" sz="1400" b="1" dirty="0">
                <a:solidFill>
                  <a:srgbClr val="CC3300"/>
                </a:solidFill>
                <a:latin typeface="+mn-ea"/>
                <a:sym typeface="Symbol" panose="05050102010706020507" pitchFamily="18" charset="2"/>
              </a:rPr>
              <a:t></a:t>
            </a:r>
            <a:endParaRPr lang="zh-TW" altLang="en-US" sz="1400" b="1" baseline="-25000" dirty="0"/>
          </a:p>
        </p:txBody>
      </p:sp>
      <p:sp>
        <p:nvSpPr>
          <p:cNvPr id="40" name="文字方塊 39">
            <a:extLst>
              <a:ext uri="{FF2B5EF4-FFF2-40B4-BE49-F238E27FC236}">
                <a16:creationId xmlns:a16="http://schemas.microsoft.com/office/drawing/2014/main" id="{99C7A341-9129-4ADD-BC35-AE09E7446150}"/>
              </a:ext>
            </a:extLst>
          </p:cNvPr>
          <p:cNvSpPr txBox="1"/>
          <p:nvPr/>
        </p:nvSpPr>
        <p:spPr>
          <a:xfrm>
            <a:off x="4694724" y="5222458"/>
            <a:ext cx="4371710" cy="966034"/>
          </a:xfrm>
          <a:prstGeom prst="rect">
            <a:avLst/>
          </a:prstGeom>
          <a:solidFill>
            <a:schemeClr val="bg1"/>
          </a:solidFill>
        </p:spPr>
        <p:txBody>
          <a:bodyPr wrap="none" rtlCol="0">
            <a:spAutoFit/>
          </a:bodyPr>
          <a:lstStyle/>
          <a:p>
            <a:pPr>
              <a:lnSpc>
                <a:spcPct val="150000"/>
              </a:lnSpc>
            </a:pPr>
            <a:r>
              <a:rPr lang="en-US" altLang="zh-TW" sz="2000" b="1" dirty="0">
                <a:solidFill>
                  <a:srgbClr val="FF0000"/>
                </a:solidFill>
              </a:rPr>
              <a:t>Note: 	</a:t>
            </a:r>
            <a:r>
              <a:rPr lang="zh-TW" altLang="en-US" sz="2000" b="1" dirty="0">
                <a:solidFill>
                  <a:srgbClr val="FF0000"/>
                </a:solidFill>
              </a:rPr>
              <a:t>安培計 理想等效電阻</a:t>
            </a:r>
            <a:r>
              <a:rPr lang="en-US" altLang="zh-TW" sz="2000" b="1" dirty="0">
                <a:solidFill>
                  <a:srgbClr val="FF0000"/>
                </a:solidFill>
              </a:rPr>
              <a:t>=0</a:t>
            </a:r>
          </a:p>
          <a:p>
            <a:pPr>
              <a:lnSpc>
                <a:spcPct val="150000"/>
              </a:lnSpc>
            </a:pPr>
            <a:r>
              <a:rPr lang="en-US" altLang="zh-TW" sz="2000" b="1" dirty="0">
                <a:solidFill>
                  <a:srgbClr val="FF0000"/>
                </a:solidFill>
              </a:rPr>
              <a:t>	</a:t>
            </a:r>
            <a:r>
              <a:rPr lang="zh-TW" altLang="en-US" sz="2000" b="1" dirty="0">
                <a:solidFill>
                  <a:srgbClr val="FF0000"/>
                </a:solidFill>
              </a:rPr>
              <a:t>伏特計 理想等效電阻</a:t>
            </a:r>
            <a:r>
              <a:rPr lang="en-US" altLang="zh-TW" sz="2000" b="1" dirty="0">
                <a:solidFill>
                  <a:srgbClr val="FF0000"/>
                </a:solidFill>
              </a:rPr>
              <a:t>=</a:t>
            </a:r>
            <a:r>
              <a:rPr lang="zh-TW" altLang="en-US" sz="2000" b="1" dirty="0">
                <a:solidFill>
                  <a:srgbClr val="FF0000"/>
                </a:solidFill>
              </a:rPr>
              <a:t>無限大</a:t>
            </a:r>
            <a:endParaRPr lang="en-US" altLang="zh-TW" sz="2000" b="1" dirty="0">
              <a:solidFill>
                <a:srgbClr val="FF0000"/>
              </a:solidFill>
            </a:endParaRPr>
          </a:p>
        </p:txBody>
      </p:sp>
      <p:sp>
        <p:nvSpPr>
          <p:cNvPr id="7" name="矩形 6">
            <a:extLst>
              <a:ext uri="{FF2B5EF4-FFF2-40B4-BE49-F238E27FC236}">
                <a16:creationId xmlns:a16="http://schemas.microsoft.com/office/drawing/2014/main" id="{E67EE46D-D70A-4495-AA35-3B2B01840DB6}"/>
              </a:ext>
            </a:extLst>
          </p:cNvPr>
          <p:cNvSpPr/>
          <p:nvPr/>
        </p:nvSpPr>
        <p:spPr>
          <a:xfrm>
            <a:off x="294513" y="1231687"/>
            <a:ext cx="1247265" cy="523220"/>
          </a:xfrm>
          <a:prstGeom prst="rect">
            <a:avLst/>
          </a:prstGeom>
        </p:spPr>
        <p:txBody>
          <a:bodyPr wrap="none">
            <a:spAutoFit/>
          </a:bodyPr>
          <a:lstStyle/>
          <a:p>
            <a:r>
              <a:rPr lang="zh-TW" altLang="en-US" sz="2800" b="1" spc="-38" dirty="0">
                <a:solidFill>
                  <a:srgbClr val="0000CC"/>
                </a:solidFill>
                <a:latin typeface="微軟正黑體"/>
                <a:cs typeface="Times New Roman" panose="02020603050405020304" pitchFamily="18" charset="0"/>
              </a:rPr>
              <a:t>伏特計</a:t>
            </a:r>
            <a:endParaRPr lang="zh-TW" altLang="en-US" sz="1200" dirty="0"/>
          </a:p>
        </p:txBody>
      </p:sp>
      <p:sp>
        <p:nvSpPr>
          <p:cNvPr id="44" name="矩形: 圓角 43">
            <a:extLst>
              <a:ext uri="{FF2B5EF4-FFF2-40B4-BE49-F238E27FC236}">
                <a16:creationId xmlns:a16="http://schemas.microsoft.com/office/drawing/2014/main" id="{D3146722-14CA-42D6-9AB9-1E4E8DDF5086}"/>
              </a:ext>
            </a:extLst>
          </p:cNvPr>
          <p:cNvSpPr/>
          <p:nvPr/>
        </p:nvSpPr>
        <p:spPr>
          <a:xfrm>
            <a:off x="8080080" y="2306158"/>
            <a:ext cx="1050411" cy="1182121"/>
          </a:xfrm>
          <a:prstGeom prst="round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26E21BE9-A645-471A-8B9C-BF71F9B44440}"/>
              </a:ext>
            </a:extLst>
          </p:cNvPr>
          <p:cNvSpPr txBox="1"/>
          <p:nvPr/>
        </p:nvSpPr>
        <p:spPr>
          <a:xfrm>
            <a:off x="8141850" y="2621741"/>
            <a:ext cx="366664"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V</a:t>
            </a:r>
            <a:endParaRPr lang="zh-TW" altLang="en-US" sz="2800" baseline="-25000" dirty="0">
              <a:solidFill>
                <a:srgbClr val="0000FF"/>
              </a:solidFill>
            </a:endParaRPr>
          </a:p>
        </p:txBody>
      </p:sp>
    </p:spTree>
    <p:extLst>
      <p:ext uri="{BB962C8B-B14F-4D97-AF65-F5344CB8AC3E}">
        <p14:creationId xmlns:p14="http://schemas.microsoft.com/office/powerpoint/2010/main" val="1077860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3">
            <a:extLst>
              <a:ext uri="{FF2B5EF4-FFF2-40B4-BE49-F238E27FC236}">
                <a16:creationId xmlns:a16="http://schemas.microsoft.com/office/drawing/2014/main" id="{63AEDD7F-9587-4A90-BF75-B3BBF4481B49}"/>
              </a:ext>
            </a:extLst>
          </p:cNvPr>
          <p:cNvSpPr>
            <a:spLocks noChangeArrowheads="1"/>
          </p:cNvSpPr>
          <p:nvPr/>
        </p:nvSpPr>
        <p:spPr bwMode="auto">
          <a:xfrm>
            <a:off x="287337" y="1157673"/>
            <a:ext cx="8856663" cy="5404428"/>
          </a:xfrm>
          <a:prstGeom prst="rect">
            <a:avLst/>
          </a:prstGeom>
          <a:solidFill>
            <a:schemeClr val="bg1"/>
          </a:solidFill>
          <a:ln w="9525">
            <a:noFill/>
            <a:miter lim="800000"/>
            <a:headEnd/>
            <a:tailEnd/>
          </a:ln>
          <a:effectLst/>
        </p:spPr>
        <p:txBody>
          <a:bodyPr>
            <a:spAutoFit/>
          </a:bodyPr>
          <a:lstStyle/>
          <a:p>
            <a:pPr marL="609600" indent="-609600" eaLnBrk="1" fontAlgn="auto" hangingPunct="1">
              <a:lnSpc>
                <a:spcPct val="110000"/>
              </a:lnSpc>
              <a:spcBef>
                <a:spcPct val="20000"/>
              </a:spcBef>
              <a:spcAft>
                <a:spcPts val="0"/>
              </a:spcAft>
              <a:defRPr/>
            </a:pPr>
            <a:r>
              <a:rPr kumimoji="0" lang="zh-TW" altLang="en-US" sz="2800" b="1" dirty="0">
                <a:latin typeface="微軟正黑體" panose="020B0604030504040204" pitchFamily="34" charset="-120"/>
                <a:ea typeface="微軟正黑體" panose="020B0604030504040204" pitchFamily="34" charset="-120"/>
              </a:rPr>
              <a:t>利用檢流計</a:t>
            </a:r>
            <a:r>
              <a:rPr kumimoji="0" lang="en-US" altLang="zh-TW" sz="2800" b="1" dirty="0">
                <a:latin typeface="微軟正黑體" panose="020B0604030504040204" pitchFamily="34" charset="-120"/>
                <a:ea typeface="微軟正黑體" panose="020B0604030504040204" pitchFamily="34" charset="-120"/>
              </a:rPr>
              <a:t>(G)(</a:t>
            </a:r>
            <a:r>
              <a:rPr kumimoji="0" lang="zh-TW" altLang="en-US" sz="2800" b="1" dirty="0">
                <a:latin typeface="微軟正黑體" panose="020B0604030504040204" pitchFamily="34" charset="-120"/>
                <a:ea typeface="微軟正黑體" panose="020B0604030504040204" pitchFamily="34" charset="-120"/>
              </a:rPr>
              <a:t>線圈電阻</a:t>
            </a:r>
            <a:r>
              <a:rPr kumimoji="0" lang="en-US" altLang="zh-TW" sz="2800" b="1" i="1" dirty="0">
                <a:latin typeface="微軟正黑體" panose="020B0604030504040204" pitchFamily="34" charset="-120"/>
                <a:ea typeface="微軟正黑體" panose="020B0604030504040204" pitchFamily="34" charset="-120"/>
              </a:rPr>
              <a:t>R</a:t>
            </a:r>
            <a:r>
              <a:rPr kumimoji="0" lang="en-US" altLang="zh-TW" sz="2800" b="1" i="1" baseline="-25000" dirty="0">
                <a:latin typeface="微軟正黑體" panose="020B0604030504040204" pitchFamily="34" charset="-120"/>
                <a:ea typeface="微軟正黑體" panose="020B0604030504040204" pitchFamily="34" charset="-120"/>
              </a:rPr>
              <a:t>G</a:t>
            </a:r>
            <a:r>
              <a:rPr kumimoji="0" lang="en-US" altLang="zh-TW" sz="2800" b="1" dirty="0">
                <a:latin typeface="微軟正黑體" panose="020B0604030504040204" pitchFamily="34" charset="-120"/>
                <a:ea typeface="微軟正黑體" panose="020B0604030504040204" pitchFamily="34" charset="-120"/>
              </a:rPr>
              <a:t>)</a:t>
            </a:r>
            <a:r>
              <a:rPr kumimoji="0" lang="zh-TW" altLang="en-US" sz="2800" b="1" dirty="0">
                <a:latin typeface="微軟正黑體" panose="020B0604030504040204" pitchFamily="34" charset="-120"/>
                <a:ea typeface="微軟正黑體" panose="020B0604030504040204" pitchFamily="34" charset="-120"/>
              </a:rPr>
              <a:t>及</a:t>
            </a:r>
            <a:endParaRPr kumimoji="0" lang="en-US" altLang="zh-TW" sz="2800" b="1" dirty="0">
              <a:latin typeface="微軟正黑體" panose="020B0604030504040204" pitchFamily="34" charset="-120"/>
              <a:ea typeface="微軟正黑體" panose="020B0604030504040204" pitchFamily="34" charset="-120"/>
            </a:endParaRPr>
          </a:p>
          <a:p>
            <a:pPr marL="609600" indent="-609600">
              <a:lnSpc>
                <a:spcPct val="110000"/>
              </a:lnSpc>
              <a:spcBef>
                <a:spcPct val="20000"/>
              </a:spcBef>
              <a:defRPr/>
            </a:pPr>
            <a:r>
              <a:rPr kumimoji="0" lang="zh-TW" altLang="en-US" sz="2800" b="1" dirty="0">
                <a:latin typeface="微軟正黑體" panose="020B0604030504040204" pitchFamily="34" charset="-120"/>
                <a:ea typeface="微軟正黑體" panose="020B0604030504040204" pitchFamily="34" charset="-120"/>
              </a:rPr>
              <a:t>串聯</a:t>
            </a:r>
            <a:r>
              <a:rPr lang="zh-TW" altLang="en-US" sz="2800" b="1" dirty="0">
                <a:latin typeface="微軟正黑體" panose="020B0604030504040204" pitchFamily="34" charset="-120"/>
                <a:ea typeface="微軟正黑體" panose="020B0604030504040204" pitchFamily="34" charset="-120"/>
              </a:rPr>
              <a:t>一大</a:t>
            </a:r>
            <a:r>
              <a:rPr kumimoji="0" lang="zh-TW" altLang="en-US" sz="2800" b="1" dirty="0">
                <a:latin typeface="微軟正黑體" panose="020B0604030504040204" pitchFamily="34" charset="-120"/>
                <a:ea typeface="微軟正黑體" panose="020B0604030504040204" pitchFamily="34" charset="-120"/>
              </a:rPr>
              <a:t>電阻</a:t>
            </a:r>
            <a:r>
              <a:rPr kumimoji="0" lang="en-US" altLang="zh-TW" sz="2800" b="1" i="1" dirty="0">
                <a:latin typeface="微軟正黑體" panose="020B0604030504040204" pitchFamily="34" charset="-120"/>
                <a:ea typeface="微軟正黑體" panose="020B0604030504040204" pitchFamily="34" charset="-120"/>
              </a:rPr>
              <a:t>R</a:t>
            </a:r>
            <a:r>
              <a:rPr kumimoji="0" lang="en-US" altLang="zh-TW" sz="2800" b="1" baseline="-25000" dirty="0">
                <a:latin typeface="微軟正黑體" panose="020B0604030504040204" pitchFamily="34" charset="-120"/>
                <a:ea typeface="微軟正黑體" panose="020B0604030504040204" pitchFamily="34" charset="-120"/>
              </a:rPr>
              <a:t>s</a:t>
            </a:r>
            <a:r>
              <a:rPr kumimoji="0" lang="en-US" altLang="zh-TW" sz="2800" b="1" dirty="0">
                <a:latin typeface="微軟正黑體" panose="020B0604030504040204" pitchFamily="34" charset="-120"/>
                <a:ea typeface="微軟正黑體" panose="020B0604030504040204" pitchFamily="34" charset="-120"/>
              </a:rPr>
              <a:t> (&gt;&gt; </a:t>
            </a:r>
            <a:r>
              <a:rPr kumimoji="0" lang="en-US" altLang="zh-TW" sz="2800" b="1" i="1" dirty="0">
                <a:latin typeface="微軟正黑體" panose="020B0604030504040204" pitchFamily="34" charset="-120"/>
                <a:ea typeface="微軟正黑體" panose="020B0604030504040204" pitchFamily="34" charset="-120"/>
              </a:rPr>
              <a:t>R</a:t>
            </a:r>
            <a:r>
              <a:rPr kumimoji="0" lang="en-US" altLang="zh-TW" sz="2800" b="1" baseline="-25000" dirty="0">
                <a:latin typeface="微軟正黑體" panose="020B0604030504040204" pitchFamily="34" charset="-120"/>
                <a:ea typeface="微軟正黑體" panose="020B0604030504040204" pitchFamily="34" charset="-120"/>
              </a:rPr>
              <a:t>G</a:t>
            </a:r>
            <a:r>
              <a:rPr kumimoji="0" lang="en-US" altLang="zh-TW" sz="2800" b="1" dirty="0">
                <a:latin typeface="微軟正黑體" panose="020B0604030504040204" pitchFamily="34" charset="-120"/>
                <a:ea typeface="微軟正黑體" panose="020B0604030504040204" pitchFamily="34" charset="-120"/>
              </a:rPr>
              <a:t>)</a:t>
            </a:r>
            <a:r>
              <a:rPr kumimoji="0" lang="zh-TW" altLang="en-US" sz="2800" b="1" dirty="0">
                <a:latin typeface="微軟正黑體" panose="020B0604030504040204" pitchFamily="34" charset="-120"/>
                <a:ea typeface="微軟正黑體" panose="020B0604030504040204" pitchFamily="34" charset="-120"/>
              </a:rPr>
              <a:t>設計。</a:t>
            </a:r>
            <a:endParaRPr kumimoji="0" lang="en-US" altLang="zh-TW" sz="2800" b="1" dirty="0">
              <a:latin typeface="微軟正黑體" panose="020B0604030504040204" pitchFamily="34" charset="-120"/>
              <a:ea typeface="微軟正黑體" panose="020B0604030504040204" pitchFamily="34" charset="-120"/>
            </a:endParaRPr>
          </a:p>
          <a:p>
            <a:pPr marL="609600" indent="-609600" eaLnBrk="1" fontAlgn="auto" hangingPunct="1">
              <a:spcBef>
                <a:spcPct val="20000"/>
              </a:spcBef>
              <a:spcAft>
                <a:spcPts val="0"/>
              </a:spcAft>
              <a:defRPr/>
            </a:pPr>
            <a:r>
              <a:rPr kumimoji="0" lang="zh-TW" altLang="en-US" sz="2800" b="1" dirty="0">
                <a:solidFill>
                  <a:srgbClr val="000066"/>
                </a:solidFill>
                <a:latin typeface="微軟正黑體" panose="020B0604030504040204" pitchFamily="34" charset="-120"/>
                <a:ea typeface="微軟正黑體" panose="020B0604030504040204" pitchFamily="34" charset="-120"/>
              </a:rPr>
              <a:t>    伏特計等效電阻</a:t>
            </a:r>
          </a:p>
          <a:p>
            <a:pPr marL="609600" indent="-609600" eaLnBrk="1" fontAlgn="auto" hangingPunct="1">
              <a:spcBef>
                <a:spcPct val="20000"/>
              </a:spcBef>
              <a:spcAft>
                <a:spcPts val="0"/>
              </a:spcAft>
              <a:defRPr/>
            </a:pPr>
            <a:r>
              <a:rPr kumimoji="0" lang="zh-TW" altLang="en-US" sz="2800" b="1" dirty="0">
                <a:solidFill>
                  <a:srgbClr val="000066"/>
                </a:solidFill>
                <a:latin typeface="微軟正黑體" panose="020B0604030504040204" pitchFamily="34" charset="-120"/>
                <a:ea typeface="微軟正黑體" panose="020B0604030504040204" pitchFamily="34" charset="-120"/>
              </a:rPr>
              <a:t>            </a:t>
            </a:r>
            <a:r>
              <a:rPr kumimoji="0" lang="en-US" altLang="zh-TW" sz="2800" b="1" i="1" dirty="0">
                <a:solidFill>
                  <a:srgbClr val="000066"/>
                </a:solidFill>
                <a:latin typeface="微軟正黑體" panose="020B0604030504040204" pitchFamily="34" charset="-120"/>
                <a:ea typeface="微軟正黑體" panose="020B0604030504040204" pitchFamily="34" charset="-120"/>
              </a:rPr>
              <a:t>R</a:t>
            </a:r>
            <a:r>
              <a:rPr kumimoji="0" lang="en-US" altLang="zh-TW" sz="2800" b="1" baseline="-25000" dirty="0">
                <a:solidFill>
                  <a:srgbClr val="000066"/>
                </a:solidFill>
                <a:latin typeface="微軟正黑體" panose="020B0604030504040204" pitchFamily="34" charset="-120"/>
                <a:ea typeface="微軟正黑體" panose="020B0604030504040204" pitchFamily="34" charset="-120"/>
              </a:rPr>
              <a:t>V</a:t>
            </a:r>
            <a:r>
              <a:rPr kumimoji="0" lang="en-US" altLang="zh-TW" sz="2800" b="1" dirty="0">
                <a:solidFill>
                  <a:srgbClr val="000066"/>
                </a:solidFill>
                <a:latin typeface="微軟正黑體" panose="020B0604030504040204" pitchFamily="34" charset="-120"/>
                <a:ea typeface="微軟正黑體" panose="020B0604030504040204" pitchFamily="34" charset="-120"/>
              </a:rPr>
              <a:t> = </a:t>
            </a:r>
            <a:r>
              <a:rPr kumimoji="0" lang="en-US" altLang="zh-TW" sz="2800" b="1" i="1" dirty="0">
                <a:solidFill>
                  <a:srgbClr val="000066"/>
                </a:solidFill>
                <a:latin typeface="微軟正黑體" panose="020B0604030504040204" pitchFamily="34" charset="-120"/>
                <a:ea typeface="微軟正黑體" panose="020B0604030504040204" pitchFamily="34" charset="-120"/>
              </a:rPr>
              <a:t>R</a:t>
            </a:r>
            <a:r>
              <a:rPr kumimoji="0" lang="en-US" altLang="zh-TW" sz="2800" b="1" baseline="-25000" dirty="0">
                <a:solidFill>
                  <a:srgbClr val="000066"/>
                </a:solidFill>
                <a:latin typeface="微軟正黑體" panose="020B0604030504040204" pitchFamily="34" charset="-120"/>
                <a:ea typeface="微軟正黑體" panose="020B0604030504040204" pitchFamily="34" charset="-120"/>
              </a:rPr>
              <a:t>G</a:t>
            </a:r>
            <a:r>
              <a:rPr kumimoji="0" lang="en-US" altLang="zh-TW" sz="2800" b="1" dirty="0">
                <a:solidFill>
                  <a:srgbClr val="000066"/>
                </a:solidFill>
                <a:latin typeface="微軟正黑體" panose="020B0604030504040204" pitchFamily="34" charset="-120"/>
                <a:ea typeface="微軟正黑體" panose="020B0604030504040204" pitchFamily="34" charset="-120"/>
              </a:rPr>
              <a:t> + </a:t>
            </a:r>
            <a:r>
              <a:rPr kumimoji="0" lang="en-US" altLang="zh-TW" sz="2800" b="1" i="1" dirty="0">
                <a:solidFill>
                  <a:srgbClr val="000066"/>
                </a:solidFill>
                <a:latin typeface="微軟正黑體" panose="020B0604030504040204" pitchFamily="34" charset="-120"/>
                <a:ea typeface="微軟正黑體" panose="020B0604030504040204" pitchFamily="34" charset="-120"/>
              </a:rPr>
              <a:t>R</a:t>
            </a:r>
            <a:r>
              <a:rPr kumimoji="0" lang="en-US" altLang="zh-TW" sz="2800" b="1" baseline="-25000" dirty="0">
                <a:solidFill>
                  <a:srgbClr val="000066"/>
                </a:solidFill>
                <a:latin typeface="微軟正黑體" panose="020B0604030504040204" pitchFamily="34" charset="-120"/>
                <a:ea typeface="微軟正黑體" panose="020B0604030504040204" pitchFamily="34" charset="-120"/>
              </a:rPr>
              <a:t>s</a:t>
            </a:r>
          </a:p>
          <a:p>
            <a:pPr marL="609600" indent="-609600" eaLnBrk="1" fontAlgn="auto" hangingPunct="1">
              <a:spcBef>
                <a:spcPts val="1800"/>
              </a:spcBef>
              <a:spcAft>
                <a:spcPts val="0"/>
              </a:spcAft>
              <a:defRPr/>
            </a:pPr>
            <a:r>
              <a:rPr kumimoji="0" lang="en-US" altLang="zh-TW" sz="2800" b="1" dirty="0">
                <a:solidFill>
                  <a:srgbClr val="CC3300"/>
                </a:solidFill>
                <a:latin typeface="微軟正黑體" panose="020B0604030504040204" pitchFamily="34" charset="-120"/>
                <a:ea typeface="微軟正黑體" panose="020B0604030504040204" pitchFamily="34" charset="-120"/>
              </a:rPr>
              <a:t>           </a:t>
            </a:r>
            <a:r>
              <a:rPr kumimoji="0" lang="en-US" altLang="zh-TW" sz="2800" b="1" i="1" dirty="0" err="1">
                <a:solidFill>
                  <a:srgbClr val="FF3300"/>
                </a:solidFill>
                <a:latin typeface="微軟正黑體" panose="020B0604030504040204" pitchFamily="34" charset="-120"/>
                <a:ea typeface="微軟正黑體" panose="020B0604030504040204" pitchFamily="34" charset="-120"/>
              </a:rPr>
              <a:t>V</a:t>
            </a:r>
            <a:r>
              <a:rPr kumimoji="0" lang="en-US" altLang="zh-TW" sz="2800" b="1" baseline="-25000" dirty="0" err="1">
                <a:solidFill>
                  <a:srgbClr val="FF3300"/>
                </a:solidFill>
                <a:latin typeface="微軟正黑體" panose="020B0604030504040204" pitchFamily="34" charset="-120"/>
                <a:ea typeface="微軟正黑體" panose="020B0604030504040204" pitchFamily="34" charset="-120"/>
              </a:rPr>
              <a:t>ab</a:t>
            </a:r>
            <a:r>
              <a:rPr kumimoji="0" lang="en-US" altLang="zh-TW" sz="2800" b="1" dirty="0">
                <a:solidFill>
                  <a:srgbClr val="FF3300"/>
                </a:solidFill>
                <a:latin typeface="微軟正黑體" panose="020B0604030504040204" pitchFamily="34" charset="-120"/>
                <a:ea typeface="微軟正黑體" panose="020B0604030504040204" pitchFamily="34" charset="-120"/>
              </a:rPr>
              <a:t> = </a:t>
            </a:r>
            <a:r>
              <a:rPr kumimoji="0" lang="en-US" altLang="zh-TW" sz="2800" b="1" i="1" dirty="0">
                <a:solidFill>
                  <a:srgbClr val="FF3300"/>
                </a:solidFill>
                <a:latin typeface="標楷體" panose="03000509000000000000" pitchFamily="65" charset="-120"/>
                <a:ea typeface="標楷體" panose="03000509000000000000" pitchFamily="65" charset="-120"/>
              </a:rPr>
              <a:t>I</a:t>
            </a:r>
            <a:r>
              <a:rPr kumimoji="0" lang="en-US" altLang="zh-TW" sz="2800" b="1" baseline="-25000" dirty="0">
                <a:solidFill>
                  <a:srgbClr val="FF3300"/>
                </a:solidFill>
                <a:latin typeface="微軟正黑體" panose="020B0604030504040204" pitchFamily="34" charset="-120"/>
                <a:ea typeface="微軟正黑體" panose="020B0604030504040204" pitchFamily="34" charset="-120"/>
              </a:rPr>
              <a:t>G</a:t>
            </a:r>
            <a:r>
              <a:rPr kumimoji="0" lang="zh-TW" altLang="en-US" sz="2800" b="1" baseline="-25000" dirty="0">
                <a:solidFill>
                  <a:srgbClr val="FF3300"/>
                </a:solidFill>
                <a:latin typeface="微軟正黑體" panose="020B0604030504040204" pitchFamily="34" charset="-120"/>
                <a:ea typeface="微軟正黑體" panose="020B0604030504040204" pitchFamily="34" charset="-120"/>
              </a:rPr>
              <a:t> </a:t>
            </a:r>
            <a:r>
              <a:rPr kumimoji="0" lang="en-US" altLang="zh-TW" sz="2800" b="1" dirty="0">
                <a:solidFill>
                  <a:srgbClr val="FF3300"/>
                </a:solidFill>
                <a:latin typeface="微軟正黑體" panose="020B0604030504040204" pitchFamily="34" charset="-120"/>
                <a:ea typeface="微軟正黑體" panose="020B0604030504040204" pitchFamily="34" charset="-120"/>
              </a:rPr>
              <a:t>(</a:t>
            </a:r>
            <a:r>
              <a:rPr kumimoji="0" lang="en-US" altLang="zh-TW" sz="2800" b="1" i="1" dirty="0">
                <a:solidFill>
                  <a:srgbClr val="FF3300"/>
                </a:solidFill>
                <a:latin typeface="微軟正黑體" panose="020B0604030504040204" pitchFamily="34" charset="-120"/>
                <a:ea typeface="微軟正黑體" panose="020B0604030504040204" pitchFamily="34" charset="-120"/>
              </a:rPr>
              <a:t>R</a:t>
            </a:r>
            <a:r>
              <a:rPr kumimoji="0" lang="en-US" altLang="zh-TW" sz="2800" b="1" baseline="-25000" dirty="0">
                <a:solidFill>
                  <a:srgbClr val="FF3300"/>
                </a:solidFill>
                <a:latin typeface="微軟正黑體" panose="020B0604030504040204" pitchFamily="34" charset="-120"/>
                <a:ea typeface="微軟正黑體" panose="020B0604030504040204" pitchFamily="34" charset="-120"/>
              </a:rPr>
              <a:t>G</a:t>
            </a:r>
            <a:r>
              <a:rPr kumimoji="0" lang="en-US" altLang="zh-TW" sz="2800" b="1" dirty="0">
                <a:solidFill>
                  <a:srgbClr val="FF3300"/>
                </a:solidFill>
                <a:latin typeface="微軟正黑體" panose="020B0604030504040204" pitchFamily="34" charset="-120"/>
                <a:ea typeface="微軟正黑體" panose="020B0604030504040204" pitchFamily="34" charset="-120"/>
              </a:rPr>
              <a:t> + </a:t>
            </a:r>
            <a:r>
              <a:rPr kumimoji="0" lang="en-US" altLang="zh-TW" sz="2800" b="1" i="1" dirty="0">
                <a:solidFill>
                  <a:srgbClr val="FF3300"/>
                </a:solidFill>
                <a:latin typeface="微軟正黑體" panose="020B0604030504040204" pitchFamily="34" charset="-120"/>
                <a:ea typeface="微軟正黑體" panose="020B0604030504040204" pitchFamily="34" charset="-120"/>
              </a:rPr>
              <a:t>R</a:t>
            </a:r>
            <a:r>
              <a:rPr kumimoji="0" lang="en-US" altLang="zh-TW" sz="2800" b="1" baseline="-25000" dirty="0">
                <a:solidFill>
                  <a:srgbClr val="FF3300"/>
                </a:solidFill>
                <a:latin typeface="微軟正黑體" panose="020B0604030504040204" pitchFamily="34" charset="-120"/>
                <a:ea typeface="微軟正黑體" panose="020B0604030504040204" pitchFamily="34" charset="-120"/>
              </a:rPr>
              <a:t>s</a:t>
            </a:r>
            <a:r>
              <a:rPr kumimoji="0" lang="en-US" altLang="zh-TW" sz="2800" b="1" dirty="0">
                <a:solidFill>
                  <a:srgbClr val="FF3300"/>
                </a:solidFill>
                <a:latin typeface="微軟正黑體" panose="020B0604030504040204" pitchFamily="34" charset="-120"/>
                <a:ea typeface="微軟正黑體" panose="020B0604030504040204" pitchFamily="34" charset="-120"/>
              </a:rPr>
              <a:t>)</a:t>
            </a:r>
            <a:r>
              <a:rPr kumimoji="0" lang="zh-TW" altLang="en-US" sz="2800" b="1" dirty="0">
                <a:solidFill>
                  <a:srgbClr val="FF3300"/>
                </a:solidFill>
                <a:latin typeface="微軟正黑體" panose="020B0604030504040204" pitchFamily="34" charset="-120"/>
                <a:ea typeface="微軟正黑體" panose="020B0604030504040204" pitchFamily="34" charset="-120"/>
              </a:rPr>
              <a:t>  </a:t>
            </a:r>
            <a:r>
              <a:rPr kumimoji="0" lang="zh-TW" altLang="en-US" sz="2800" b="1" dirty="0">
                <a:solidFill>
                  <a:srgbClr val="FF3300"/>
                </a:solidFill>
                <a:latin typeface="微軟正黑體" panose="020B0604030504040204" pitchFamily="34" charset="-120"/>
                <a:ea typeface="微軟正黑體" panose="020B0604030504040204" pitchFamily="34" charset="-120"/>
                <a:sym typeface="Symbol"/>
              </a:rPr>
              <a:t>  </a:t>
            </a:r>
            <a:r>
              <a:rPr kumimoji="0" lang="en-US" altLang="zh-TW" sz="2800" b="1" i="1" dirty="0">
                <a:solidFill>
                  <a:srgbClr val="FF3300"/>
                </a:solidFill>
                <a:latin typeface="標楷體" panose="03000509000000000000" pitchFamily="65" charset="-120"/>
                <a:ea typeface="標楷體" panose="03000509000000000000" pitchFamily="65" charset="-120"/>
              </a:rPr>
              <a:t>I</a:t>
            </a:r>
            <a:r>
              <a:rPr kumimoji="0" lang="en-US" altLang="zh-TW" sz="2800" b="1" baseline="-25000" dirty="0">
                <a:solidFill>
                  <a:srgbClr val="FF3300"/>
                </a:solidFill>
                <a:latin typeface="微軟正黑體" panose="020B0604030504040204" pitchFamily="34" charset="-120"/>
                <a:ea typeface="微軟正黑體" panose="020B0604030504040204" pitchFamily="34" charset="-120"/>
              </a:rPr>
              <a:t>G</a:t>
            </a:r>
            <a:endParaRPr kumimoji="0" lang="en-US" altLang="zh-TW" sz="2800" b="1" dirty="0">
              <a:solidFill>
                <a:srgbClr val="FF3300"/>
              </a:solidFill>
              <a:latin typeface="微軟正黑體" panose="020B0604030504040204" pitchFamily="34" charset="-120"/>
              <a:ea typeface="微軟正黑體" panose="020B0604030504040204" pitchFamily="34" charset="-120"/>
            </a:endParaRPr>
          </a:p>
          <a:p>
            <a:pPr marL="268288" eaLnBrk="1" fontAlgn="auto" hangingPunct="1">
              <a:spcBef>
                <a:spcPts val="0"/>
              </a:spcBef>
              <a:spcAft>
                <a:spcPts val="0"/>
              </a:spcAft>
              <a:defRPr/>
            </a:pPr>
            <a:endParaRPr kumimoji="0" lang="en-US" altLang="zh-TW" sz="2800" b="1" dirty="0">
              <a:solidFill>
                <a:srgbClr val="CC3300"/>
              </a:solidFill>
              <a:latin typeface="微軟正黑體" panose="020B0604030504040204" pitchFamily="34" charset="-120"/>
              <a:ea typeface="微軟正黑體" panose="020B0604030504040204" pitchFamily="34" charset="-120"/>
            </a:endParaRPr>
          </a:p>
          <a:p>
            <a:pPr marL="268288" eaLnBrk="1" fontAlgn="auto" hangingPunct="1">
              <a:spcBef>
                <a:spcPts val="0"/>
              </a:spcBef>
              <a:spcAft>
                <a:spcPts val="0"/>
              </a:spcAft>
              <a:defRPr/>
            </a:pPr>
            <a:endParaRPr kumimoji="0" lang="en-US" altLang="zh-TW" sz="2800" b="1" dirty="0">
              <a:solidFill>
                <a:srgbClr val="CC3300"/>
              </a:solidFill>
              <a:latin typeface="微軟正黑體" panose="020B0604030504040204" pitchFamily="34" charset="-120"/>
              <a:ea typeface="微軟正黑體" panose="020B0604030504040204" pitchFamily="34" charset="-120"/>
            </a:endParaRPr>
          </a:p>
          <a:p>
            <a:pPr marL="268288" eaLnBrk="1" fontAlgn="auto" hangingPunct="1">
              <a:spcBef>
                <a:spcPts val="0"/>
              </a:spcBef>
              <a:spcAft>
                <a:spcPts val="0"/>
              </a:spcAft>
              <a:defRPr/>
            </a:pPr>
            <a:endParaRPr kumimoji="0" lang="en-US" altLang="zh-TW" sz="2400" b="1" dirty="0">
              <a:solidFill>
                <a:srgbClr val="CC3300"/>
              </a:solidFill>
              <a:latin typeface="微軟正黑體" panose="020B0604030504040204" pitchFamily="34" charset="-120"/>
              <a:ea typeface="微軟正黑體" panose="020B0604030504040204" pitchFamily="34" charset="-120"/>
            </a:endParaRPr>
          </a:p>
          <a:p>
            <a:pPr marL="725488" indent="-457200">
              <a:lnSpc>
                <a:spcPct val="120000"/>
              </a:lnSpc>
              <a:buFont typeface="Wingdings" panose="05000000000000000000" pitchFamily="2" charset="2"/>
              <a:buChar char="Ø"/>
              <a:defRPr/>
            </a:pPr>
            <a:r>
              <a:rPr kumimoji="0" lang="zh-TW" altLang="en-US" sz="2400" b="1" dirty="0">
                <a:solidFill>
                  <a:srgbClr val="FF3300"/>
                </a:solidFill>
                <a:latin typeface="微軟正黑體" panose="020B0604030504040204" pitchFamily="34" charset="-120"/>
                <a:ea typeface="微軟正黑體" panose="020B0604030504040204" pitchFamily="34" charset="-120"/>
              </a:rPr>
              <a:t>串聯一大電阻</a:t>
            </a:r>
            <a:r>
              <a:rPr kumimoji="0" lang="en-US" altLang="zh-TW" sz="2400" b="1" i="1" dirty="0">
                <a:solidFill>
                  <a:srgbClr val="FF3300"/>
                </a:solidFill>
                <a:latin typeface="微軟正黑體" panose="020B0604030504040204" pitchFamily="34" charset="-120"/>
                <a:ea typeface="微軟正黑體" panose="020B0604030504040204" pitchFamily="34" charset="-120"/>
              </a:rPr>
              <a:t>R</a:t>
            </a:r>
            <a:r>
              <a:rPr kumimoji="0" lang="en-US" altLang="zh-TW" sz="2400" b="1" baseline="-25000" dirty="0">
                <a:solidFill>
                  <a:srgbClr val="FF3300"/>
                </a:solidFill>
                <a:latin typeface="微軟正黑體" panose="020B0604030504040204" pitchFamily="34" charset="-120"/>
                <a:ea typeface="微軟正黑體" panose="020B0604030504040204" pitchFamily="34" charset="-120"/>
              </a:rPr>
              <a:t>s</a:t>
            </a:r>
            <a:r>
              <a:rPr lang="zh-TW" altLang="en-US" sz="2400" b="1" dirty="0">
                <a:solidFill>
                  <a:srgbClr val="FF3300"/>
                </a:solidFill>
                <a:latin typeface="微軟正黑體" panose="020B0604030504040204" pitchFamily="34" charset="-120"/>
                <a:ea typeface="微軟正黑體" panose="020B0604030504040204" pitchFamily="34" charset="-120"/>
              </a:rPr>
              <a:t>，增大伏特計的等效電阻</a:t>
            </a:r>
            <a:r>
              <a:rPr lang="en-US" altLang="zh-TW" sz="2400" b="1" i="1" dirty="0">
                <a:solidFill>
                  <a:srgbClr val="FF3300"/>
                </a:solidFill>
                <a:latin typeface="微軟正黑體" panose="020B0604030504040204" pitchFamily="34" charset="-120"/>
                <a:ea typeface="微軟正黑體" panose="020B0604030504040204" pitchFamily="34" charset="-120"/>
              </a:rPr>
              <a:t>R</a:t>
            </a:r>
            <a:r>
              <a:rPr lang="en-US" altLang="zh-TW" sz="2400" b="1" baseline="-25000" dirty="0">
                <a:solidFill>
                  <a:srgbClr val="FF3300"/>
                </a:solidFill>
                <a:latin typeface="微軟正黑體" panose="020B0604030504040204" pitchFamily="34" charset="-120"/>
                <a:ea typeface="微軟正黑體" panose="020B0604030504040204" pitchFamily="34" charset="-120"/>
              </a:rPr>
              <a:t>V</a:t>
            </a:r>
            <a:r>
              <a:rPr lang="zh-TW" altLang="en-US" sz="2400" b="1" baseline="-25000" dirty="0">
                <a:solidFill>
                  <a:srgbClr val="FF3300"/>
                </a:solidFill>
                <a:latin typeface="微軟正黑體" panose="020B0604030504040204" pitchFamily="34" charset="-120"/>
                <a:ea typeface="微軟正黑體" panose="020B0604030504040204" pitchFamily="34" charset="-120"/>
              </a:rPr>
              <a:t>，</a:t>
            </a:r>
            <a:r>
              <a:rPr lang="zh-TW" altLang="en-US" sz="2400" b="1" dirty="0">
                <a:solidFill>
                  <a:srgbClr val="FF3300"/>
                </a:solidFill>
                <a:latin typeface="微軟正黑體" panose="020B0604030504040204" pitchFamily="34" charset="-120"/>
                <a:ea typeface="微軟正黑體" panose="020B0604030504040204" pitchFamily="34" charset="-120"/>
              </a:rPr>
              <a:t>可使</a:t>
            </a:r>
            <a:r>
              <a:rPr kumimoji="0" lang="zh-TW" altLang="en-US" sz="2400" b="1" dirty="0">
                <a:solidFill>
                  <a:srgbClr val="FF3300"/>
                </a:solidFill>
                <a:latin typeface="微軟正黑體" panose="020B0604030504040204" pitchFamily="34" charset="-120"/>
                <a:ea typeface="微軟正黑體" panose="020B0604030504040204" pitchFamily="34" charset="-120"/>
              </a:rPr>
              <a:t>電壓</a:t>
            </a:r>
            <a:r>
              <a:rPr kumimoji="0" lang="en-US" altLang="zh-TW" sz="2400" b="1" dirty="0">
                <a:solidFill>
                  <a:srgbClr val="FF3300"/>
                </a:solidFill>
                <a:latin typeface="微軟正黑體" panose="020B0604030504040204" pitchFamily="34" charset="-120"/>
                <a:ea typeface="微軟正黑體" panose="020B0604030504040204" pitchFamily="34" charset="-120"/>
              </a:rPr>
              <a:t>(</a:t>
            </a:r>
            <a:r>
              <a:rPr kumimoji="0" lang="zh-TW" altLang="en-US" sz="2400" b="1" dirty="0">
                <a:solidFill>
                  <a:srgbClr val="FF3300"/>
                </a:solidFill>
                <a:latin typeface="微軟正黑體" panose="020B0604030504040204" pitchFamily="34" charset="-120"/>
                <a:ea typeface="微軟正黑體" panose="020B0604030504040204" pitchFamily="34" charset="-120"/>
              </a:rPr>
              <a:t>電流</a:t>
            </a:r>
            <a:r>
              <a:rPr kumimoji="0" lang="en-US" altLang="zh-TW" sz="2400" b="1" dirty="0">
                <a:solidFill>
                  <a:srgbClr val="FF3300"/>
                </a:solidFill>
                <a:latin typeface="微軟正黑體" panose="020B0604030504040204" pitchFamily="34" charset="-120"/>
                <a:ea typeface="微軟正黑體" panose="020B0604030504040204" pitchFamily="34" charset="-120"/>
              </a:rPr>
              <a:t>)</a:t>
            </a:r>
            <a:r>
              <a:rPr kumimoji="0" lang="zh-TW" altLang="en-US" sz="2400" b="1" dirty="0">
                <a:solidFill>
                  <a:srgbClr val="FF3300"/>
                </a:solidFill>
                <a:latin typeface="微軟正黑體" panose="020B0604030504040204" pitchFamily="34" charset="-120"/>
                <a:ea typeface="微軟正黑體" panose="020B0604030504040204" pitchFamily="34" charset="-120"/>
              </a:rPr>
              <a:t>仍維持於檢流計可測範圍內，由計算可換算出待測電壓，進而增加電壓</a:t>
            </a:r>
            <a:r>
              <a:rPr kumimoji="0" lang="en-US" altLang="zh-TW" sz="2400" b="1" dirty="0">
                <a:solidFill>
                  <a:srgbClr val="FF3300"/>
                </a:solidFill>
                <a:latin typeface="微軟正黑體" panose="020B0604030504040204" pitchFamily="34" charset="-120"/>
                <a:ea typeface="微軟正黑體" panose="020B0604030504040204" pitchFamily="34" charset="-120"/>
              </a:rPr>
              <a:t>(</a:t>
            </a:r>
            <a:r>
              <a:rPr kumimoji="0" lang="zh-TW" altLang="en-US" sz="2400" b="1" dirty="0">
                <a:solidFill>
                  <a:srgbClr val="FF3300"/>
                </a:solidFill>
                <a:latin typeface="微軟正黑體" panose="020B0604030504040204" pitchFamily="34" charset="-120"/>
                <a:ea typeface="微軟正黑體" panose="020B0604030504040204" pitchFamily="34" charset="-120"/>
              </a:rPr>
              <a:t>檢流計</a:t>
            </a:r>
            <a:r>
              <a:rPr kumimoji="0" lang="en-US" altLang="zh-TW" sz="2400" b="1" dirty="0">
                <a:solidFill>
                  <a:srgbClr val="FF3300"/>
                </a:solidFill>
                <a:latin typeface="微軟正黑體" panose="020B0604030504040204" pitchFamily="34" charset="-120"/>
                <a:ea typeface="微軟正黑體" panose="020B0604030504040204" pitchFamily="34" charset="-120"/>
              </a:rPr>
              <a:t>)</a:t>
            </a:r>
            <a:r>
              <a:rPr kumimoji="0" lang="zh-TW" altLang="en-US" sz="2400" b="1" dirty="0">
                <a:solidFill>
                  <a:srgbClr val="FF3300"/>
                </a:solidFill>
                <a:latin typeface="微軟正黑體" panose="020B0604030504040204" pitchFamily="34" charset="-120"/>
                <a:ea typeface="微軟正黑體" panose="020B0604030504040204" pitchFamily="34" charset="-120"/>
              </a:rPr>
              <a:t>的測量範圍。</a:t>
            </a:r>
            <a:endParaRPr kumimoji="0" lang="en-US" altLang="zh-TW" sz="2400" b="1" baseline="-25000" dirty="0">
              <a:solidFill>
                <a:srgbClr val="FF3300"/>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1C450DE2-46A3-4E16-853D-9AEBFD461921}"/>
              </a:ext>
            </a:extLst>
          </p:cNvPr>
          <p:cNvSpPr>
            <a:spLocks noGrp="1"/>
          </p:cNvSpPr>
          <p:nvPr>
            <p:ph type="title"/>
          </p:nvPr>
        </p:nvSpPr>
        <p:spPr>
          <a:xfrm>
            <a:off x="1143299" y="23222"/>
            <a:ext cx="7777800" cy="743934"/>
          </a:xfrm>
        </p:spPr>
        <p:txBody>
          <a:bodyPr/>
          <a:lstStyle/>
          <a:p>
            <a:pPr rtl="0" eaLnBrk="1" fontAlgn="auto" latinLnBrk="0" hangingPunct="1">
              <a:lnSpc>
                <a:spcPct val="100000"/>
              </a:lnSpc>
            </a:pPr>
            <a:r>
              <a:rPr lang="zh-TW" altLang="zh-TW" sz="2800" b="1" kern="1200" dirty="0">
                <a:solidFill>
                  <a:srgbClr val="0000FF"/>
                </a:solidFill>
                <a:effectLst/>
                <a:latin typeface="+mn-ea"/>
                <a:ea typeface="+mn-ea"/>
                <a:cs typeface="+mn-cs"/>
              </a:rPr>
              <a:t>伏特計</a:t>
            </a:r>
            <a:r>
              <a:rPr lang="en-US" altLang="zh-TW" sz="2800" b="1" kern="1200" dirty="0">
                <a:solidFill>
                  <a:srgbClr val="0000FF"/>
                </a:solidFill>
                <a:effectLst/>
                <a:latin typeface="+mn-ea"/>
                <a:ea typeface="+mn-ea"/>
                <a:cs typeface="+mn-cs"/>
              </a:rPr>
              <a:t>(Voltmeter) / </a:t>
            </a:r>
            <a:r>
              <a:rPr lang="zh-TW" altLang="zh-TW" sz="2800" b="1" kern="1200" dirty="0">
                <a:solidFill>
                  <a:srgbClr val="0000FF"/>
                </a:solidFill>
                <a:effectLst/>
                <a:latin typeface="+mn-ea"/>
                <a:ea typeface="+mn-ea"/>
                <a:cs typeface="+mn-cs"/>
              </a:rPr>
              <a:t>電壓計</a:t>
            </a:r>
            <a:r>
              <a:rPr lang="en-US" altLang="zh-TW" sz="2800" b="1" kern="1200" dirty="0">
                <a:solidFill>
                  <a:srgbClr val="0000FF"/>
                </a:solidFill>
                <a:effectLst/>
                <a:latin typeface="+mn-ea"/>
                <a:ea typeface="+mn-ea"/>
                <a:cs typeface="+mn-cs"/>
              </a:rPr>
              <a:t>(Potentiometer)</a:t>
            </a:r>
            <a:endParaRPr lang="zh-TW" altLang="en-US" sz="2800" dirty="0">
              <a:solidFill>
                <a:srgbClr val="0000FF"/>
              </a:solidFill>
              <a:latin typeface="+mn-ea"/>
              <a:ea typeface="+mn-ea"/>
            </a:endParaRPr>
          </a:p>
        </p:txBody>
      </p:sp>
      <p:pic>
        <p:nvPicPr>
          <p:cNvPr id="29699" name="Picture 6" descr="exp-fig16-3-含文字">
            <a:extLst>
              <a:ext uri="{FF2B5EF4-FFF2-40B4-BE49-F238E27FC236}">
                <a16:creationId xmlns:a16="http://schemas.microsoft.com/office/drawing/2014/main" id="{4C3CEE30-81E0-4E98-B74D-F9BB8A8C9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38"/>
          <a:stretch/>
        </p:blipFill>
        <p:spPr bwMode="auto">
          <a:xfrm>
            <a:off x="-3834145" y="2169151"/>
            <a:ext cx="3563938" cy="2726935"/>
          </a:xfrm>
          <a:prstGeom prst="roundRect">
            <a:avLst>
              <a:gd name="adj" fmla="val 201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668AF591-8941-4A90-B3E7-BF8C65889514}"/>
              </a:ext>
            </a:extLst>
          </p:cNvPr>
          <p:cNvSpPr/>
          <p:nvPr/>
        </p:nvSpPr>
        <p:spPr>
          <a:xfrm>
            <a:off x="7704154" y="657295"/>
            <a:ext cx="1379032" cy="495392"/>
          </a:xfrm>
          <a:prstGeom prst="rect">
            <a:avLst/>
          </a:prstGeom>
        </p:spPr>
        <p:txBody>
          <a:bodyPr wrap="none">
            <a:spAutoFit/>
          </a:bodyPr>
          <a:lstStyle/>
          <a:p>
            <a:pPr lvl="0">
              <a:lnSpc>
                <a:spcPct val="120000"/>
              </a:lnSpc>
              <a:spcBef>
                <a:spcPts val="600"/>
              </a:spcBef>
              <a:spcAft>
                <a:spcPts val="600"/>
              </a:spcAft>
              <a:defRPr/>
            </a:pPr>
            <a:r>
              <a:rPr lang="en-US" altLang="zh-TW" sz="2400" b="1" i="1" dirty="0">
                <a:solidFill>
                  <a:srgbClr val="000066"/>
                </a:solidFill>
                <a:latin typeface="微軟正黑體"/>
              </a:rPr>
              <a:t>R</a:t>
            </a:r>
            <a:r>
              <a:rPr lang="en-US" altLang="zh-TW" sz="2400" b="1" i="1" baseline="-25000" dirty="0">
                <a:solidFill>
                  <a:srgbClr val="000066"/>
                </a:solidFill>
                <a:latin typeface="微軟正黑體"/>
              </a:rPr>
              <a:t>s</a:t>
            </a:r>
            <a:r>
              <a:rPr lang="en-US" altLang="zh-TW" sz="2400" b="1" i="1" dirty="0">
                <a:solidFill>
                  <a:srgbClr val="000066"/>
                </a:solidFill>
                <a:latin typeface="微軟正黑體"/>
              </a:rPr>
              <a:t>&lt;&lt;R</a:t>
            </a:r>
            <a:r>
              <a:rPr lang="en-US" altLang="zh-TW" sz="2400" b="1" i="1" baseline="-25000" dirty="0">
                <a:solidFill>
                  <a:srgbClr val="000066"/>
                </a:solidFill>
                <a:latin typeface="微軟正黑體"/>
              </a:rPr>
              <a:t>G</a:t>
            </a:r>
            <a:r>
              <a:rPr lang="en-US" altLang="zh-TW" sz="2400" b="1" i="1" dirty="0">
                <a:solidFill>
                  <a:srgbClr val="000066"/>
                </a:solidFill>
                <a:latin typeface="微軟正黑體"/>
              </a:rPr>
              <a:t> </a:t>
            </a:r>
            <a:endParaRPr lang="en-US" altLang="zh-TW" sz="2400" b="1" i="1" baseline="-25000" dirty="0">
              <a:solidFill>
                <a:srgbClr val="000066"/>
              </a:solidFill>
              <a:latin typeface="微軟正黑體"/>
            </a:endParaRPr>
          </a:p>
        </p:txBody>
      </p:sp>
      <p:grpSp>
        <p:nvGrpSpPr>
          <p:cNvPr id="42" name="群組 41">
            <a:extLst>
              <a:ext uri="{FF2B5EF4-FFF2-40B4-BE49-F238E27FC236}">
                <a16:creationId xmlns:a16="http://schemas.microsoft.com/office/drawing/2014/main" id="{8A2F56B3-A0F0-4749-88EA-5F1BA0A155C6}"/>
              </a:ext>
            </a:extLst>
          </p:cNvPr>
          <p:cNvGrpSpPr/>
          <p:nvPr/>
        </p:nvGrpSpPr>
        <p:grpSpPr>
          <a:xfrm>
            <a:off x="5446633" y="1543204"/>
            <a:ext cx="3474466" cy="3025157"/>
            <a:chOff x="5256916" y="4158000"/>
            <a:chExt cx="3474466" cy="3025157"/>
          </a:xfrm>
        </p:grpSpPr>
        <p:cxnSp>
          <p:nvCxnSpPr>
            <p:cNvPr id="43" name="直線單箭頭接點 42">
              <a:extLst>
                <a:ext uri="{FF2B5EF4-FFF2-40B4-BE49-F238E27FC236}">
                  <a16:creationId xmlns:a16="http://schemas.microsoft.com/office/drawing/2014/main" id="{81FD9E2C-B3A6-46F6-8949-510FDA65B892}"/>
                </a:ext>
              </a:extLst>
            </p:cNvPr>
            <p:cNvCxnSpPr>
              <a:cxnSpLocks/>
            </p:cNvCxnSpPr>
            <p:nvPr/>
          </p:nvCxnSpPr>
          <p:spPr>
            <a:xfrm rot="5400000" flipV="1">
              <a:off x="6165464" y="4598730"/>
              <a:ext cx="0" cy="49511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AD5BF59D-C71C-4B5C-8139-60F84B43E017}"/>
                </a:ext>
              </a:extLst>
            </p:cNvPr>
            <p:cNvSpPr txBox="1"/>
            <p:nvPr/>
          </p:nvSpPr>
          <p:spPr>
            <a:xfrm>
              <a:off x="6077554" y="4177934"/>
              <a:ext cx="1848904" cy="461665"/>
            </a:xfrm>
            <a:prstGeom prst="rect">
              <a:avLst/>
            </a:prstGeom>
            <a:noFill/>
          </p:spPr>
          <p:txBody>
            <a:bodyPr wrap="none" rtlCol="0">
              <a:spAutoFit/>
            </a:bodyPr>
            <a:lstStyle/>
            <a:p>
              <a:r>
                <a:rPr lang="en-US" altLang="zh-TW" sz="2400" dirty="0">
                  <a:solidFill>
                    <a:srgbClr val="FF3300"/>
                  </a:solidFill>
                  <a:latin typeface="標楷體" panose="03000509000000000000" pitchFamily="65" charset="-120"/>
                  <a:ea typeface="標楷體" panose="03000509000000000000" pitchFamily="65" charset="-120"/>
                </a:rPr>
                <a:t>I</a:t>
              </a:r>
              <a:r>
                <a:rPr lang="en-US" altLang="zh-TW" sz="2400" baseline="-25000" dirty="0">
                  <a:solidFill>
                    <a:srgbClr val="FF3300"/>
                  </a:solidFill>
                </a:rPr>
                <a:t>G</a:t>
              </a:r>
              <a:r>
                <a:rPr lang="en-US" altLang="zh-TW" sz="2400" dirty="0">
                  <a:solidFill>
                    <a:srgbClr val="FF3300"/>
                  </a:solidFill>
                </a:rPr>
                <a:t>:</a:t>
              </a:r>
              <a:r>
                <a:rPr lang="en-US" altLang="zh-TW" sz="2400" dirty="0">
                  <a:solidFill>
                    <a:srgbClr val="FF3300"/>
                  </a:solidFill>
                  <a:latin typeface="標楷體" panose="03000509000000000000" pitchFamily="65" charset="-120"/>
                  <a:ea typeface="標楷體" panose="03000509000000000000" pitchFamily="65" charset="-120"/>
                </a:rPr>
                <a:t>I</a:t>
              </a:r>
              <a:r>
                <a:rPr lang="en-US" altLang="zh-TW" sz="2400" dirty="0">
                  <a:solidFill>
                    <a:srgbClr val="FF3300"/>
                  </a:solidFill>
                </a:rPr>
                <a:t> </a:t>
              </a:r>
              <a:r>
                <a:rPr lang="en-US" altLang="zh-TW" sz="2400" baseline="-25000" dirty="0">
                  <a:solidFill>
                    <a:srgbClr val="FF3300"/>
                  </a:solidFill>
                </a:rPr>
                <a:t>FS</a:t>
              </a:r>
              <a:r>
                <a:rPr lang="en-US" altLang="zh-TW" sz="2400" dirty="0">
                  <a:solidFill>
                    <a:srgbClr val="FF3300"/>
                  </a:solidFill>
                </a:rPr>
                <a:t>=50</a:t>
              </a:r>
              <a:r>
                <a:rPr lang="zh-TW" altLang="en-US" sz="2400" dirty="0">
                  <a:solidFill>
                    <a:srgbClr val="FF3300"/>
                  </a:solidFill>
                </a:rPr>
                <a:t> </a:t>
              </a:r>
              <a:r>
                <a:rPr lang="en-US" altLang="zh-TW" sz="2400" dirty="0">
                  <a:solidFill>
                    <a:srgbClr val="FF3300"/>
                  </a:solidFill>
                  <a:sym typeface="Symbol" panose="05050102010706020507" pitchFamily="18" charset="2"/>
                </a:rPr>
                <a:t></a:t>
              </a:r>
              <a:r>
                <a:rPr lang="en-US" altLang="zh-TW" sz="2400" dirty="0">
                  <a:solidFill>
                    <a:srgbClr val="FF3300"/>
                  </a:solidFill>
                </a:rPr>
                <a:t>A</a:t>
              </a:r>
              <a:endParaRPr lang="zh-TW" altLang="en-US" sz="2400" dirty="0">
                <a:solidFill>
                  <a:srgbClr val="FF3300"/>
                </a:solidFill>
              </a:endParaRPr>
            </a:p>
          </p:txBody>
        </p:sp>
        <p:sp>
          <p:nvSpPr>
            <p:cNvPr id="45" name="橢圓 44">
              <a:extLst>
                <a:ext uri="{FF2B5EF4-FFF2-40B4-BE49-F238E27FC236}">
                  <a16:creationId xmlns:a16="http://schemas.microsoft.com/office/drawing/2014/main" id="{7A72A1FB-4C2D-44CB-85E2-B31D6661D9E1}"/>
                </a:ext>
              </a:extLst>
            </p:cNvPr>
            <p:cNvSpPr/>
            <p:nvPr/>
          </p:nvSpPr>
          <p:spPr>
            <a:xfrm>
              <a:off x="6736762" y="472565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46" name="直線接點 45">
              <a:extLst>
                <a:ext uri="{FF2B5EF4-FFF2-40B4-BE49-F238E27FC236}">
                  <a16:creationId xmlns:a16="http://schemas.microsoft.com/office/drawing/2014/main" id="{222B15E7-9D3A-4225-983B-271AECA9D1F7}"/>
                </a:ext>
              </a:extLst>
            </p:cNvPr>
            <p:cNvCxnSpPr/>
            <p:nvPr/>
          </p:nvCxnSpPr>
          <p:spPr>
            <a:xfrm>
              <a:off x="7276762" y="4993093"/>
              <a:ext cx="6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1B6C3D44-72F9-45BF-985D-B4C981DA6440}"/>
                </a:ext>
              </a:extLst>
            </p:cNvPr>
            <p:cNvCxnSpPr>
              <a:cxnSpLocks/>
            </p:cNvCxnSpPr>
            <p:nvPr/>
          </p:nvCxnSpPr>
          <p:spPr>
            <a:xfrm>
              <a:off x="6082162" y="4993093"/>
              <a:ext cx="6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B2DE6A8-0C49-4D43-975F-C15CB9C4978E}"/>
                </a:ext>
              </a:extLst>
            </p:cNvPr>
            <p:cNvCxnSpPr>
              <a:cxnSpLocks/>
            </p:cNvCxnSpPr>
            <p:nvPr/>
          </p:nvCxnSpPr>
          <p:spPr>
            <a:xfrm flipH="1">
              <a:off x="7933237" y="4984279"/>
              <a:ext cx="0" cy="12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9AC4BC84-7B66-4B46-A2AC-68A162210B71}"/>
                </a:ext>
              </a:extLst>
            </p:cNvPr>
            <p:cNvCxnSpPr>
              <a:cxnSpLocks/>
            </p:cNvCxnSpPr>
            <p:nvPr/>
          </p:nvCxnSpPr>
          <p:spPr>
            <a:xfrm flipH="1">
              <a:off x="6084201" y="4990443"/>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5607F853-B2ED-4EA4-9028-8EA218748E46}"/>
                </a:ext>
              </a:extLst>
            </p:cNvPr>
            <p:cNvCxnSpPr/>
            <p:nvPr/>
          </p:nvCxnSpPr>
          <p:spPr>
            <a:xfrm>
              <a:off x="5256916" y="626372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D64EA332-32E3-4108-A03C-A942BBB0CF60}"/>
                </a:ext>
              </a:extLst>
            </p:cNvPr>
            <p:cNvCxnSpPr>
              <a:cxnSpLocks/>
            </p:cNvCxnSpPr>
            <p:nvPr/>
          </p:nvCxnSpPr>
          <p:spPr>
            <a:xfrm flipH="1" flipV="1">
              <a:off x="7939382" y="626372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群組 51">
              <a:extLst>
                <a:ext uri="{FF2B5EF4-FFF2-40B4-BE49-F238E27FC236}">
                  <a16:creationId xmlns:a16="http://schemas.microsoft.com/office/drawing/2014/main" id="{B307B61D-CDF7-4E54-B670-9B05A977EF9F}"/>
                </a:ext>
              </a:extLst>
            </p:cNvPr>
            <p:cNvGrpSpPr/>
            <p:nvPr/>
          </p:nvGrpSpPr>
          <p:grpSpPr>
            <a:xfrm rot="5400000">
              <a:off x="5825758" y="5467975"/>
              <a:ext cx="517854" cy="236119"/>
              <a:chOff x="4832358" y="4997362"/>
              <a:chExt cx="1945233" cy="291178"/>
            </a:xfrm>
          </p:grpSpPr>
          <p:cxnSp>
            <p:nvCxnSpPr>
              <p:cNvPr id="66" name="直線接點 65">
                <a:extLst>
                  <a:ext uri="{FF2B5EF4-FFF2-40B4-BE49-F238E27FC236}">
                    <a16:creationId xmlns:a16="http://schemas.microsoft.com/office/drawing/2014/main" id="{F86B4383-BB99-4BC6-9DBF-F9748E6EED2D}"/>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956E252F-6A29-4917-A54E-0E7BB9AD2A45}"/>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9202AD3F-FDBF-46CD-A3FA-5A97BD7597B6}"/>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952E2A99-6A71-464C-BD31-784DA52FFB38}"/>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8983035E-8A1A-4F7F-A5A8-3D1CCA2C7B20}"/>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1DDD5C97-06BE-4815-B76A-97E59267F339}"/>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DA057AD0-4A01-4148-A37F-404BD514F75B}"/>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4BFAE392-C2D0-4EEE-AD86-6D0A779C967B}"/>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13BA0EDA-8CCD-4ECC-BA74-8BD3285F67CF}"/>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文字方塊 52">
              <a:extLst>
                <a:ext uri="{FF2B5EF4-FFF2-40B4-BE49-F238E27FC236}">
                  <a16:creationId xmlns:a16="http://schemas.microsoft.com/office/drawing/2014/main" id="{7DCA2E2F-6F69-49BF-A244-5D54FE3327A7}"/>
                </a:ext>
              </a:extLst>
            </p:cNvPr>
            <p:cNvSpPr txBox="1"/>
            <p:nvPr/>
          </p:nvSpPr>
          <p:spPr>
            <a:xfrm>
              <a:off x="6272727" y="5351715"/>
              <a:ext cx="301429"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S</a:t>
              </a:r>
              <a:endParaRPr lang="zh-TW" altLang="en-US" sz="2800" baseline="-25000" dirty="0">
                <a:solidFill>
                  <a:srgbClr val="0000FF"/>
                </a:solidFill>
              </a:endParaRPr>
            </a:p>
          </p:txBody>
        </p:sp>
        <p:sp>
          <p:nvSpPr>
            <p:cNvPr id="54" name="橢圓 53">
              <a:extLst>
                <a:ext uri="{FF2B5EF4-FFF2-40B4-BE49-F238E27FC236}">
                  <a16:creationId xmlns:a16="http://schemas.microsoft.com/office/drawing/2014/main" id="{EC008ABA-090E-4CE0-B83E-3D3499D36AA9}"/>
                </a:ext>
              </a:extLst>
            </p:cNvPr>
            <p:cNvSpPr>
              <a:spLocks noChangeAspect="1"/>
            </p:cNvSpPr>
            <p:nvPr/>
          </p:nvSpPr>
          <p:spPr>
            <a:xfrm>
              <a:off x="5985464" y="6185060"/>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5" name="橢圓 54">
              <a:extLst>
                <a:ext uri="{FF2B5EF4-FFF2-40B4-BE49-F238E27FC236}">
                  <a16:creationId xmlns:a16="http://schemas.microsoft.com/office/drawing/2014/main" id="{D2C96D43-F99C-4B73-9A14-CCCD1152EB70}"/>
                </a:ext>
              </a:extLst>
            </p:cNvPr>
            <p:cNvSpPr>
              <a:spLocks noChangeAspect="1"/>
            </p:cNvSpPr>
            <p:nvPr/>
          </p:nvSpPr>
          <p:spPr>
            <a:xfrm>
              <a:off x="7849229" y="6176699"/>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6" name="文字方塊 55">
              <a:extLst>
                <a:ext uri="{FF2B5EF4-FFF2-40B4-BE49-F238E27FC236}">
                  <a16:creationId xmlns:a16="http://schemas.microsoft.com/office/drawing/2014/main" id="{98EC1B9B-8FC7-481F-872C-48AB2A9E772A}"/>
                </a:ext>
              </a:extLst>
            </p:cNvPr>
            <p:cNvSpPr txBox="1"/>
            <p:nvPr/>
          </p:nvSpPr>
          <p:spPr>
            <a:xfrm>
              <a:off x="6895861" y="5216517"/>
              <a:ext cx="342914"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sp>
          <p:nvSpPr>
            <p:cNvPr id="57" name="矩形 56">
              <a:extLst>
                <a:ext uri="{FF2B5EF4-FFF2-40B4-BE49-F238E27FC236}">
                  <a16:creationId xmlns:a16="http://schemas.microsoft.com/office/drawing/2014/main" id="{4AE05DFE-19E4-4316-9FA0-7D0E8D209E91}"/>
                </a:ext>
              </a:extLst>
            </p:cNvPr>
            <p:cNvSpPr/>
            <p:nvPr/>
          </p:nvSpPr>
          <p:spPr>
            <a:xfrm>
              <a:off x="5371077" y="4158000"/>
              <a:ext cx="3168000"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圓角 57">
              <a:extLst>
                <a:ext uri="{FF2B5EF4-FFF2-40B4-BE49-F238E27FC236}">
                  <a16:creationId xmlns:a16="http://schemas.microsoft.com/office/drawing/2014/main" id="{775584A7-C2D0-4529-830C-1ECEB8689049}"/>
                </a:ext>
              </a:extLst>
            </p:cNvPr>
            <p:cNvSpPr/>
            <p:nvPr/>
          </p:nvSpPr>
          <p:spPr>
            <a:xfrm>
              <a:off x="5825721" y="6604275"/>
              <a:ext cx="2508635" cy="578882"/>
            </a:xfrm>
            <a:prstGeom prst="roundRect">
              <a:avLst/>
            </a:prstGeom>
            <a:solidFill>
              <a:schemeClr val="bg1"/>
            </a:solidFill>
          </p:spPr>
          <p:txBody>
            <a:bodyPr wrap="square">
              <a:spAutoFit/>
            </a:bodyPr>
            <a:lstStyle/>
            <a:p>
              <a:pPr algn="ctr"/>
              <a:r>
                <a:rPr kumimoji="1" lang="zh-TW" altLang="en-US" sz="2800" dirty="0">
                  <a:latin typeface="+mn-ea"/>
                  <a:cs typeface="Times New Roman" pitchFamily="18" charset="0"/>
                </a:rPr>
                <a:t>電壓計結構圖</a:t>
              </a:r>
              <a:endParaRPr lang="zh-TW" altLang="en-US" sz="2800" dirty="0"/>
            </a:p>
          </p:txBody>
        </p:sp>
        <p:sp>
          <p:nvSpPr>
            <p:cNvPr id="59" name="橢圓 58">
              <a:extLst>
                <a:ext uri="{FF2B5EF4-FFF2-40B4-BE49-F238E27FC236}">
                  <a16:creationId xmlns:a16="http://schemas.microsoft.com/office/drawing/2014/main" id="{61C0AB51-7144-44B3-9D3D-23534F965665}"/>
                </a:ext>
              </a:extLst>
            </p:cNvPr>
            <p:cNvSpPr>
              <a:spLocks noChangeAspect="1"/>
            </p:cNvSpPr>
            <p:nvPr/>
          </p:nvSpPr>
          <p:spPr>
            <a:xfrm>
              <a:off x="5894437" y="6298887"/>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a</a:t>
              </a:r>
              <a:endParaRPr lang="zh-TW" altLang="en-US" dirty="0">
                <a:solidFill>
                  <a:schemeClr val="tx1"/>
                </a:solidFill>
              </a:endParaRPr>
            </a:p>
          </p:txBody>
        </p:sp>
        <p:sp>
          <p:nvSpPr>
            <p:cNvPr id="60" name="橢圓 59">
              <a:extLst>
                <a:ext uri="{FF2B5EF4-FFF2-40B4-BE49-F238E27FC236}">
                  <a16:creationId xmlns:a16="http://schemas.microsoft.com/office/drawing/2014/main" id="{9B74B7AC-9D4F-446B-A4D6-6C7FEE7EA79B}"/>
                </a:ext>
              </a:extLst>
            </p:cNvPr>
            <p:cNvSpPr>
              <a:spLocks noChangeAspect="1"/>
            </p:cNvSpPr>
            <p:nvPr/>
          </p:nvSpPr>
          <p:spPr>
            <a:xfrm>
              <a:off x="7770660" y="630239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b</a:t>
              </a:r>
              <a:endParaRPr lang="zh-TW" altLang="en-US" dirty="0">
                <a:solidFill>
                  <a:schemeClr val="tx1"/>
                </a:solidFill>
              </a:endParaRPr>
            </a:p>
          </p:txBody>
        </p:sp>
        <p:cxnSp>
          <p:nvCxnSpPr>
            <p:cNvPr id="61" name="直線接點 60">
              <a:extLst>
                <a:ext uri="{FF2B5EF4-FFF2-40B4-BE49-F238E27FC236}">
                  <a16:creationId xmlns:a16="http://schemas.microsoft.com/office/drawing/2014/main" id="{2F657C11-7F0E-4C90-BCDD-A188D7EADDCD}"/>
                </a:ext>
              </a:extLst>
            </p:cNvPr>
            <p:cNvCxnSpPr>
              <a:cxnSpLocks/>
            </p:cNvCxnSpPr>
            <p:nvPr/>
          </p:nvCxnSpPr>
          <p:spPr>
            <a:xfrm flipH="1">
              <a:off x="6083733" y="5826077"/>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橢圓 61">
              <a:extLst>
                <a:ext uri="{FF2B5EF4-FFF2-40B4-BE49-F238E27FC236}">
                  <a16:creationId xmlns:a16="http://schemas.microsoft.com/office/drawing/2014/main" id="{4E315595-9FD3-48B3-8735-F10635BCD39C}"/>
                </a:ext>
              </a:extLst>
            </p:cNvPr>
            <p:cNvSpPr/>
            <p:nvPr/>
          </p:nvSpPr>
          <p:spPr>
            <a:xfrm>
              <a:off x="5535194" y="623511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橢圓 62">
              <a:extLst>
                <a:ext uri="{FF2B5EF4-FFF2-40B4-BE49-F238E27FC236}">
                  <a16:creationId xmlns:a16="http://schemas.microsoft.com/office/drawing/2014/main" id="{95CF19FA-EC61-44F6-82B5-79D6047D310C}"/>
                </a:ext>
              </a:extLst>
            </p:cNvPr>
            <p:cNvSpPr/>
            <p:nvPr/>
          </p:nvSpPr>
          <p:spPr>
            <a:xfrm>
              <a:off x="8262357" y="622999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id="{C92A3890-F3CF-455B-897B-A1C8111C4BCF}"/>
                    </a:ext>
                  </a:extLst>
                </p:cNvPr>
                <p:cNvSpPr/>
                <p:nvPr/>
              </p:nvSpPr>
              <p:spPr>
                <a:xfrm>
                  <a:off x="5352611" y="5868598"/>
                  <a:ext cx="4748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solidFill>
                                  <a:srgbClr val="000000"/>
                                </a:solidFill>
                                <a:latin typeface="Cambria Math" panose="02040503050406030204" pitchFamily="18" charset="0"/>
                              </a:rPr>
                            </m:ctrlPr>
                          </m:sSubPr>
                          <m:e>
                            <m:r>
                              <a:rPr lang="en-US" altLang="zh-TW" sz="2000" i="1">
                                <a:solidFill>
                                  <a:srgbClr val="000000"/>
                                </a:solidFill>
                                <a:latin typeface="Cambria Math" panose="02040503050406030204" pitchFamily="18" charset="0"/>
                              </a:rPr>
                              <m:t>𝑉</m:t>
                            </m:r>
                          </m:e>
                          <m:sub>
                            <m:r>
                              <a:rPr lang="en-US" altLang="zh-TW" sz="2000" b="0" i="1" smtClean="0">
                                <a:solidFill>
                                  <a:srgbClr val="000000"/>
                                </a:solidFill>
                                <a:latin typeface="Cambria Math" panose="02040503050406030204" pitchFamily="18" charset="0"/>
                              </a:rPr>
                              <m:t>𝑎</m:t>
                            </m:r>
                          </m:sub>
                        </m:sSub>
                      </m:oMath>
                    </m:oMathPara>
                  </a14:m>
                  <a:endParaRPr lang="zh-TW" altLang="en-US" sz="2000" dirty="0"/>
                </a:p>
              </p:txBody>
            </p:sp>
          </mc:Choice>
          <mc:Fallback xmlns="">
            <p:sp>
              <p:nvSpPr>
                <p:cNvPr id="24" name="矩形 23">
                  <a:extLst>
                    <a:ext uri="{FF2B5EF4-FFF2-40B4-BE49-F238E27FC236}">
                      <a16:creationId xmlns:a16="http://schemas.microsoft.com/office/drawing/2014/main" id="{167AA693-9845-453F-93BC-E12C4C8E3ED8}"/>
                    </a:ext>
                  </a:extLst>
                </p:cNvPr>
                <p:cNvSpPr>
                  <a:spLocks noRot="1" noChangeAspect="1" noMove="1" noResize="1" noEditPoints="1" noAdjustHandles="1" noChangeArrowheads="1" noChangeShapeType="1" noTextEdit="1"/>
                </p:cNvSpPr>
                <p:nvPr/>
              </p:nvSpPr>
              <p:spPr>
                <a:xfrm>
                  <a:off x="5352611" y="5868598"/>
                  <a:ext cx="474810" cy="400110"/>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矩形 64">
                  <a:extLst>
                    <a:ext uri="{FF2B5EF4-FFF2-40B4-BE49-F238E27FC236}">
                      <a16:creationId xmlns:a16="http://schemas.microsoft.com/office/drawing/2014/main" id="{A10EE371-318E-4FF3-9C60-105C034656BA}"/>
                    </a:ext>
                  </a:extLst>
                </p:cNvPr>
                <p:cNvSpPr/>
                <p:nvPr/>
              </p:nvSpPr>
              <p:spPr>
                <a:xfrm>
                  <a:off x="8091903" y="5868598"/>
                  <a:ext cx="49648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solidFill>
                                  <a:srgbClr val="000000"/>
                                </a:solidFill>
                                <a:latin typeface="Cambria Math" panose="02040503050406030204" pitchFamily="18" charset="0"/>
                              </a:rPr>
                            </m:ctrlPr>
                          </m:sSubPr>
                          <m:e>
                            <m:r>
                              <a:rPr lang="en-US" altLang="zh-TW" sz="2000" i="1">
                                <a:solidFill>
                                  <a:srgbClr val="000000"/>
                                </a:solidFill>
                                <a:latin typeface="Cambria Math" panose="02040503050406030204" pitchFamily="18" charset="0"/>
                              </a:rPr>
                              <m:t>𝑉</m:t>
                            </m:r>
                          </m:e>
                          <m:sub>
                            <m:r>
                              <a:rPr lang="en-US" altLang="zh-TW" sz="2000" b="0" i="1" smtClean="0">
                                <a:solidFill>
                                  <a:srgbClr val="000000"/>
                                </a:solidFill>
                                <a:latin typeface="Cambria Math" panose="02040503050406030204" pitchFamily="18" charset="0"/>
                              </a:rPr>
                              <m:t>𝑏</m:t>
                            </m:r>
                          </m:sub>
                        </m:sSub>
                      </m:oMath>
                    </m:oMathPara>
                  </a14:m>
                  <a:endParaRPr lang="zh-TW" altLang="en-US" sz="2000" dirty="0"/>
                </a:p>
              </p:txBody>
            </p:sp>
          </mc:Choice>
          <mc:Fallback xmlns="">
            <p:sp>
              <p:nvSpPr>
                <p:cNvPr id="64" name="矩形 63">
                  <a:extLst>
                    <a:ext uri="{FF2B5EF4-FFF2-40B4-BE49-F238E27FC236}">
                      <a16:creationId xmlns:a16="http://schemas.microsoft.com/office/drawing/2014/main" id="{AF8BDCAB-AECE-4B32-B78F-32215C941995}"/>
                    </a:ext>
                  </a:extLst>
                </p:cNvPr>
                <p:cNvSpPr>
                  <a:spLocks noRot="1" noChangeAspect="1" noMove="1" noResize="1" noEditPoints="1" noAdjustHandles="1" noChangeArrowheads="1" noChangeShapeType="1" noTextEdit="1"/>
                </p:cNvSpPr>
                <p:nvPr/>
              </p:nvSpPr>
              <p:spPr>
                <a:xfrm>
                  <a:off x="8091903" y="5868598"/>
                  <a:ext cx="496482" cy="400110"/>
                </a:xfrm>
                <a:prstGeom prst="rect">
                  <a:avLst/>
                </a:prstGeom>
                <a:blipFill>
                  <a:blip r:embed="rId6"/>
                  <a:stretch>
                    <a:fillRect b="-1538"/>
                  </a:stretch>
                </a:blipFill>
              </p:spPr>
              <p:txBody>
                <a:bodyPr/>
                <a:lstStyle/>
                <a:p>
                  <a:r>
                    <a:rPr lang="zh-TW" altLang="en-US">
                      <a:noFill/>
                    </a:rPr>
                    <a:t> </a:t>
                  </a:r>
                </a:p>
              </p:txBody>
            </p:sp>
          </mc:Fallback>
        </mc:AlternateContent>
      </p:grpSp>
      <p:pic>
        <p:nvPicPr>
          <p:cNvPr id="39" name="圖形 38" descr="首頁">
            <a:hlinkClick r:id="rId7" action="ppaction://hlinksldjump"/>
            <a:extLst>
              <a:ext uri="{FF2B5EF4-FFF2-40B4-BE49-F238E27FC236}">
                <a16:creationId xmlns:a16="http://schemas.microsoft.com/office/drawing/2014/main" id="{D5278B08-8EFC-4FDD-9DE7-D5A358CF59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3">
            <a:extLst>
              <a:ext uri="{FF2B5EF4-FFF2-40B4-BE49-F238E27FC236}">
                <a16:creationId xmlns:a16="http://schemas.microsoft.com/office/drawing/2014/main" id="{134C437B-B34F-4E8F-8387-81F7F4AB8566}"/>
              </a:ext>
            </a:extLst>
          </p:cNvPr>
          <p:cNvSpPr>
            <a:spLocks noChangeArrowheads="1"/>
          </p:cNvSpPr>
          <p:nvPr/>
        </p:nvSpPr>
        <p:spPr bwMode="auto">
          <a:xfrm>
            <a:off x="186546" y="1202086"/>
            <a:ext cx="5695438" cy="4401205"/>
          </a:xfrm>
          <a:prstGeom prst="rect">
            <a:avLst/>
          </a:prstGeom>
          <a:noFill/>
          <a:ln w="9525">
            <a:noFill/>
            <a:miter lim="800000"/>
            <a:headEnd/>
            <a:tailEnd/>
          </a:ln>
          <a:effectLst/>
        </p:spPr>
        <p:txBody>
          <a:bodyPr wrap="square">
            <a:spAutoFit/>
          </a:bodyPr>
          <a:lstStyle/>
          <a:p>
            <a:pPr marL="609600" indent="-609600">
              <a:spcBef>
                <a:spcPct val="20000"/>
              </a:spcBef>
              <a:defRPr/>
            </a:pPr>
            <a:r>
              <a:rPr lang="zh-TW" altLang="en-US" sz="2800" dirty="0">
                <a:latin typeface="+mn-ea"/>
              </a:rPr>
              <a:t>若檢流計</a:t>
            </a:r>
            <a:r>
              <a:rPr lang="en-US" altLang="zh-TW" sz="2800" dirty="0">
                <a:latin typeface="+mn-ea"/>
              </a:rPr>
              <a:t>(G)</a:t>
            </a:r>
            <a:r>
              <a:rPr lang="zh-TW" altLang="en-US" sz="2800" dirty="0">
                <a:latin typeface="+mn-ea"/>
              </a:rPr>
              <a:t> 線圈</a:t>
            </a:r>
            <a:r>
              <a:rPr kumimoji="0" lang="zh-TW" altLang="en-US" sz="2800" dirty="0">
                <a:latin typeface="+mn-ea"/>
              </a:rPr>
              <a:t>電阻 </a:t>
            </a:r>
            <a:r>
              <a:rPr kumimoji="0" lang="en-US" altLang="zh-TW" sz="2800" i="1" dirty="0">
                <a:latin typeface="+mn-ea"/>
              </a:rPr>
              <a:t>R</a:t>
            </a:r>
            <a:r>
              <a:rPr kumimoji="0" lang="en-US" altLang="zh-TW" sz="2800" baseline="-25000" dirty="0">
                <a:latin typeface="+mn-ea"/>
              </a:rPr>
              <a:t>G</a:t>
            </a:r>
            <a:r>
              <a:rPr kumimoji="0" lang="en-US" altLang="zh-TW" sz="2800" dirty="0">
                <a:latin typeface="+mn-ea"/>
              </a:rPr>
              <a:t> = 1.2 k</a:t>
            </a:r>
            <a:r>
              <a:rPr kumimoji="0" lang="en-US" altLang="zh-TW" sz="2800" dirty="0">
                <a:latin typeface="+mn-ea"/>
                <a:sym typeface="Symbol" pitchFamily="18" charset="2"/>
              </a:rPr>
              <a:t></a:t>
            </a:r>
            <a:r>
              <a:rPr kumimoji="0" lang="en-US" altLang="zh-TW" sz="2800" dirty="0">
                <a:latin typeface="+mn-ea"/>
              </a:rPr>
              <a:t> </a:t>
            </a:r>
          </a:p>
          <a:p>
            <a:pPr marL="609600" indent="-609600" eaLnBrk="1" fontAlgn="auto" hangingPunct="1">
              <a:spcBef>
                <a:spcPct val="20000"/>
              </a:spcBef>
              <a:spcAft>
                <a:spcPts val="0"/>
              </a:spcAft>
              <a:defRPr/>
            </a:pPr>
            <a:r>
              <a:rPr kumimoji="0" lang="zh-TW" altLang="en-US" sz="2800" dirty="0">
                <a:latin typeface="+mn-ea"/>
              </a:rPr>
              <a:t>此時最大偏轉電流 </a:t>
            </a:r>
            <a:r>
              <a:rPr kumimoji="0" lang="en-US" altLang="zh-TW" sz="2800" i="1" dirty="0">
                <a:latin typeface="標楷體" panose="03000509000000000000" pitchFamily="65" charset="-120"/>
                <a:ea typeface="標楷體" panose="03000509000000000000" pitchFamily="65" charset="-120"/>
              </a:rPr>
              <a:t>I</a:t>
            </a:r>
            <a:r>
              <a:rPr kumimoji="0" lang="en-US" altLang="zh-TW" sz="2800" baseline="-25000" dirty="0">
                <a:latin typeface="+mn-ea"/>
              </a:rPr>
              <a:t>G(max) </a:t>
            </a:r>
            <a:r>
              <a:rPr kumimoji="0" lang="en-US" altLang="zh-TW" sz="2800" dirty="0">
                <a:latin typeface="+mn-ea"/>
              </a:rPr>
              <a:t>= 50 </a:t>
            </a:r>
            <a:r>
              <a:rPr kumimoji="0" lang="en-US" altLang="zh-TW" sz="2800" dirty="0">
                <a:latin typeface="+mn-ea"/>
                <a:sym typeface="Symbol"/>
              </a:rPr>
              <a:t></a:t>
            </a:r>
            <a:r>
              <a:rPr kumimoji="0" lang="en-US" altLang="zh-TW" sz="2800" dirty="0">
                <a:latin typeface="+mn-ea"/>
              </a:rPr>
              <a:t>A</a:t>
            </a:r>
          </a:p>
          <a:p>
            <a:pPr marL="609600" indent="-609600" eaLnBrk="1" fontAlgn="auto" hangingPunct="1">
              <a:spcBef>
                <a:spcPct val="30000"/>
              </a:spcBef>
              <a:spcAft>
                <a:spcPts val="0"/>
              </a:spcAft>
              <a:defRPr/>
            </a:pPr>
            <a:r>
              <a:rPr kumimoji="0" lang="en-US" altLang="zh-TW" sz="2800" i="1" dirty="0">
                <a:latin typeface="+mn-ea"/>
                <a:cs typeface="Times New Roman" pitchFamily="18" charset="0"/>
              </a:rPr>
              <a:t>	V</a:t>
            </a:r>
            <a:r>
              <a:rPr kumimoji="0" lang="zh-TW" altLang="en-US" sz="2800" i="1" dirty="0">
                <a:latin typeface="+mn-ea"/>
                <a:cs typeface="Times New Roman" pitchFamily="18" charset="0"/>
              </a:rPr>
              <a:t> </a:t>
            </a:r>
            <a:r>
              <a:rPr kumimoji="0" lang="en-US" altLang="zh-TW" sz="2800" baseline="-25000" dirty="0">
                <a:latin typeface="+mn-ea"/>
              </a:rPr>
              <a:t>(FS) </a:t>
            </a:r>
            <a:r>
              <a:rPr kumimoji="0" lang="en-US" altLang="zh-TW" sz="2800" dirty="0">
                <a:latin typeface="+mn-ea"/>
              </a:rPr>
              <a:t>= 60 mV</a:t>
            </a:r>
          </a:p>
          <a:p>
            <a:pPr marL="263525" indent="-250825" eaLnBrk="1" fontAlgn="auto" hangingPunct="1">
              <a:spcBef>
                <a:spcPct val="30000"/>
              </a:spcBef>
              <a:spcAft>
                <a:spcPts val="0"/>
              </a:spcAft>
              <a:buFont typeface="Arial" panose="020B0604020202020204" pitchFamily="34" charset="0"/>
              <a:buChar char="•"/>
              <a:defRPr/>
            </a:pPr>
            <a:r>
              <a:rPr lang="zh-TW" altLang="en-US" sz="2800" dirty="0">
                <a:latin typeface="+mn-ea"/>
              </a:rPr>
              <a:t>當串聯一電阻 </a:t>
            </a:r>
            <a:r>
              <a:rPr kumimoji="0" lang="en-US" altLang="zh-TW" sz="2800" i="1" dirty="0">
                <a:latin typeface="+mn-ea"/>
              </a:rPr>
              <a:t>R</a:t>
            </a:r>
            <a:r>
              <a:rPr kumimoji="0" lang="en-US" altLang="zh-TW" sz="2800" baseline="-25000" dirty="0">
                <a:latin typeface="+mn-ea"/>
              </a:rPr>
              <a:t>s</a:t>
            </a:r>
            <a:r>
              <a:rPr kumimoji="0" lang="en-US" altLang="zh-TW" sz="2800" dirty="0">
                <a:latin typeface="+mn-ea"/>
              </a:rPr>
              <a:t> = 120 k</a:t>
            </a:r>
            <a:r>
              <a:rPr kumimoji="0" lang="en-US" altLang="zh-TW" sz="2800" dirty="0">
                <a:latin typeface="+mn-ea"/>
                <a:sym typeface="Symbol" pitchFamily="18" charset="2"/>
              </a:rPr>
              <a:t></a:t>
            </a:r>
          </a:p>
          <a:p>
            <a:pPr marL="609600" indent="-609600">
              <a:spcBef>
                <a:spcPct val="30000"/>
              </a:spcBef>
              <a:defRPr/>
            </a:pPr>
            <a:r>
              <a:rPr lang="en-US" altLang="zh-TW" sz="2800" dirty="0">
                <a:solidFill>
                  <a:prstClr val="black"/>
                </a:solidFill>
                <a:latin typeface="+mn-ea"/>
              </a:rPr>
              <a:t>	</a:t>
            </a:r>
            <a:r>
              <a:rPr lang="zh-TW" altLang="en-US" sz="2800" dirty="0">
                <a:solidFill>
                  <a:prstClr val="black"/>
                </a:solidFill>
                <a:latin typeface="+mn-ea"/>
              </a:rPr>
              <a:t>等效電阻</a:t>
            </a:r>
            <a:r>
              <a:rPr kumimoji="0" lang="en-US" altLang="zh-TW" sz="2800" i="1" dirty="0">
                <a:latin typeface="+mn-ea"/>
              </a:rPr>
              <a:t>R</a:t>
            </a:r>
            <a:r>
              <a:rPr kumimoji="0" lang="en-US" altLang="zh-TW" sz="2800" baseline="-25000" dirty="0">
                <a:latin typeface="+mn-ea"/>
              </a:rPr>
              <a:t>V</a:t>
            </a:r>
            <a:r>
              <a:rPr kumimoji="0" lang="en-US" altLang="zh-TW" sz="2800" dirty="0">
                <a:latin typeface="+mn-ea"/>
              </a:rPr>
              <a:t> =</a:t>
            </a:r>
            <a:r>
              <a:rPr kumimoji="0" lang="en-US" altLang="zh-TW" sz="2800" dirty="0" err="1">
                <a:latin typeface="+mn-ea"/>
              </a:rPr>
              <a:t>R</a:t>
            </a:r>
            <a:r>
              <a:rPr kumimoji="0" lang="en-US" altLang="zh-TW" sz="2800" baseline="-25000" dirty="0" err="1">
                <a:latin typeface="+mn-ea"/>
              </a:rPr>
              <a:t>s</a:t>
            </a:r>
            <a:r>
              <a:rPr kumimoji="0" lang="en-US" altLang="zh-TW" sz="2800" dirty="0" err="1">
                <a:latin typeface="+mn-ea"/>
              </a:rPr>
              <a:t>+R</a:t>
            </a:r>
            <a:r>
              <a:rPr kumimoji="0" lang="en-US" altLang="zh-TW" sz="2800" baseline="-25000" dirty="0" err="1">
                <a:latin typeface="+mn-ea"/>
              </a:rPr>
              <a:t>G</a:t>
            </a:r>
            <a:endParaRPr kumimoji="0" lang="en-US" altLang="zh-TW" sz="2800" baseline="-25000" dirty="0">
              <a:latin typeface="+mn-ea"/>
            </a:endParaRPr>
          </a:p>
          <a:p>
            <a:pPr marL="609600" indent="-609600" eaLnBrk="1" fontAlgn="auto" hangingPunct="1">
              <a:spcBef>
                <a:spcPct val="30000"/>
              </a:spcBef>
              <a:spcAft>
                <a:spcPts val="0"/>
              </a:spcAft>
              <a:defRPr/>
            </a:pPr>
            <a:r>
              <a:rPr lang="en-US" altLang="zh-TW" sz="2800" dirty="0">
                <a:latin typeface="+mn-ea"/>
              </a:rPr>
              <a:t>	</a:t>
            </a:r>
            <a:r>
              <a:rPr kumimoji="0" lang="en-US" altLang="zh-TW" sz="2800" dirty="0">
                <a:latin typeface="+mn-ea"/>
              </a:rPr>
              <a:t>= 1,200 + 120,000 ~ 120 k</a:t>
            </a:r>
            <a:r>
              <a:rPr kumimoji="0" lang="en-US" altLang="zh-TW" sz="2800" dirty="0">
                <a:latin typeface="+mn-ea"/>
                <a:sym typeface="Symbol" pitchFamily="18" charset="2"/>
              </a:rPr>
              <a:t></a:t>
            </a:r>
          </a:p>
          <a:p>
            <a:pPr marL="609600" indent="-609600" eaLnBrk="1" fontAlgn="auto" hangingPunct="1">
              <a:spcBef>
                <a:spcPct val="30000"/>
              </a:spcBef>
              <a:spcAft>
                <a:spcPts val="0"/>
              </a:spcAft>
              <a:defRPr/>
            </a:pPr>
            <a:r>
              <a:rPr lang="en-US" altLang="zh-TW" sz="2800" dirty="0">
                <a:latin typeface="+mn-ea"/>
              </a:rPr>
              <a:t>	I </a:t>
            </a:r>
            <a:r>
              <a:rPr lang="en-US" altLang="zh-TW" sz="2800" baseline="-25000" dirty="0">
                <a:latin typeface="+mn-ea"/>
              </a:rPr>
              <a:t>(FS) </a:t>
            </a:r>
            <a:r>
              <a:rPr lang="en-US" altLang="zh-TW" sz="2800" dirty="0">
                <a:latin typeface="+mn-ea"/>
              </a:rPr>
              <a:t>=50 </a:t>
            </a:r>
            <a:r>
              <a:rPr lang="en-US" altLang="zh-TW" sz="2800" dirty="0">
                <a:latin typeface="+mn-ea"/>
                <a:sym typeface="Symbol" panose="05050102010706020507" pitchFamily="18" charset="2"/>
              </a:rPr>
              <a:t>A</a:t>
            </a:r>
            <a:r>
              <a:rPr kumimoji="0" lang="en-US" altLang="zh-TW" sz="2800" dirty="0">
                <a:latin typeface="+mn-ea"/>
              </a:rPr>
              <a:t> </a:t>
            </a:r>
          </a:p>
          <a:p>
            <a:pPr marL="609600" indent="-609600">
              <a:spcBef>
                <a:spcPct val="30000"/>
              </a:spcBef>
              <a:defRPr/>
            </a:pPr>
            <a:r>
              <a:rPr kumimoji="0" lang="en-US" altLang="zh-TW" sz="2800" dirty="0">
                <a:latin typeface="+mn-ea"/>
              </a:rPr>
              <a:t>	   </a:t>
            </a:r>
            <a:r>
              <a:rPr kumimoji="0" lang="en-US" altLang="zh-TW" sz="2800" dirty="0">
                <a:latin typeface="+mn-ea"/>
                <a:sym typeface="Wingdings"/>
              </a:rPr>
              <a:t></a:t>
            </a:r>
            <a:r>
              <a:rPr kumimoji="0" lang="en-US" altLang="zh-TW" sz="2800" dirty="0">
                <a:latin typeface="+mn-ea"/>
              </a:rPr>
              <a:t> </a:t>
            </a:r>
            <a:r>
              <a:rPr kumimoji="0" lang="en-US" altLang="zh-TW" sz="2800" i="1" dirty="0">
                <a:latin typeface="+mn-ea"/>
                <a:cs typeface="Times New Roman" pitchFamily="18" charset="0"/>
              </a:rPr>
              <a:t>V</a:t>
            </a:r>
            <a:r>
              <a:rPr kumimoji="0" lang="en-US" altLang="zh-TW" sz="2800" baseline="-25000" dirty="0">
                <a:latin typeface="+mn-ea"/>
              </a:rPr>
              <a:t>(FS) </a:t>
            </a:r>
            <a:r>
              <a:rPr kumimoji="0" lang="en-US" altLang="zh-TW" sz="2800" dirty="0">
                <a:latin typeface="+mn-ea"/>
              </a:rPr>
              <a:t>=I</a:t>
            </a:r>
            <a:r>
              <a:rPr lang="en-US" altLang="zh-TW" sz="2800" baseline="-25000" dirty="0">
                <a:latin typeface="+mn-ea"/>
              </a:rPr>
              <a:t>(FS)</a:t>
            </a:r>
            <a:r>
              <a:rPr lang="en-US" altLang="zh-TW" sz="2800" dirty="0">
                <a:latin typeface="+mn-ea"/>
              </a:rPr>
              <a:t>*</a:t>
            </a:r>
            <a:r>
              <a:rPr kumimoji="0" lang="en-US" altLang="zh-TW" sz="2800" dirty="0">
                <a:latin typeface="+mn-ea"/>
              </a:rPr>
              <a:t>R</a:t>
            </a:r>
            <a:r>
              <a:rPr lang="en-US" altLang="zh-TW" sz="2800" baseline="-25000" dirty="0">
                <a:latin typeface="+mn-ea"/>
              </a:rPr>
              <a:t>V</a:t>
            </a:r>
            <a:r>
              <a:rPr kumimoji="0" lang="en-US" altLang="zh-TW" sz="2800" dirty="0">
                <a:latin typeface="+mn-ea"/>
              </a:rPr>
              <a:t>~ 6 V</a:t>
            </a:r>
            <a:r>
              <a:rPr kumimoji="0" lang="zh-TW" altLang="en-US" sz="2800" dirty="0">
                <a:latin typeface="+mn-ea"/>
              </a:rPr>
              <a:t> </a:t>
            </a:r>
            <a:endParaRPr kumimoji="0" lang="en-US" altLang="zh-TW" sz="2800" dirty="0">
              <a:latin typeface="+mn-ea"/>
            </a:endParaRPr>
          </a:p>
        </p:txBody>
      </p:sp>
      <p:sp>
        <p:nvSpPr>
          <p:cNvPr id="2" name="標題 1">
            <a:extLst>
              <a:ext uri="{FF2B5EF4-FFF2-40B4-BE49-F238E27FC236}">
                <a16:creationId xmlns:a16="http://schemas.microsoft.com/office/drawing/2014/main" id="{B5195085-91D9-46DF-BE37-9B310D4356CF}"/>
              </a:ext>
            </a:extLst>
          </p:cNvPr>
          <p:cNvSpPr>
            <a:spLocks noGrp="1"/>
          </p:cNvSpPr>
          <p:nvPr>
            <p:ph type="title"/>
          </p:nvPr>
        </p:nvSpPr>
        <p:spPr>
          <a:xfrm>
            <a:off x="2157697" y="70494"/>
            <a:ext cx="5224368" cy="1240129"/>
          </a:xfrm>
        </p:spPr>
        <p:txBody>
          <a:bodyPr/>
          <a:lstStyle/>
          <a:p>
            <a:pPr>
              <a:lnSpc>
                <a:spcPct val="100000"/>
              </a:lnSpc>
            </a:pPr>
            <a:r>
              <a:rPr lang="zh-TW" altLang="en-US" dirty="0">
                <a:solidFill>
                  <a:srgbClr val="0033CC"/>
                </a:solidFill>
                <a:latin typeface="+mn-ea"/>
                <a:ea typeface="+mn-ea"/>
              </a:rPr>
              <a:t>電壓測量：伏特計</a:t>
            </a:r>
            <a:r>
              <a:rPr lang="en-US" altLang="zh-TW" dirty="0">
                <a:solidFill>
                  <a:srgbClr val="0033CC"/>
                </a:solidFill>
                <a:latin typeface="+mn-ea"/>
                <a:ea typeface="+mn-ea"/>
              </a:rPr>
              <a:t>(Voltmeter)</a:t>
            </a:r>
            <a:endParaRPr lang="zh-TW" altLang="en-US" dirty="0">
              <a:solidFill>
                <a:srgbClr val="0033CC"/>
              </a:solidFill>
              <a:latin typeface="+mn-ea"/>
              <a:ea typeface="+mn-ea"/>
            </a:endParaRPr>
          </a:p>
        </p:txBody>
      </p:sp>
      <p:sp>
        <p:nvSpPr>
          <p:cNvPr id="7" name="矩形 6">
            <a:extLst>
              <a:ext uri="{FF2B5EF4-FFF2-40B4-BE49-F238E27FC236}">
                <a16:creationId xmlns:a16="http://schemas.microsoft.com/office/drawing/2014/main" id="{4E598B8C-A052-4B04-88C0-7A1E8CE13632}"/>
              </a:ext>
            </a:extLst>
          </p:cNvPr>
          <p:cNvSpPr/>
          <p:nvPr/>
        </p:nvSpPr>
        <p:spPr>
          <a:xfrm>
            <a:off x="3437485" y="2259575"/>
            <a:ext cx="5384807" cy="523220"/>
          </a:xfrm>
          <a:prstGeom prst="rect">
            <a:avLst/>
          </a:prstGeom>
        </p:spPr>
        <p:txBody>
          <a:bodyPr wrap="none">
            <a:spAutoFit/>
          </a:bodyPr>
          <a:lstStyle/>
          <a:p>
            <a:r>
              <a:rPr lang="en-US" altLang="zh-TW" sz="2800" dirty="0">
                <a:solidFill>
                  <a:srgbClr val="0000FF"/>
                </a:solidFill>
                <a:latin typeface="微軟正黑體"/>
                <a:sym typeface="Wingdings" panose="05000000000000000000" pitchFamily="2" charset="2"/>
              </a:rPr>
              <a:t> </a:t>
            </a:r>
            <a:r>
              <a:rPr lang="zh-TW" altLang="en-US" sz="2800" dirty="0">
                <a:solidFill>
                  <a:srgbClr val="0000FF"/>
                </a:solidFill>
                <a:latin typeface="微軟正黑體"/>
                <a:sym typeface="Wingdings" panose="05000000000000000000" pitchFamily="2" charset="2"/>
              </a:rPr>
              <a:t>可視檢流計為</a:t>
            </a:r>
            <a:r>
              <a:rPr lang="en-US" altLang="zh-TW" sz="2800" dirty="0">
                <a:solidFill>
                  <a:srgbClr val="0000FF"/>
                </a:solidFill>
                <a:latin typeface="微軟正黑體"/>
                <a:sym typeface="Wingdings" panose="05000000000000000000" pitchFamily="2" charset="2"/>
              </a:rPr>
              <a:t>60</a:t>
            </a:r>
            <a:r>
              <a:rPr lang="en-US" altLang="zh-TW" sz="2800" dirty="0">
                <a:solidFill>
                  <a:srgbClr val="0000FF"/>
                </a:solidFill>
                <a:latin typeface="微軟正黑體"/>
              </a:rPr>
              <a:t> mV</a:t>
            </a:r>
            <a:r>
              <a:rPr lang="zh-TW" altLang="en-US" sz="2800" dirty="0">
                <a:solidFill>
                  <a:srgbClr val="0000FF"/>
                </a:solidFill>
                <a:latin typeface="微軟正黑體"/>
              </a:rPr>
              <a:t> 的伏特計</a:t>
            </a:r>
            <a:endParaRPr lang="zh-TW" altLang="en-US" sz="2400" dirty="0">
              <a:solidFill>
                <a:srgbClr val="0000FF"/>
              </a:solidFill>
            </a:endParaRPr>
          </a:p>
        </p:txBody>
      </p:sp>
      <p:sp>
        <p:nvSpPr>
          <p:cNvPr id="8" name="矩形 7">
            <a:extLst>
              <a:ext uri="{FF2B5EF4-FFF2-40B4-BE49-F238E27FC236}">
                <a16:creationId xmlns:a16="http://schemas.microsoft.com/office/drawing/2014/main" id="{294864AD-CCF0-481E-ACB0-496E0068D0C8}"/>
              </a:ext>
            </a:extLst>
          </p:cNvPr>
          <p:cNvSpPr/>
          <p:nvPr/>
        </p:nvSpPr>
        <p:spPr>
          <a:xfrm>
            <a:off x="1411771" y="5539787"/>
            <a:ext cx="4193541" cy="954107"/>
          </a:xfrm>
          <a:prstGeom prst="rect">
            <a:avLst/>
          </a:prstGeom>
          <a:solidFill>
            <a:schemeClr val="bg1"/>
          </a:solidFill>
        </p:spPr>
        <p:txBody>
          <a:bodyPr wrap="square">
            <a:spAutoFit/>
          </a:bodyPr>
          <a:lstStyle/>
          <a:p>
            <a:pPr marL="457200" indent="-457200" algn="r">
              <a:buFont typeface="Wingdings" panose="05000000000000000000" pitchFamily="2" charset="2"/>
              <a:buChar char="à"/>
            </a:pPr>
            <a:r>
              <a:rPr lang="en-US" altLang="zh-TW" sz="2800" dirty="0">
                <a:solidFill>
                  <a:srgbClr val="0000FF"/>
                </a:solidFill>
                <a:latin typeface="微軟正黑體"/>
                <a:sym typeface="Wingdings" panose="05000000000000000000" pitchFamily="2" charset="2"/>
              </a:rPr>
              <a:t>6</a:t>
            </a:r>
            <a:r>
              <a:rPr lang="en-US" altLang="zh-TW" sz="2800" dirty="0">
                <a:solidFill>
                  <a:srgbClr val="0000FF"/>
                </a:solidFill>
                <a:latin typeface="微軟正黑體"/>
              </a:rPr>
              <a:t> V</a:t>
            </a:r>
            <a:r>
              <a:rPr lang="zh-TW" altLang="en-US" sz="2800" dirty="0">
                <a:solidFill>
                  <a:srgbClr val="0000FF"/>
                </a:solidFill>
                <a:latin typeface="微軟正黑體"/>
              </a:rPr>
              <a:t> 伏特計</a:t>
            </a:r>
            <a:endParaRPr lang="en-US" altLang="zh-TW" sz="2800" dirty="0">
              <a:solidFill>
                <a:srgbClr val="0000FF"/>
              </a:solidFill>
              <a:latin typeface="微軟正黑體"/>
            </a:endParaRPr>
          </a:p>
          <a:p>
            <a:pPr algn="r"/>
            <a:r>
              <a:rPr lang="en-US" altLang="zh-TW" sz="2800" dirty="0">
                <a:solidFill>
                  <a:srgbClr val="0000FF"/>
                </a:solidFill>
                <a:latin typeface="微軟正黑體"/>
              </a:rPr>
              <a:t>(</a:t>
            </a:r>
            <a:r>
              <a:rPr lang="zh-TW" altLang="en-US" sz="2800" dirty="0">
                <a:solidFill>
                  <a:srgbClr val="0000FF"/>
                </a:solidFill>
                <a:latin typeface="微軟正黑體"/>
              </a:rPr>
              <a:t>檢流計滿檔時</a:t>
            </a:r>
            <a:r>
              <a:rPr lang="en-US" altLang="zh-TW" sz="2800" dirty="0" err="1">
                <a:solidFill>
                  <a:srgbClr val="0000FF"/>
                </a:solidFill>
                <a:latin typeface="微軟正黑體"/>
              </a:rPr>
              <a:t>V</a:t>
            </a:r>
            <a:r>
              <a:rPr lang="en-US" altLang="zh-TW" sz="2800" baseline="-25000" dirty="0" err="1">
                <a:solidFill>
                  <a:srgbClr val="0000FF"/>
                </a:solidFill>
                <a:latin typeface="微軟正黑體"/>
              </a:rPr>
              <a:t>ab</a:t>
            </a:r>
            <a:r>
              <a:rPr lang="zh-TW" altLang="en-US" sz="2800" dirty="0">
                <a:solidFill>
                  <a:srgbClr val="0000FF"/>
                </a:solidFill>
                <a:latin typeface="微軟正黑體"/>
              </a:rPr>
              <a:t>範圍</a:t>
            </a:r>
            <a:r>
              <a:rPr lang="en-US" altLang="zh-TW" sz="2800" dirty="0">
                <a:solidFill>
                  <a:srgbClr val="0000FF"/>
                </a:solidFill>
                <a:latin typeface="微軟正黑體"/>
              </a:rPr>
              <a:t>)</a:t>
            </a:r>
            <a:endParaRPr lang="zh-TW" altLang="en-US" sz="2400" dirty="0">
              <a:solidFill>
                <a:srgbClr val="0000FF"/>
              </a:solidFill>
            </a:endParaRPr>
          </a:p>
        </p:txBody>
      </p:sp>
      <p:grpSp>
        <p:nvGrpSpPr>
          <p:cNvPr id="9" name="群組 8">
            <a:extLst>
              <a:ext uri="{FF2B5EF4-FFF2-40B4-BE49-F238E27FC236}">
                <a16:creationId xmlns:a16="http://schemas.microsoft.com/office/drawing/2014/main" id="{7988F676-CCF9-4855-A127-6C998F9A8D53}"/>
              </a:ext>
            </a:extLst>
          </p:cNvPr>
          <p:cNvGrpSpPr>
            <a:grpSpLocks noChangeAspect="1"/>
          </p:cNvGrpSpPr>
          <p:nvPr/>
        </p:nvGrpSpPr>
        <p:grpSpPr>
          <a:xfrm>
            <a:off x="5327527" y="3318615"/>
            <a:ext cx="3947102" cy="2956817"/>
            <a:chOff x="4865154" y="4036936"/>
            <a:chExt cx="4090147" cy="3242852"/>
          </a:xfrm>
        </p:grpSpPr>
        <p:cxnSp>
          <p:nvCxnSpPr>
            <p:cNvPr id="10" name="直線單箭頭接點 9">
              <a:extLst>
                <a:ext uri="{FF2B5EF4-FFF2-40B4-BE49-F238E27FC236}">
                  <a16:creationId xmlns:a16="http://schemas.microsoft.com/office/drawing/2014/main" id="{05782699-1159-46AE-A147-A1DCA0691853}"/>
                </a:ext>
              </a:extLst>
            </p:cNvPr>
            <p:cNvCxnSpPr>
              <a:cxnSpLocks/>
            </p:cNvCxnSpPr>
            <p:nvPr/>
          </p:nvCxnSpPr>
          <p:spPr>
            <a:xfrm rot="5400000" flipV="1">
              <a:off x="6165464" y="4598730"/>
              <a:ext cx="0" cy="49511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id="{613C3C96-6CD4-4F85-B3D9-B56BEF199CA3}"/>
                </a:ext>
              </a:extLst>
            </p:cNvPr>
            <p:cNvSpPr txBox="1"/>
            <p:nvPr/>
          </p:nvSpPr>
          <p:spPr>
            <a:xfrm>
              <a:off x="6077554" y="4177934"/>
              <a:ext cx="2209391" cy="573835"/>
            </a:xfrm>
            <a:prstGeom prst="rect">
              <a:avLst/>
            </a:prstGeom>
            <a:noFill/>
          </p:spPr>
          <p:txBody>
            <a:bodyPr wrap="none" rtlCol="0">
              <a:spAutoFit/>
            </a:bodyPr>
            <a:lstStyle/>
            <a:p>
              <a:r>
                <a:rPr lang="en-US" altLang="zh-TW" sz="2800" dirty="0">
                  <a:solidFill>
                    <a:srgbClr val="FF3300"/>
                  </a:solidFill>
                  <a:latin typeface="標楷體" panose="03000509000000000000" pitchFamily="65" charset="-120"/>
                  <a:ea typeface="標楷體" panose="03000509000000000000" pitchFamily="65" charset="-120"/>
                </a:rPr>
                <a:t>I</a:t>
              </a:r>
              <a:r>
                <a:rPr lang="en-US" altLang="zh-TW" sz="2800" baseline="-25000" dirty="0">
                  <a:solidFill>
                    <a:srgbClr val="FF3300"/>
                  </a:solidFill>
                </a:rPr>
                <a:t>G</a:t>
              </a:r>
              <a:r>
                <a:rPr lang="en-US" altLang="zh-TW" sz="2800" dirty="0">
                  <a:solidFill>
                    <a:srgbClr val="FF3300"/>
                  </a:solidFill>
                </a:rPr>
                <a:t>:</a:t>
              </a:r>
              <a:r>
                <a:rPr lang="en-US" altLang="zh-TW" sz="2800" dirty="0">
                  <a:solidFill>
                    <a:srgbClr val="FF3300"/>
                  </a:solidFill>
                  <a:latin typeface="標楷體" panose="03000509000000000000" pitchFamily="65" charset="-120"/>
                  <a:ea typeface="標楷體" panose="03000509000000000000" pitchFamily="65" charset="-120"/>
                </a:rPr>
                <a:t>I</a:t>
              </a:r>
              <a:r>
                <a:rPr lang="en-US" altLang="zh-TW" sz="2800" dirty="0">
                  <a:solidFill>
                    <a:srgbClr val="FF3300"/>
                  </a:solidFill>
                </a:rPr>
                <a:t> </a:t>
              </a:r>
              <a:r>
                <a:rPr lang="en-US" altLang="zh-TW" sz="2800" baseline="-25000" dirty="0">
                  <a:solidFill>
                    <a:srgbClr val="FF3300"/>
                  </a:solidFill>
                </a:rPr>
                <a:t>FS</a:t>
              </a:r>
              <a:r>
                <a:rPr lang="en-US" altLang="zh-TW" sz="2800" dirty="0">
                  <a:solidFill>
                    <a:srgbClr val="FF3300"/>
                  </a:solidFill>
                </a:rPr>
                <a:t>=50</a:t>
              </a:r>
              <a:r>
                <a:rPr lang="zh-TW" altLang="en-US" sz="2800" dirty="0">
                  <a:solidFill>
                    <a:srgbClr val="FF3300"/>
                  </a:solidFill>
                </a:rPr>
                <a:t> </a:t>
              </a:r>
              <a:r>
                <a:rPr lang="en-US" altLang="zh-TW" sz="2800" dirty="0">
                  <a:solidFill>
                    <a:srgbClr val="FF3300"/>
                  </a:solidFill>
                  <a:sym typeface="Symbol" panose="05050102010706020507" pitchFamily="18" charset="2"/>
                </a:rPr>
                <a:t></a:t>
              </a:r>
              <a:r>
                <a:rPr lang="en-US" altLang="zh-TW" sz="2800" dirty="0">
                  <a:solidFill>
                    <a:srgbClr val="FF3300"/>
                  </a:solidFill>
                </a:rPr>
                <a:t>A</a:t>
              </a:r>
              <a:endParaRPr lang="zh-TW" altLang="en-US" sz="2800" dirty="0">
                <a:solidFill>
                  <a:srgbClr val="FF3300"/>
                </a:solidFill>
              </a:endParaRPr>
            </a:p>
          </p:txBody>
        </p:sp>
        <p:sp>
          <p:nvSpPr>
            <p:cNvPr id="12" name="橢圓 11">
              <a:extLst>
                <a:ext uri="{FF2B5EF4-FFF2-40B4-BE49-F238E27FC236}">
                  <a16:creationId xmlns:a16="http://schemas.microsoft.com/office/drawing/2014/main" id="{7C2B910F-F584-44EE-802A-9FDC063D5DE2}"/>
                </a:ext>
              </a:extLst>
            </p:cNvPr>
            <p:cNvSpPr/>
            <p:nvPr/>
          </p:nvSpPr>
          <p:spPr>
            <a:xfrm>
              <a:off x="6736762" y="472565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tx1"/>
                  </a:solidFill>
                </a:rPr>
                <a:t>G</a:t>
              </a:r>
              <a:endParaRPr lang="zh-TW" altLang="en-US" sz="3200" dirty="0">
                <a:solidFill>
                  <a:schemeClr val="tx1"/>
                </a:solidFill>
              </a:endParaRPr>
            </a:p>
          </p:txBody>
        </p:sp>
        <p:cxnSp>
          <p:nvCxnSpPr>
            <p:cNvPr id="13" name="直線接點 12">
              <a:extLst>
                <a:ext uri="{FF2B5EF4-FFF2-40B4-BE49-F238E27FC236}">
                  <a16:creationId xmlns:a16="http://schemas.microsoft.com/office/drawing/2014/main" id="{5751E750-44B1-4A80-A141-A73259AC9B67}"/>
                </a:ext>
              </a:extLst>
            </p:cNvPr>
            <p:cNvCxnSpPr/>
            <p:nvPr/>
          </p:nvCxnSpPr>
          <p:spPr>
            <a:xfrm>
              <a:off x="7276762" y="4993093"/>
              <a:ext cx="6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0ED93AA1-C2CC-4554-9F39-013A550DECCE}"/>
                </a:ext>
              </a:extLst>
            </p:cNvPr>
            <p:cNvCxnSpPr>
              <a:cxnSpLocks/>
            </p:cNvCxnSpPr>
            <p:nvPr/>
          </p:nvCxnSpPr>
          <p:spPr>
            <a:xfrm>
              <a:off x="6082162" y="4993093"/>
              <a:ext cx="6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DB0C0CAD-7EC2-4B5B-8A29-C86B1145FA5F}"/>
                </a:ext>
              </a:extLst>
            </p:cNvPr>
            <p:cNvCxnSpPr>
              <a:cxnSpLocks/>
            </p:cNvCxnSpPr>
            <p:nvPr/>
          </p:nvCxnSpPr>
          <p:spPr>
            <a:xfrm flipH="1">
              <a:off x="7933237" y="4984279"/>
              <a:ext cx="0" cy="12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1FA13DEF-1B14-4975-9FD7-F10F06E924CC}"/>
                </a:ext>
              </a:extLst>
            </p:cNvPr>
            <p:cNvCxnSpPr>
              <a:cxnSpLocks/>
            </p:cNvCxnSpPr>
            <p:nvPr/>
          </p:nvCxnSpPr>
          <p:spPr>
            <a:xfrm flipH="1">
              <a:off x="6084201" y="4990443"/>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30E266AC-3DEB-48DE-BBCE-B0C8921A211C}"/>
                </a:ext>
              </a:extLst>
            </p:cNvPr>
            <p:cNvCxnSpPr>
              <a:cxnSpLocks/>
            </p:cNvCxnSpPr>
            <p:nvPr/>
          </p:nvCxnSpPr>
          <p:spPr>
            <a:xfrm flipV="1">
              <a:off x="4865154" y="6263721"/>
              <a:ext cx="1183762" cy="16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BDA76C88-8481-411F-B64B-9E444D61C945}"/>
                </a:ext>
              </a:extLst>
            </p:cNvPr>
            <p:cNvCxnSpPr>
              <a:cxnSpLocks/>
            </p:cNvCxnSpPr>
            <p:nvPr/>
          </p:nvCxnSpPr>
          <p:spPr>
            <a:xfrm flipH="1">
              <a:off x="7939383" y="6263721"/>
              <a:ext cx="10159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4295EDEA-D825-4B21-A6C3-91534A7355DC}"/>
                </a:ext>
              </a:extLst>
            </p:cNvPr>
            <p:cNvGrpSpPr/>
            <p:nvPr/>
          </p:nvGrpSpPr>
          <p:grpSpPr>
            <a:xfrm rot="5400000">
              <a:off x="5825758" y="5467975"/>
              <a:ext cx="517854" cy="236119"/>
              <a:chOff x="4832358" y="4997362"/>
              <a:chExt cx="1945233" cy="291178"/>
            </a:xfrm>
          </p:grpSpPr>
          <p:cxnSp>
            <p:nvCxnSpPr>
              <p:cNvPr id="33" name="直線接點 32">
                <a:extLst>
                  <a:ext uri="{FF2B5EF4-FFF2-40B4-BE49-F238E27FC236}">
                    <a16:creationId xmlns:a16="http://schemas.microsoft.com/office/drawing/2014/main" id="{E1F8D261-68E8-4EBB-BE96-65E2BBA1A32C}"/>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50F2AE6A-0451-4E9D-A19A-EDBB1855AD87}"/>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1D98DCA-5857-4281-AD58-ECE065DCFFD8}"/>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66B46EAA-47BE-4E22-9933-02FCF1F1B83D}"/>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BC1926CF-9CD5-4DB2-BDC7-445A4EDE54A7}"/>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C05B4A58-6168-434E-BDB3-88847B29F255}"/>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CBA7487-5B19-4CDA-A5B6-493C4470C035}"/>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253B30C9-F3D3-45A6-91E6-96869B2FF8E0}"/>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C4E2C143-DEFD-4493-A354-87C22620CCA5}"/>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文字方塊 19">
              <a:extLst>
                <a:ext uri="{FF2B5EF4-FFF2-40B4-BE49-F238E27FC236}">
                  <a16:creationId xmlns:a16="http://schemas.microsoft.com/office/drawing/2014/main" id="{48A11486-FA11-40DA-89BA-460B3863ED6A}"/>
                </a:ext>
              </a:extLst>
            </p:cNvPr>
            <p:cNvSpPr txBox="1"/>
            <p:nvPr/>
          </p:nvSpPr>
          <p:spPr>
            <a:xfrm>
              <a:off x="6272727" y="5351715"/>
              <a:ext cx="375595" cy="540082"/>
            </a:xfrm>
            <a:prstGeom prst="rect">
              <a:avLst/>
            </a:prstGeom>
            <a:noFill/>
          </p:spPr>
          <p:txBody>
            <a:bodyPr wrap="none" lIns="0" tIns="0" rIns="0" bIns="0" rtlCol="0">
              <a:spAutoFit/>
            </a:bodyPr>
            <a:lstStyle/>
            <a:p>
              <a:r>
                <a:rPr lang="en-US" altLang="zh-TW" sz="3200" dirty="0">
                  <a:solidFill>
                    <a:srgbClr val="0000FF"/>
                  </a:solidFill>
                </a:rPr>
                <a:t>R</a:t>
              </a:r>
              <a:r>
                <a:rPr lang="en-US" altLang="zh-TW" sz="3200" baseline="-25000" dirty="0">
                  <a:solidFill>
                    <a:srgbClr val="0000FF"/>
                  </a:solidFill>
                </a:rPr>
                <a:t>S</a:t>
              </a:r>
              <a:endParaRPr lang="zh-TW" altLang="en-US" sz="3200" baseline="-25000" dirty="0">
                <a:solidFill>
                  <a:srgbClr val="0000FF"/>
                </a:solidFill>
              </a:endParaRPr>
            </a:p>
          </p:txBody>
        </p:sp>
        <p:sp>
          <p:nvSpPr>
            <p:cNvPr id="21" name="橢圓 20">
              <a:extLst>
                <a:ext uri="{FF2B5EF4-FFF2-40B4-BE49-F238E27FC236}">
                  <a16:creationId xmlns:a16="http://schemas.microsoft.com/office/drawing/2014/main" id="{F5E4A13D-65B4-48D3-8A6F-20889DCC98B9}"/>
                </a:ext>
              </a:extLst>
            </p:cNvPr>
            <p:cNvSpPr>
              <a:spLocks noChangeAspect="1"/>
            </p:cNvSpPr>
            <p:nvPr/>
          </p:nvSpPr>
          <p:spPr>
            <a:xfrm>
              <a:off x="5985464" y="6185060"/>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000" dirty="0">
                  <a:solidFill>
                    <a:schemeClr val="tx1"/>
                  </a:solidFill>
                </a:rPr>
                <a:t>+</a:t>
              </a:r>
              <a:endParaRPr lang="zh-TW" altLang="en-US" sz="2000" dirty="0">
                <a:solidFill>
                  <a:schemeClr val="tx1"/>
                </a:solidFill>
              </a:endParaRPr>
            </a:p>
          </p:txBody>
        </p:sp>
        <p:sp>
          <p:nvSpPr>
            <p:cNvPr id="22" name="橢圓 21">
              <a:extLst>
                <a:ext uri="{FF2B5EF4-FFF2-40B4-BE49-F238E27FC236}">
                  <a16:creationId xmlns:a16="http://schemas.microsoft.com/office/drawing/2014/main" id="{3B0D84AC-5978-4912-ADD6-75036D397955}"/>
                </a:ext>
              </a:extLst>
            </p:cNvPr>
            <p:cNvSpPr>
              <a:spLocks noChangeAspect="1"/>
            </p:cNvSpPr>
            <p:nvPr/>
          </p:nvSpPr>
          <p:spPr>
            <a:xfrm>
              <a:off x="7849229" y="6176699"/>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sz="2000" dirty="0">
                  <a:solidFill>
                    <a:schemeClr val="tx1"/>
                  </a:solidFill>
                </a:rPr>
                <a:t>-</a:t>
              </a:r>
              <a:endParaRPr lang="zh-TW" altLang="en-US" sz="2000" dirty="0">
                <a:solidFill>
                  <a:schemeClr val="tx1"/>
                </a:solidFill>
              </a:endParaRPr>
            </a:p>
          </p:txBody>
        </p:sp>
        <p:sp>
          <p:nvSpPr>
            <p:cNvPr id="23" name="文字方塊 22">
              <a:extLst>
                <a:ext uri="{FF2B5EF4-FFF2-40B4-BE49-F238E27FC236}">
                  <a16:creationId xmlns:a16="http://schemas.microsoft.com/office/drawing/2014/main" id="{1EEC97A9-EEE4-4F03-945E-6DC188DD2611}"/>
                </a:ext>
              </a:extLst>
            </p:cNvPr>
            <p:cNvSpPr txBox="1"/>
            <p:nvPr/>
          </p:nvSpPr>
          <p:spPr>
            <a:xfrm>
              <a:off x="6895862" y="5216517"/>
              <a:ext cx="430096" cy="540082"/>
            </a:xfrm>
            <a:prstGeom prst="rect">
              <a:avLst/>
            </a:prstGeom>
            <a:noFill/>
          </p:spPr>
          <p:txBody>
            <a:bodyPr wrap="none" lIns="0" tIns="0" rIns="0" bIns="0" rtlCol="0">
              <a:spAutoFit/>
            </a:bodyPr>
            <a:lstStyle/>
            <a:p>
              <a:r>
                <a:rPr lang="en-US" altLang="zh-TW" sz="3200" dirty="0">
                  <a:solidFill>
                    <a:srgbClr val="0000FF"/>
                  </a:solidFill>
                </a:rPr>
                <a:t>R</a:t>
              </a:r>
              <a:r>
                <a:rPr lang="en-US" altLang="zh-TW" sz="3200" baseline="-25000" dirty="0">
                  <a:solidFill>
                    <a:srgbClr val="0000FF"/>
                  </a:solidFill>
                </a:rPr>
                <a:t>G</a:t>
              </a:r>
              <a:endParaRPr lang="zh-TW" altLang="en-US" sz="3200" baseline="-25000" dirty="0">
                <a:solidFill>
                  <a:srgbClr val="0000FF"/>
                </a:solidFill>
              </a:endParaRPr>
            </a:p>
          </p:txBody>
        </p:sp>
        <p:sp>
          <p:nvSpPr>
            <p:cNvPr id="24" name="矩形 23">
              <a:extLst>
                <a:ext uri="{FF2B5EF4-FFF2-40B4-BE49-F238E27FC236}">
                  <a16:creationId xmlns:a16="http://schemas.microsoft.com/office/drawing/2014/main" id="{9D9741E4-8799-4B4F-B4BB-EA9BD01C9F62}"/>
                </a:ext>
              </a:extLst>
            </p:cNvPr>
            <p:cNvSpPr/>
            <p:nvPr/>
          </p:nvSpPr>
          <p:spPr>
            <a:xfrm>
              <a:off x="5654419" y="4036936"/>
              <a:ext cx="2634030"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25" name="矩形: 圓角 24">
              <a:extLst>
                <a:ext uri="{FF2B5EF4-FFF2-40B4-BE49-F238E27FC236}">
                  <a16:creationId xmlns:a16="http://schemas.microsoft.com/office/drawing/2014/main" id="{930CF6CA-7324-4D5A-A38D-D5070C216399}"/>
                </a:ext>
              </a:extLst>
            </p:cNvPr>
            <p:cNvSpPr/>
            <p:nvPr/>
          </p:nvSpPr>
          <p:spPr>
            <a:xfrm>
              <a:off x="5761501" y="6648067"/>
              <a:ext cx="2536717" cy="631721"/>
            </a:xfrm>
            <a:prstGeom prst="roundRect">
              <a:avLst/>
            </a:prstGeom>
            <a:solidFill>
              <a:schemeClr val="bg1"/>
            </a:solidFill>
          </p:spPr>
          <p:txBody>
            <a:bodyPr wrap="square">
              <a:spAutoFit/>
            </a:bodyPr>
            <a:lstStyle/>
            <a:p>
              <a:pPr algn="ctr"/>
              <a:r>
                <a:rPr kumimoji="1" lang="zh-TW" altLang="en-US" sz="2800" b="1" dirty="0">
                  <a:latin typeface="+mn-ea"/>
                  <a:cs typeface="Times New Roman" pitchFamily="18" charset="0"/>
                </a:rPr>
                <a:t>電壓計結構圖</a:t>
              </a:r>
              <a:endParaRPr lang="zh-TW" altLang="en-US" sz="2800" b="1" dirty="0"/>
            </a:p>
          </p:txBody>
        </p:sp>
        <p:sp>
          <p:nvSpPr>
            <p:cNvPr id="26" name="橢圓 25">
              <a:extLst>
                <a:ext uri="{FF2B5EF4-FFF2-40B4-BE49-F238E27FC236}">
                  <a16:creationId xmlns:a16="http://schemas.microsoft.com/office/drawing/2014/main" id="{9E23150B-3365-42AD-93DD-62D336A6867E}"/>
                </a:ext>
              </a:extLst>
            </p:cNvPr>
            <p:cNvSpPr>
              <a:spLocks noChangeAspect="1"/>
            </p:cNvSpPr>
            <p:nvPr/>
          </p:nvSpPr>
          <p:spPr>
            <a:xfrm>
              <a:off x="5894437" y="6298887"/>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000" dirty="0">
                  <a:solidFill>
                    <a:schemeClr val="tx1"/>
                  </a:solidFill>
                </a:rPr>
                <a:t>a</a:t>
              </a:r>
              <a:endParaRPr lang="zh-TW" altLang="en-US" sz="2000" dirty="0">
                <a:solidFill>
                  <a:schemeClr val="tx1"/>
                </a:solidFill>
              </a:endParaRPr>
            </a:p>
          </p:txBody>
        </p:sp>
        <p:sp>
          <p:nvSpPr>
            <p:cNvPr id="27" name="橢圓 26">
              <a:extLst>
                <a:ext uri="{FF2B5EF4-FFF2-40B4-BE49-F238E27FC236}">
                  <a16:creationId xmlns:a16="http://schemas.microsoft.com/office/drawing/2014/main" id="{61D6AD55-AF0F-4508-B502-817BA09215F8}"/>
                </a:ext>
              </a:extLst>
            </p:cNvPr>
            <p:cNvSpPr>
              <a:spLocks noChangeAspect="1"/>
            </p:cNvSpPr>
            <p:nvPr/>
          </p:nvSpPr>
          <p:spPr>
            <a:xfrm>
              <a:off x="7770660" y="630239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000" dirty="0">
                  <a:solidFill>
                    <a:schemeClr val="tx1"/>
                  </a:solidFill>
                </a:rPr>
                <a:t>b</a:t>
              </a:r>
              <a:endParaRPr lang="zh-TW" altLang="en-US" sz="2000" dirty="0">
                <a:solidFill>
                  <a:schemeClr val="tx1"/>
                </a:solidFill>
              </a:endParaRPr>
            </a:p>
          </p:txBody>
        </p:sp>
        <p:cxnSp>
          <p:nvCxnSpPr>
            <p:cNvPr id="28" name="直線接點 27">
              <a:extLst>
                <a:ext uri="{FF2B5EF4-FFF2-40B4-BE49-F238E27FC236}">
                  <a16:creationId xmlns:a16="http://schemas.microsoft.com/office/drawing/2014/main" id="{ABB51F9A-2EB3-40C6-8069-3929EB7B4562}"/>
                </a:ext>
              </a:extLst>
            </p:cNvPr>
            <p:cNvCxnSpPr>
              <a:cxnSpLocks/>
            </p:cNvCxnSpPr>
            <p:nvPr/>
          </p:nvCxnSpPr>
          <p:spPr>
            <a:xfrm flipH="1">
              <a:off x="6083733" y="5826077"/>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橢圓 28">
              <a:extLst>
                <a:ext uri="{FF2B5EF4-FFF2-40B4-BE49-F238E27FC236}">
                  <a16:creationId xmlns:a16="http://schemas.microsoft.com/office/drawing/2014/main" id="{971A03B1-A717-4A68-870C-9638927CB5BC}"/>
                </a:ext>
              </a:extLst>
            </p:cNvPr>
            <p:cNvSpPr/>
            <p:nvPr/>
          </p:nvSpPr>
          <p:spPr>
            <a:xfrm>
              <a:off x="5322393" y="623511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30" name="橢圓 29">
              <a:extLst>
                <a:ext uri="{FF2B5EF4-FFF2-40B4-BE49-F238E27FC236}">
                  <a16:creationId xmlns:a16="http://schemas.microsoft.com/office/drawing/2014/main" id="{B6AC9296-9B6E-4CB6-9DBB-D9EE57A582CE}"/>
                </a:ext>
              </a:extLst>
            </p:cNvPr>
            <p:cNvSpPr/>
            <p:nvPr/>
          </p:nvSpPr>
          <p:spPr>
            <a:xfrm>
              <a:off x="8527347" y="622999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C91ABE2E-A323-473C-9821-E8F08979B056}"/>
                    </a:ext>
                  </a:extLst>
                </p:cNvPr>
                <p:cNvSpPr/>
                <p:nvPr/>
              </p:nvSpPr>
              <p:spPr>
                <a:xfrm>
                  <a:off x="5153006" y="5726353"/>
                  <a:ext cx="584666" cy="506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000000"/>
                                </a:solidFill>
                                <a:latin typeface="Cambria Math" panose="02040503050406030204" pitchFamily="18" charset="0"/>
                              </a:rPr>
                            </m:ctrlPr>
                          </m:sSubPr>
                          <m:e>
                            <m:r>
                              <a:rPr lang="en-US" altLang="zh-TW" sz="2400" i="1">
                                <a:solidFill>
                                  <a:srgbClr val="000000"/>
                                </a:solidFill>
                                <a:latin typeface="Cambria Math" panose="02040503050406030204" pitchFamily="18" charset="0"/>
                              </a:rPr>
                              <m:t>𝑉</m:t>
                            </m:r>
                          </m:e>
                          <m:sub>
                            <m:r>
                              <a:rPr lang="en-US" altLang="zh-TW" sz="2400" b="0" i="1" smtClean="0">
                                <a:solidFill>
                                  <a:srgbClr val="000000"/>
                                </a:solidFill>
                                <a:latin typeface="Cambria Math" panose="02040503050406030204" pitchFamily="18" charset="0"/>
                              </a:rPr>
                              <m:t>𝑎</m:t>
                            </m:r>
                          </m:sub>
                        </m:sSub>
                      </m:oMath>
                    </m:oMathPara>
                  </a14:m>
                  <a:endParaRPr lang="zh-TW" altLang="en-US" sz="2400" dirty="0"/>
                </a:p>
              </p:txBody>
            </p:sp>
          </mc:Choice>
          <mc:Fallback xmlns="">
            <p:sp>
              <p:nvSpPr>
                <p:cNvPr id="31" name="矩形 30">
                  <a:extLst>
                    <a:ext uri="{FF2B5EF4-FFF2-40B4-BE49-F238E27FC236}">
                      <a16:creationId xmlns:a16="http://schemas.microsoft.com/office/drawing/2014/main" id="{C91ABE2E-A323-473C-9821-E8F08979B056}"/>
                    </a:ext>
                  </a:extLst>
                </p:cNvPr>
                <p:cNvSpPr>
                  <a:spLocks noRot="1" noChangeAspect="1" noMove="1" noResize="1" noEditPoints="1" noAdjustHandles="1" noChangeArrowheads="1" noChangeShapeType="1" noTextEdit="1"/>
                </p:cNvSpPr>
                <p:nvPr/>
              </p:nvSpPr>
              <p:spPr>
                <a:xfrm>
                  <a:off x="5153006" y="5726353"/>
                  <a:ext cx="584666" cy="506326"/>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C964446C-0453-4FF6-A2BA-D61A9338BD4B}"/>
                    </a:ext>
                  </a:extLst>
                </p:cNvPr>
                <p:cNvSpPr/>
                <p:nvPr/>
              </p:nvSpPr>
              <p:spPr>
                <a:xfrm>
                  <a:off x="8305623" y="5741709"/>
                  <a:ext cx="612584" cy="506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000000"/>
                                </a:solidFill>
                                <a:latin typeface="Cambria Math" panose="02040503050406030204" pitchFamily="18" charset="0"/>
                              </a:rPr>
                            </m:ctrlPr>
                          </m:sSubPr>
                          <m:e>
                            <m:r>
                              <a:rPr lang="en-US" altLang="zh-TW" sz="2400" i="1">
                                <a:solidFill>
                                  <a:srgbClr val="000000"/>
                                </a:solidFill>
                                <a:latin typeface="Cambria Math" panose="02040503050406030204" pitchFamily="18" charset="0"/>
                              </a:rPr>
                              <m:t>𝑉</m:t>
                            </m:r>
                          </m:e>
                          <m:sub>
                            <m:r>
                              <a:rPr lang="en-US" altLang="zh-TW" sz="2400" b="0" i="1" smtClean="0">
                                <a:solidFill>
                                  <a:srgbClr val="000000"/>
                                </a:solidFill>
                                <a:latin typeface="Cambria Math" panose="02040503050406030204" pitchFamily="18" charset="0"/>
                              </a:rPr>
                              <m:t>𝑏</m:t>
                            </m:r>
                          </m:sub>
                        </m:sSub>
                      </m:oMath>
                    </m:oMathPara>
                  </a14:m>
                  <a:endParaRPr lang="zh-TW" altLang="en-US" sz="2400" dirty="0"/>
                </a:p>
              </p:txBody>
            </p:sp>
          </mc:Choice>
          <mc:Fallback xmlns="">
            <p:sp>
              <p:nvSpPr>
                <p:cNvPr id="32" name="矩形 31">
                  <a:extLst>
                    <a:ext uri="{FF2B5EF4-FFF2-40B4-BE49-F238E27FC236}">
                      <a16:creationId xmlns:a16="http://schemas.microsoft.com/office/drawing/2014/main" id="{C964446C-0453-4FF6-A2BA-D61A9338BD4B}"/>
                    </a:ext>
                  </a:extLst>
                </p:cNvPr>
                <p:cNvSpPr>
                  <a:spLocks noRot="1" noChangeAspect="1" noMove="1" noResize="1" noEditPoints="1" noAdjustHandles="1" noChangeArrowheads="1" noChangeShapeType="1" noTextEdit="1"/>
                </p:cNvSpPr>
                <p:nvPr/>
              </p:nvSpPr>
              <p:spPr>
                <a:xfrm>
                  <a:off x="8305623" y="5741709"/>
                  <a:ext cx="612584" cy="506326"/>
                </a:xfrm>
                <a:prstGeom prst="rect">
                  <a:avLst/>
                </a:prstGeom>
                <a:blipFill>
                  <a:blip r:embed="rId3"/>
                  <a:stretch>
                    <a:fillRect b="-2632"/>
                  </a:stretch>
                </a:blipFill>
              </p:spPr>
              <p:txBody>
                <a:bodyPr/>
                <a:lstStyle/>
                <a:p>
                  <a:r>
                    <a:rPr lang="zh-TW" altLang="en-US">
                      <a:noFill/>
                    </a:rPr>
                    <a:t> </a:t>
                  </a:r>
                </a:p>
              </p:txBody>
            </p:sp>
          </mc:Fallback>
        </mc:AlternateContent>
      </p:grpSp>
      <p:pic>
        <p:nvPicPr>
          <p:cNvPr id="42" name="圖形 41" descr="首頁">
            <a:hlinkClick r:id="rId4" action="ppaction://hlinksldjump"/>
            <a:extLst>
              <a:ext uri="{FF2B5EF4-FFF2-40B4-BE49-F238E27FC236}">
                <a16:creationId xmlns:a16="http://schemas.microsoft.com/office/drawing/2014/main" id="{FDADC469-F525-404C-B83E-39F9D84D4A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mc:AlternateContent xmlns:mc="http://schemas.openxmlformats.org/markup-compatibility/2006" xmlns:a14="http://schemas.microsoft.com/office/drawing/2010/main">
        <mc:Choice Requires="a14">
          <p:sp>
            <p:nvSpPr>
              <p:cNvPr id="43" name="矩形: 圓角 42">
                <a:extLst>
                  <a:ext uri="{FF2B5EF4-FFF2-40B4-BE49-F238E27FC236}">
                    <a16:creationId xmlns:a16="http://schemas.microsoft.com/office/drawing/2014/main" id="{BF29BE41-144A-4BE4-A7DF-254E03D18E17}"/>
                  </a:ext>
                </a:extLst>
              </p:cNvPr>
              <p:cNvSpPr/>
              <p:nvPr/>
            </p:nvSpPr>
            <p:spPr>
              <a:xfrm>
                <a:off x="6087738" y="1508914"/>
                <a:ext cx="2231855" cy="688487"/>
              </a:xfrm>
              <a:prstGeom prst="roundRect">
                <a:avLst/>
              </a:prstGeom>
              <a:solidFill>
                <a:schemeClr val="bg1"/>
              </a:solidFill>
              <a:ln>
                <a:solidFill>
                  <a:srgbClr val="6600CC"/>
                </a:solidFill>
              </a:ln>
            </p:spPr>
            <p:txBody>
              <a:bodyPr wrap="none">
                <a:spAutoFit/>
              </a:bodyPr>
              <a:lstStyle/>
              <a:p>
                <a:r>
                  <a:rPr lang="zh-TW" altLang="en-US" sz="2400" dirty="0">
                    <a:solidFill>
                      <a:srgbClr val="0000FF"/>
                    </a:solidFill>
                    <a:latin typeface="+mn-ea"/>
                    <a:cs typeface="Times New Roman" panose="02020603050405020304" pitchFamily="18" charset="0"/>
                  </a:rPr>
                  <a:t>歐姆定律</a:t>
                </a:r>
                <a14:m>
                  <m:oMath xmlns:m="http://schemas.openxmlformats.org/officeDocument/2006/math">
                    <m:r>
                      <a:rPr lang="en-US" altLang="zh-TW" sz="2400" i="1" dirty="0">
                        <a:solidFill>
                          <a:srgbClr val="0000FF"/>
                        </a:solidFill>
                        <a:latin typeface="Cambria Math" panose="02040503050406030204" pitchFamily="18" charset="0"/>
                        <a:cs typeface="Times New Roman" panose="02020603050405020304" pitchFamily="18" charset="0"/>
                      </a:rPr>
                      <m:t>𝐼</m:t>
                    </m:r>
                    <m:r>
                      <a:rPr lang="en-US" altLang="zh-TW" sz="2400" i="1" dirty="0">
                        <a:solidFill>
                          <a:srgbClr val="0000FF"/>
                        </a:solidFill>
                        <a:latin typeface="Cambria Math" panose="02040503050406030204" pitchFamily="18" charset="0"/>
                        <a:cs typeface="Times New Roman" panose="02020603050405020304" pitchFamily="18" charset="0"/>
                      </a:rPr>
                      <m:t>=</m:t>
                    </m:r>
                    <m:f>
                      <m:fPr>
                        <m:ctrlPr>
                          <a:rPr lang="en-US" altLang="zh-TW" sz="2400" i="1" dirty="0">
                            <a:solidFill>
                              <a:srgbClr val="0000FF"/>
                            </a:solidFill>
                            <a:latin typeface="Cambria Math" panose="02040503050406030204" pitchFamily="18" charset="0"/>
                            <a:cs typeface="Times New Roman" panose="02020603050405020304" pitchFamily="18" charset="0"/>
                          </a:rPr>
                        </m:ctrlPr>
                      </m:fPr>
                      <m:num>
                        <m:r>
                          <a:rPr lang="en-US" altLang="zh-TW" sz="2400" i="1" dirty="0">
                            <a:solidFill>
                              <a:srgbClr val="0000FF"/>
                            </a:solidFill>
                            <a:latin typeface="Cambria Math" panose="02040503050406030204" pitchFamily="18" charset="0"/>
                            <a:cs typeface="Times New Roman" panose="02020603050405020304" pitchFamily="18" charset="0"/>
                          </a:rPr>
                          <m:t>𝑉</m:t>
                        </m:r>
                      </m:num>
                      <m:den>
                        <m:r>
                          <a:rPr lang="en-US" altLang="zh-TW" sz="2400" i="1" dirty="0">
                            <a:solidFill>
                              <a:srgbClr val="0000FF"/>
                            </a:solidFill>
                            <a:latin typeface="Cambria Math" panose="02040503050406030204" pitchFamily="18" charset="0"/>
                            <a:cs typeface="Times New Roman" panose="02020603050405020304" pitchFamily="18" charset="0"/>
                          </a:rPr>
                          <m:t>𝑅</m:t>
                        </m:r>
                      </m:den>
                    </m:f>
                  </m:oMath>
                </a14:m>
                <a:r>
                  <a:rPr lang="zh-TW" altLang="en-US" sz="2400" dirty="0">
                    <a:latin typeface="+mn-ea"/>
                  </a:rPr>
                  <a:t> </a:t>
                </a:r>
              </a:p>
            </p:txBody>
          </p:sp>
        </mc:Choice>
        <mc:Fallback xmlns="">
          <p:sp>
            <p:nvSpPr>
              <p:cNvPr id="43" name="矩形: 圓角 42">
                <a:extLst>
                  <a:ext uri="{FF2B5EF4-FFF2-40B4-BE49-F238E27FC236}">
                    <a16:creationId xmlns:a16="http://schemas.microsoft.com/office/drawing/2014/main" id="{BF29BE41-144A-4BE4-A7DF-254E03D18E17}"/>
                  </a:ext>
                </a:extLst>
              </p:cNvPr>
              <p:cNvSpPr>
                <a:spLocks noRot="1" noChangeAspect="1" noMove="1" noResize="1" noEditPoints="1" noAdjustHandles="1" noChangeArrowheads="1" noChangeShapeType="1" noTextEdit="1"/>
              </p:cNvSpPr>
              <p:nvPr/>
            </p:nvSpPr>
            <p:spPr>
              <a:xfrm>
                <a:off x="6087738" y="1508914"/>
                <a:ext cx="2231855" cy="688487"/>
              </a:xfrm>
              <a:prstGeom prst="roundRect">
                <a:avLst/>
              </a:prstGeom>
              <a:blipFill>
                <a:blip r:embed="rId7"/>
                <a:stretch>
                  <a:fillRect l="-2446" b="-2632"/>
                </a:stretch>
              </a:blipFill>
              <a:ln>
                <a:solidFill>
                  <a:srgbClr val="6600CC"/>
                </a:solidFill>
              </a:ln>
            </p:spPr>
            <p:txBody>
              <a:bodyPr/>
              <a:lstStyle/>
              <a:p>
                <a:r>
                  <a:rPr lang="zh-TW" altLang="en-US">
                    <a:noFill/>
                  </a:rPr>
                  <a:t> </a:t>
                </a:r>
              </a:p>
            </p:txBody>
          </p:sp>
        </mc:Fallback>
      </mc:AlternateContent>
      <p:sp>
        <p:nvSpPr>
          <p:cNvPr id="3" name="矩形: 圓角 2">
            <a:extLst>
              <a:ext uri="{FF2B5EF4-FFF2-40B4-BE49-F238E27FC236}">
                <a16:creationId xmlns:a16="http://schemas.microsoft.com/office/drawing/2014/main" id="{4DD8AE6B-43E4-45B9-8C4E-85215762ABDC}"/>
              </a:ext>
            </a:extLst>
          </p:cNvPr>
          <p:cNvSpPr/>
          <p:nvPr/>
        </p:nvSpPr>
        <p:spPr>
          <a:xfrm>
            <a:off x="6563357" y="6259036"/>
            <a:ext cx="1903228" cy="384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放大倍率</a:t>
            </a:r>
            <a:r>
              <a:rPr lang="en-US" altLang="zh-TW" dirty="0"/>
              <a:t>~R</a:t>
            </a:r>
            <a:r>
              <a:rPr lang="en-US" altLang="zh-TW" baseline="-25000" dirty="0"/>
              <a:t>s</a:t>
            </a:r>
            <a:r>
              <a:rPr lang="en-US" altLang="zh-TW" dirty="0"/>
              <a:t>/R</a:t>
            </a:r>
            <a:r>
              <a:rPr lang="en-US" altLang="zh-TW" baseline="-25000" dirty="0"/>
              <a:t>G</a:t>
            </a:r>
            <a:endParaRPr lang="zh-TW" altLang="en-US" baseline="-25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a:hlinkClick r:id="" action="ppaction://noaction" highlightClick="1"/>
            <a:extLst>
              <a:ext uri="{FF2B5EF4-FFF2-40B4-BE49-F238E27FC236}">
                <a16:creationId xmlns:a16="http://schemas.microsoft.com/office/drawing/2014/main" id="{36F0C51D-8403-41F8-89C4-72D060179EA6}"/>
              </a:ext>
            </a:extLst>
          </p:cNvPr>
          <p:cNvSpPr>
            <a:spLocks noChangeArrowheads="1"/>
          </p:cNvSpPr>
          <p:nvPr/>
        </p:nvSpPr>
        <p:spPr bwMode="auto">
          <a:xfrm>
            <a:off x="0" y="6178034"/>
            <a:ext cx="184731" cy="36933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endParaRPr kumimoji="0" lang="zh-TW" altLang="en-US" sz="1800">
              <a:latin typeface="+mn-ea"/>
              <a:ea typeface="+mn-ea"/>
            </a:endParaRPr>
          </a:p>
        </p:txBody>
      </p:sp>
      <p:grpSp>
        <p:nvGrpSpPr>
          <p:cNvPr id="31748" name="群組 1">
            <a:extLst>
              <a:ext uri="{FF2B5EF4-FFF2-40B4-BE49-F238E27FC236}">
                <a16:creationId xmlns:a16="http://schemas.microsoft.com/office/drawing/2014/main" id="{FF9FB989-BE2B-436F-9CD4-D14B4DF64EE0}"/>
              </a:ext>
            </a:extLst>
          </p:cNvPr>
          <p:cNvGrpSpPr>
            <a:grpSpLocks/>
          </p:cNvGrpSpPr>
          <p:nvPr/>
        </p:nvGrpSpPr>
        <p:grpSpPr bwMode="auto">
          <a:xfrm>
            <a:off x="900113" y="3141664"/>
            <a:ext cx="3498850" cy="3165990"/>
            <a:chOff x="6011863" y="4292600"/>
            <a:chExt cx="2448269" cy="2364022"/>
          </a:xfrm>
        </p:grpSpPr>
        <p:cxnSp>
          <p:nvCxnSpPr>
            <p:cNvPr id="7" name="直線接點 6">
              <a:extLst>
                <a:ext uri="{FF2B5EF4-FFF2-40B4-BE49-F238E27FC236}">
                  <a16:creationId xmlns:a16="http://schemas.microsoft.com/office/drawing/2014/main" id="{1F4A8068-AABC-4055-A341-A6EDB910E1FB}"/>
                </a:ext>
              </a:extLst>
            </p:cNvPr>
            <p:cNvCxnSpPr/>
            <p:nvPr/>
          </p:nvCxnSpPr>
          <p:spPr>
            <a:xfrm flipH="1">
              <a:off x="6227364" y="4652954"/>
              <a:ext cx="22327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8CD0DDD3-7C9B-4332-BE44-DDDE2B76509C}"/>
                </a:ext>
              </a:extLst>
            </p:cNvPr>
            <p:cNvCxnSpPr/>
            <p:nvPr/>
          </p:nvCxnSpPr>
          <p:spPr>
            <a:xfrm>
              <a:off x="6227364" y="4366093"/>
              <a:ext cx="0" cy="115099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A7936A2D-0D35-4EA1-9B5C-D179A43329D2}"/>
                </a:ext>
              </a:extLst>
            </p:cNvPr>
            <p:cNvCxnSpPr/>
            <p:nvPr/>
          </p:nvCxnSpPr>
          <p:spPr>
            <a:xfrm>
              <a:off x="6227364" y="5517092"/>
              <a:ext cx="505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FDC53DDF-DDE6-48BE-A7AD-F5CC5B794640}"/>
                </a:ext>
              </a:extLst>
            </p:cNvPr>
            <p:cNvCxnSpPr/>
            <p:nvPr/>
          </p:nvCxnSpPr>
          <p:spPr>
            <a:xfrm>
              <a:off x="8460132" y="4292600"/>
              <a:ext cx="0" cy="180058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橢圓 10">
              <a:extLst>
                <a:ext uri="{FF2B5EF4-FFF2-40B4-BE49-F238E27FC236}">
                  <a16:creationId xmlns:a16="http://schemas.microsoft.com/office/drawing/2014/main" id="{6CF81805-27EE-4C81-9775-00347C954322}"/>
                </a:ext>
              </a:extLst>
            </p:cNvPr>
            <p:cNvSpPr/>
            <p:nvPr/>
          </p:nvSpPr>
          <p:spPr>
            <a:xfrm>
              <a:off x="6011863" y="4868692"/>
              <a:ext cx="359909" cy="360354"/>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en-US" altLang="zh-TW" sz="2400" b="1" dirty="0">
                  <a:latin typeface="+mn-ea"/>
                </a:rPr>
                <a:t>G</a:t>
              </a:r>
              <a:endParaRPr kumimoji="0" lang="zh-TW" altLang="en-US" sz="2400" b="1" dirty="0">
                <a:latin typeface="+mn-ea"/>
              </a:endParaRPr>
            </a:p>
          </p:txBody>
        </p:sp>
        <p:grpSp>
          <p:nvGrpSpPr>
            <p:cNvPr id="31755" name="群組 11">
              <a:extLst>
                <a:ext uri="{FF2B5EF4-FFF2-40B4-BE49-F238E27FC236}">
                  <a16:creationId xmlns:a16="http://schemas.microsoft.com/office/drawing/2014/main" id="{B5F57AF4-67C5-4044-B426-203045606E0A}"/>
                </a:ext>
              </a:extLst>
            </p:cNvPr>
            <p:cNvGrpSpPr>
              <a:grpSpLocks/>
            </p:cNvGrpSpPr>
            <p:nvPr/>
          </p:nvGrpSpPr>
          <p:grpSpPr bwMode="auto">
            <a:xfrm>
              <a:off x="7308850" y="6021388"/>
              <a:ext cx="1147763" cy="144462"/>
              <a:chOff x="7020272" y="5661248"/>
              <a:chExt cx="1148605" cy="144016"/>
            </a:xfrm>
          </p:grpSpPr>
          <p:cxnSp>
            <p:nvCxnSpPr>
              <p:cNvPr id="13" name="直線接點 12">
                <a:extLst>
                  <a:ext uri="{FF2B5EF4-FFF2-40B4-BE49-F238E27FC236}">
                    <a16:creationId xmlns:a16="http://schemas.microsoft.com/office/drawing/2014/main" id="{65C537A5-F8B8-4500-B8CC-27891E5D2326}"/>
                  </a:ext>
                </a:extLst>
              </p:cNvPr>
              <p:cNvCxnSpPr/>
              <p:nvPr/>
            </p:nvCxnSpPr>
            <p:spPr>
              <a:xfrm flipV="1">
                <a:off x="7020735" y="5730459"/>
                <a:ext cx="211212" cy="35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AB082431-A6AD-4C56-858A-0BD039B958D3}"/>
                  </a:ext>
                </a:extLst>
              </p:cNvPr>
              <p:cNvCxnSpPr/>
              <p:nvPr/>
            </p:nvCxnSpPr>
            <p:spPr>
              <a:xfrm flipV="1">
                <a:off x="7231947" y="5660738"/>
                <a:ext cx="40019" cy="697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6CF1CCB7-A6C1-495D-873A-E274BCB72691}"/>
                  </a:ext>
                </a:extLst>
              </p:cNvPr>
              <p:cNvCxnSpPr/>
              <p:nvPr/>
            </p:nvCxnSpPr>
            <p:spPr>
              <a:xfrm>
                <a:off x="7271967" y="5660738"/>
                <a:ext cx="77815" cy="1394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4749C632-9B51-4F47-8BD9-C6F1A042529C}"/>
                  </a:ext>
                </a:extLst>
              </p:cNvPr>
              <p:cNvCxnSpPr/>
              <p:nvPr/>
            </p:nvCxnSpPr>
            <p:spPr>
              <a:xfrm flipV="1">
                <a:off x="7349782" y="5660738"/>
                <a:ext cx="78926" cy="1441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87668A68-C882-4E8B-8847-1DBC6DF1C866}"/>
                  </a:ext>
                </a:extLst>
              </p:cNvPr>
              <p:cNvCxnSpPr/>
              <p:nvPr/>
            </p:nvCxnSpPr>
            <p:spPr>
              <a:xfrm>
                <a:off x="7428708" y="5660738"/>
                <a:ext cx="80038" cy="1394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23C7183-74B4-41EC-9074-9957B92D9D18}"/>
                  </a:ext>
                </a:extLst>
              </p:cNvPr>
              <p:cNvCxnSpPr/>
              <p:nvPr/>
            </p:nvCxnSpPr>
            <p:spPr>
              <a:xfrm>
                <a:off x="7587674" y="5660738"/>
                <a:ext cx="80038" cy="1394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681AF920-ED71-4962-8C67-D7C613E0EA83}"/>
                  </a:ext>
                </a:extLst>
              </p:cNvPr>
              <p:cNvCxnSpPr/>
              <p:nvPr/>
            </p:nvCxnSpPr>
            <p:spPr>
              <a:xfrm flipV="1">
                <a:off x="7508746" y="5660738"/>
                <a:ext cx="78927" cy="1441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76F90EE2-4725-41BC-AF7B-EA2B0C5B629C}"/>
                  </a:ext>
                </a:extLst>
              </p:cNvPr>
              <p:cNvCxnSpPr/>
              <p:nvPr/>
            </p:nvCxnSpPr>
            <p:spPr>
              <a:xfrm>
                <a:off x="7746638" y="5660738"/>
                <a:ext cx="78927" cy="1394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0AE1ADAC-D2B6-41C7-ADE2-37335450328B}"/>
                  </a:ext>
                </a:extLst>
              </p:cNvPr>
              <p:cNvCxnSpPr/>
              <p:nvPr/>
            </p:nvCxnSpPr>
            <p:spPr>
              <a:xfrm flipV="1">
                <a:off x="7667712" y="5660738"/>
                <a:ext cx="78926" cy="1441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419EA409-A530-4A41-A88A-90815278CE80}"/>
                  </a:ext>
                </a:extLst>
              </p:cNvPr>
              <p:cNvCxnSpPr/>
              <p:nvPr/>
            </p:nvCxnSpPr>
            <p:spPr>
              <a:xfrm flipV="1">
                <a:off x="7825565" y="5730459"/>
                <a:ext cx="38907" cy="69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191D2805-00CB-4AE9-86FE-F23A75FC4AC9}"/>
                  </a:ext>
                </a:extLst>
              </p:cNvPr>
              <p:cNvCxnSpPr/>
              <p:nvPr/>
            </p:nvCxnSpPr>
            <p:spPr>
              <a:xfrm>
                <a:off x="7862249" y="5730459"/>
                <a:ext cx="306814" cy="11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756" name="群組 23">
              <a:extLst>
                <a:ext uri="{FF2B5EF4-FFF2-40B4-BE49-F238E27FC236}">
                  <a16:creationId xmlns:a16="http://schemas.microsoft.com/office/drawing/2014/main" id="{9AD9E6BC-E1C1-41D7-9D74-6FBE339705B9}"/>
                </a:ext>
              </a:extLst>
            </p:cNvPr>
            <p:cNvGrpSpPr>
              <a:grpSpLocks/>
            </p:cNvGrpSpPr>
            <p:nvPr/>
          </p:nvGrpSpPr>
          <p:grpSpPr bwMode="auto">
            <a:xfrm>
              <a:off x="7308850" y="5035550"/>
              <a:ext cx="1143000" cy="142875"/>
              <a:chOff x="7020272" y="4941168"/>
              <a:chExt cx="1142792" cy="144016"/>
            </a:xfrm>
          </p:grpSpPr>
          <p:cxnSp>
            <p:nvCxnSpPr>
              <p:cNvPr id="25" name="直線接點 24">
                <a:extLst>
                  <a:ext uri="{FF2B5EF4-FFF2-40B4-BE49-F238E27FC236}">
                    <a16:creationId xmlns:a16="http://schemas.microsoft.com/office/drawing/2014/main" id="{90A7EF7F-6FC3-4878-AC10-01FD340598A6}"/>
                  </a:ext>
                </a:extLst>
              </p:cNvPr>
              <p:cNvCxnSpPr/>
              <p:nvPr/>
            </p:nvCxnSpPr>
            <p:spPr>
              <a:xfrm flipV="1">
                <a:off x="7020734" y="5011946"/>
                <a:ext cx="198802" cy="11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FE162ADA-16F2-4363-8E48-55671E4B7D12}"/>
                  </a:ext>
                </a:extLst>
              </p:cNvPr>
              <p:cNvCxnSpPr/>
              <p:nvPr/>
            </p:nvCxnSpPr>
            <p:spPr>
              <a:xfrm flipV="1">
                <a:off x="7219536" y="4941450"/>
                <a:ext cx="38872" cy="704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37A5793-BAF6-4095-9218-E218526B0E16}"/>
                  </a:ext>
                </a:extLst>
              </p:cNvPr>
              <p:cNvCxnSpPr/>
              <p:nvPr/>
            </p:nvCxnSpPr>
            <p:spPr>
              <a:xfrm>
                <a:off x="7258409" y="4941450"/>
                <a:ext cx="79965" cy="138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C85CBD05-2F49-4309-A3DD-48B8949BA84E}"/>
                  </a:ext>
                </a:extLst>
              </p:cNvPr>
              <p:cNvCxnSpPr/>
              <p:nvPr/>
            </p:nvCxnSpPr>
            <p:spPr>
              <a:xfrm flipV="1">
                <a:off x="7338374" y="4941450"/>
                <a:ext cx="78854" cy="143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0C42A975-9D95-42B3-95AE-329C8A928E43}"/>
                  </a:ext>
                </a:extLst>
              </p:cNvPr>
              <p:cNvCxnSpPr/>
              <p:nvPr/>
            </p:nvCxnSpPr>
            <p:spPr>
              <a:xfrm>
                <a:off x="7417228" y="4941450"/>
                <a:ext cx="79965" cy="138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F206E3AC-BC71-4C96-9FE6-6A9807202122}"/>
                  </a:ext>
                </a:extLst>
              </p:cNvPr>
              <p:cNvCxnSpPr/>
              <p:nvPr/>
            </p:nvCxnSpPr>
            <p:spPr>
              <a:xfrm>
                <a:off x="7574937" y="4941450"/>
                <a:ext cx="78855" cy="138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9C0027BF-BC7A-4660-A89A-40BA1479613F}"/>
                  </a:ext>
                </a:extLst>
              </p:cNvPr>
              <p:cNvCxnSpPr/>
              <p:nvPr/>
            </p:nvCxnSpPr>
            <p:spPr>
              <a:xfrm flipV="1">
                <a:off x="7497193" y="4941450"/>
                <a:ext cx="77744" cy="143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BD9135D5-2D74-47D4-A02E-796CC037C60E}"/>
                  </a:ext>
                </a:extLst>
              </p:cNvPr>
              <p:cNvCxnSpPr/>
              <p:nvPr/>
            </p:nvCxnSpPr>
            <p:spPr>
              <a:xfrm>
                <a:off x="7733757" y="4941450"/>
                <a:ext cx="78854" cy="138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10767D90-CF28-4BBE-8271-AD2DD94F645A}"/>
                  </a:ext>
                </a:extLst>
              </p:cNvPr>
              <p:cNvCxnSpPr/>
              <p:nvPr/>
            </p:nvCxnSpPr>
            <p:spPr>
              <a:xfrm flipV="1">
                <a:off x="7653792" y="4941450"/>
                <a:ext cx="79965" cy="143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61B687B1-F8B0-48AE-9DC6-85E1CA261FCC}"/>
                  </a:ext>
                </a:extLst>
              </p:cNvPr>
              <p:cNvCxnSpPr/>
              <p:nvPr/>
            </p:nvCxnSpPr>
            <p:spPr>
              <a:xfrm flipV="1">
                <a:off x="7812612" y="5011946"/>
                <a:ext cx="39983" cy="68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E7DA0DA-4413-4297-999F-478915F9841B}"/>
                  </a:ext>
                </a:extLst>
              </p:cNvPr>
              <p:cNvCxnSpPr/>
              <p:nvPr/>
            </p:nvCxnSpPr>
            <p:spPr>
              <a:xfrm flipV="1">
                <a:off x="7845930" y="5007167"/>
                <a:ext cx="317639" cy="1194"/>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grpSp>
        <p:cxnSp>
          <p:nvCxnSpPr>
            <p:cNvPr id="36" name="直線單箭頭接點 35">
              <a:extLst>
                <a:ext uri="{FF2B5EF4-FFF2-40B4-BE49-F238E27FC236}">
                  <a16:creationId xmlns:a16="http://schemas.microsoft.com/office/drawing/2014/main" id="{E088C0D2-7F46-48A2-A10F-677C04A68809}"/>
                </a:ext>
              </a:extLst>
            </p:cNvPr>
            <p:cNvCxnSpPr/>
            <p:nvPr/>
          </p:nvCxnSpPr>
          <p:spPr>
            <a:xfrm flipV="1">
              <a:off x="6766116" y="5161480"/>
              <a:ext cx="326584" cy="3437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橢圓 36">
              <a:extLst>
                <a:ext uri="{FF2B5EF4-FFF2-40B4-BE49-F238E27FC236}">
                  <a16:creationId xmlns:a16="http://schemas.microsoft.com/office/drawing/2014/main" id="{731B893A-9787-43E8-BD07-95F041BEC607}"/>
                </a:ext>
              </a:extLst>
            </p:cNvPr>
            <p:cNvSpPr/>
            <p:nvPr/>
          </p:nvSpPr>
          <p:spPr>
            <a:xfrm>
              <a:off x="7239330" y="5074947"/>
              <a:ext cx="72204" cy="7349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2400" b="1">
                <a:latin typeface="+mn-ea"/>
              </a:endParaRPr>
            </a:p>
          </p:txBody>
        </p:sp>
        <p:sp>
          <p:nvSpPr>
            <p:cNvPr id="38" name="橢圓 37">
              <a:extLst>
                <a:ext uri="{FF2B5EF4-FFF2-40B4-BE49-F238E27FC236}">
                  <a16:creationId xmlns:a16="http://schemas.microsoft.com/office/drawing/2014/main" id="{BD0AA68E-B221-4269-AAEA-1650C2FA4ACF}"/>
                </a:ext>
              </a:extLst>
            </p:cNvPr>
            <p:cNvSpPr/>
            <p:nvPr/>
          </p:nvSpPr>
          <p:spPr>
            <a:xfrm>
              <a:off x="7240441" y="5555024"/>
              <a:ext cx="73315" cy="711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2400" b="1">
                <a:latin typeface="+mn-ea"/>
              </a:endParaRPr>
            </a:p>
          </p:txBody>
        </p:sp>
        <p:sp>
          <p:nvSpPr>
            <p:cNvPr id="39" name="橢圓 38">
              <a:extLst>
                <a:ext uri="{FF2B5EF4-FFF2-40B4-BE49-F238E27FC236}">
                  <a16:creationId xmlns:a16="http://schemas.microsoft.com/office/drawing/2014/main" id="{FDE8B4EB-9086-4D20-B948-76BDBCA7FA82}"/>
                </a:ext>
              </a:extLst>
            </p:cNvPr>
            <p:cNvSpPr/>
            <p:nvPr/>
          </p:nvSpPr>
          <p:spPr>
            <a:xfrm>
              <a:off x="7240441" y="6059994"/>
              <a:ext cx="73315" cy="711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2400" b="1">
                <a:latin typeface="+mn-ea"/>
              </a:endParaRPr>
            </a:p>
          </p:txBody>
        </p:sp>
        <p:sp>
          <p:nvSpPr>
            <p:cNvPr id="40" name="橢圓 39">
              <a:extLst>
                <a:ext uri="{FF2B5EF4-FFF2-40B4-BE49-F238E27FC236}">
                  <a16:creationId xmlns:a16="http://schemas.microsoft.com/office/drawing/2014/main" id="{3C6D6107-28EB-47A2-BA32-28BAADA633F0}"/>
                </a:ext>
              </a:extLst>
            </p:cNvPr>
            <p:cNvSpPr/>
            <p:nvPr/>
          </p:nvSpPr>
          <p:spPr>
            <a:xfrm>
              <a:off x="6713907" y="5477975"/>
              <a:ext cx="71093" cy="7230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2400" b="1">
                <a:latin typeface="+mn-ea"/>
              </a:endParaRPr>
            </a:p>
          </p:txBody>
        </p:sp>
        <p:grpSp>
          <p:nvGrpSpPr>
            <p:cNvPr id="31762" name="群組 40">
              <a:extLst>
                <a:ext uri="{FF2B5EF4-FFF2-40B4-BE49-F238E27FC236}">
                  <a16:creationId xmlns:a16="http://schemas.microsoft.com/office/drawing/2014/main" id="{9D4C1E2C-6FC0-454F-BF5C-F529F3FB8554}"/>
                </a:ext>
              </a:extLst>
            </p:cNvPr>
            <p:cNvGrpSpPr>
              <a:grpSpLocks/>
            </p:cNvGrpSpPr>
            <p:nvPr/>
          </p:nvGrpSpPr>
          <p:grpSpPr bwMode="auto">
            <a:xfrm>
              <a:off x="7318375" y="5516563"/>
              <a:ext cx="1141413" cy="144462"/>
              <a:chOff x="7020272" y="4941168"/>
              <a:chExt cx="1142792" cy="144016"/>
            </a:xfrm>
          </p:grpSpPr>
          <p:cxnSp>
            <p:nvCxnSpPr>
              <p:cNvPr id="42" name="直線接點 41">
                <a:extLst>
                  <a:ext uri="{FF2B5EF4-FFF2-40B4-BE49-F238E27FC236}">
                    <a16:creationId xmlns:a16="http://schemas.microsoft.com/office/drawing/2014/main" id="{9B493AB3-96B7-4CB9-BDE4-44CA16335EAB}"/>
                  </a:ext>
                </a:extLst>
              </p:cNvPr>
              <p:cNvCxnSpPr/>
              <p:nvPr/>
            </p:nvCxnSpPr>
            <p:spPr>
              <a:xfrm flipV="1">
                <a:off x="7020095" y="5011417"/>
                <a:ext cx="199078" cy="2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534950B-D7BE-4CB2-826A-896FAC832FC1}"/>
                  </a:ext>
                </a:extLst>
              </p:cNvPr>
              <p:cNvCxnSpPr/>
              <p:nvPr/>
            </p:nvCxnSpPr>
            <p:spPr>
              <a:xfrm flipV="1">
                <a:off x="7219174" y="4941695"/>
                <a:ext cx="38926" cy="69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2071107-96E6-410C-83C5-EA618EF093F6}"/>
                  </a:ext>
                </a:extLst>
              </p:cNvPr>
              <p:cNvCxnSpPr/>
              <p:nvPr/>
            </p:nvCxnSpPr>
            <p:spPr>
              <a:xfrm>
                <a:off x="7258100" y="4941695"/>
                <a:ext cx="78964" cy="1382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EFE5A547-BD03-4B48-ABCE-32050A5058AB}"/>
                  </a:ext>
                </a:extLst>
              </p:cNvPr>
              <p:cNvCxnSpPr/>
              <p:nvPr/>
            </p:nvCxnSpPr>
            <p:spPr>
              <a:xfrm flipV="1">
                <a:off x="7337064" y="4941695"/>
                <a:ext cx="78965" cy="142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5F1C0C7-8CD5-4561-A8E2-7EA294284478}"/>
                  </a:ext>
                </a:extLst>
              </p:cNvPr>
              <p:cNvCxnSpPr/>
              <p:nvPr/>
            </p:nvCxnSpPr>
            <p:spPr>
              <a:xfrm>
                <a:off x="7416029" y="4941695"/>
                <a:ext cx="80076" cy="1382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4AE861A-B7AD-4B0A-9FF9-CC3620CCD9EB}"/>
                  </a:ext>
                </a:extLst>
              </p:cNvPr>
              <p:cNvCxnSpPr/>
              <p:nvPr/>
            </p:nvCxnSpPr>
            <p:spPr>
              <a:xfrm>
                <a:off x="7575069" y="4941695"/>
                <a:ext cx="78965" cy="1382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EDE2BCB4-D851-4E47-9555-50263E756BDA}"/>
                  </a:ext>
                </a:extLst>
              </p:cNvPr>
              <p:cNvCxnSpPr/>
              <p:nvPr/>
            </p:nvCxnSpPr>
            <p:spPr>
              <a:xfrm flipV="1">
                <a:off x="7494992" y="4941695"/>
                <a:ext cx="80076" cy="142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B250A335-2151-43AB-AC10-4727474376C8}"/>
                  </a:ext>
                </a:extLst>
              </p:cNvPr>
              <p:cNvCxnSpPr/>
              <p:nvPr/>
            </p:nvCxnSpPr>
            <p:spPr>
              <a:xfrm>
                <a:off x="7734110" y="4941695"/>
                <a:ext cx="77852" cy="1382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18D46371-9013-43B4-BC1D-0D995A9FDD9C}"/>
                  </a:ext>
                </a:extLst>
              </p:cNvPr>
              <p:cNvCxnSpPr/>
              <p:nvPr/>
            </p:nvCxnSpPr>
            <p:spPr>
              <a:xfrm flipV="1">
                <a:off x="7654033" y="4941695"/>
                <a:ext cx="80076" cy="142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0A3B9A12-0538-490A-BD9A-053B80090A96}"/>
                  </a:ext>
                </a:extLst>
              </p:cNvPr>
              <p:cNvCxnSpPr/>
              <p:nvPr/>
            </p:nvCxnSpPr>
            <p:spPr>
              <a:xfrm flipV="1">
                <a:off x="7811962" y="5011417"/>
                <a:ext cx="40038" cy="68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F3465F9B-9C7D-4D7D-82F0-23FD440AE848}"/>
                  </a:ext>
                </a:extLst>
              </p:cNvPr>
              <p:cNvCxnSpPr/>
              <p:nvPr/>
            </p:nvCxnSpPr>
            <p:spPr>
              <a:xfrm flipV="1">
                <a:off x="7846439" y="5007871"/>
                <a:ext cx="316969" cy="0"/>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31763" name="文字方塊 52">
              <a:extLst>
                <a:ext uri="{FF2B5EF4-FFF2-40B4-BE49-F238E27FC236}">
                  <a16:creationId xmlns:a16="http://schemas.microsoft.com/office/drawing/2014/main" id="{27ACEB19-D4D8-4A12-BCCB-8F61D7765260}"/>
                </a:ext>
              </a:extLst>
            </p:cNvPr>
            <p:cNvSpPr txBox="1">
              <a:spLocks noChangeArrowheads="1"/>
            </p:cNvSpPr>
            <p:nvPr/>
          </p:nvSpPr>
          <p:spPr bwMode="auto">
            <a:xfrm>
              <a:off x="7546975" y="4703763"/>
              <a:ext cx="400664" cy="3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2400" b="1">
                  <a:latin typeface="+mn-ea"/>
                  <a:ea typeface="+mn-ea"/>
                </a:rPr>
                <a:t>R1</a:t>
              </a:r>
              <a:endParaRPr kumimoji="0" lang="zh-TW" altLang="en-US" sz="2400" b="1">
                <a:latin typeface="+mn-ea"/>
                <a:ea typeface="+mn-ea"/>
              </a:endParaRPr>
            </a:p>
          </p:txBody>
        </p:sp>
        <p:sp>
          <p:nvSpPr>
            <p:cNvPr id="31764" name="文字方塊 53">
              <a:extLst>
                <a:ext uri="{FF2B5EF4-FFF2-40B4-BE49-F238E27FC236}">
                  <a16:creationId xmlns:a16="http://schemas.microsoft.com/office/drawing/2014/main" id="{1C0F9581-A447-46F6-B9A3-833A9BC66606}"/>
                </a:ext>
              </a:extLst>
            </p:cNvPr>
            <p:cNvSpPr txBox="1">
              <a:spLocks noChangeArrowheads="1"/>
            </p:cNvSpPr>
            <p:nvPr/>
          </p:nvSpPr>
          <p:spPr bwMode="auto">
            <a:xfrm>
              <a:off x="7562850" y="5219700"/>
              <a:ext cx="400664" cy="3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2400" b="1">
                  <a:latin typeface="+mn-ea"/>
                  <a:ea typeface="+mn-ea"/>
                </a:rPr>
                <a:t>R2</a:t>
              </a:r>
              <a:endParaRPr kumimoji="0" lang="zh-TW" altLang="en-US" sz="2400" b="1">
                <a:latin typeface="+mn-ea"/>
                <a:ea typeface="+mn-ea"/>
              </a:endParaRPr>
            </a:p>
          </p:txBody>
        </p:sp>
        <p:sp>
          <p:nvSpPr>
            <p:cNvPr id="31765" name="文字方塊 54">
              <a:extLst>
                <a:ext uri="{FF2B5EF4-FFF2-40B4-BE49-F238E27FC236}">
                  <a16:creationId xmlns:a16="http://schemas.microsoft.com/office/drawing/2014/main" id="{286D4410-B119-4AC3-82F9-B347FEB76C40}"/>
                </a:ext>
              </a:extLst>
            </p:cNvPr>
            <p:cNvSpPr txBox="1">
              <a:spLocks noChangeArrowheads="1"/>
            </p:cNvSpPr>
            <p:nvPr/>
          </p:nvSpPr>
          <p:spPr bwMode="auto">
            <a:xfrm>
              <a:off x="7558088" y="5724525"/>
              <a:ext cx="400664" cy="3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2400" b="1">
                  <a:latin typeface="+mn-ea"/>
                  <a:ea typeface="+mn-ea"/>
                </a:rPr>
                <a:t>R3</a:t>
              </a:r>
              <a:endParaRPr kumimoji="0" lang="zh-TW" altLang="en-US" sz="2400" b="1">
                <a:latin typeface="+mn-ea"/>
                <a:ea typeface="+mn-ea"/>
              </a:endParaRPr>
            </a:p>
          </p:txBody>
        </p:sp>
        <p:sp>
          <p:nvSpPr>
            <p:cNvPr id="31766" name="文字方塊 55">
              <a:extLst>
                <a:ext uri="{FF2B5EF4-FFF2-40B4-BE49-F238E27FC236}">
                  <a16:creationId xmlns:a16="http://schemas.microsoft.com/office/drawing/2014/main" id="{773BB6D4-BE12-4B17-8452-8D69986F8E8A}"/>
                </a:ext>
              </a:extLst>
            </p:cNvPr>
            <p:cNvSpPr txBox="1">
              <a:spLocks noChangeArrowheads="1"/>
            </p:cNvSpPr>
            <p:nvPr/>
          </p:nvSpPr>
          <p:spPr bwMode="auto">
            <a:xfrm>
              <a:off x="7024688" y="4778375"/>
              <a:ext cx="587984" cy="3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2400" b="1">
                  <a:latin typeface="+mn-ea"/>
                  <a:ea typeface="+mn-ea"/>
                </a:rPr>
                <a:t>2.5V</a:t>
              </a:r>
              <a:endParaRPr kumimoji="0" lang="zh-TW" altLang="en-US" sz="2400" b="1">
                <a:latin typeface="+mn-ea"/>
                <a:ea typeface="+mn-ea"/>
              </a:endParaRPr>
            </a:p>
          </p:txBody>
        </p:sp>
        <p:sp>
          <p:nvSpPr>
            <p:cNvPr id="31767" name="文字方塊 56">
              <a:extLst>
                <a:ext uri="{FF2B5EF4-FFF2-40B4-BE49-F238E27FC236}">
                  <a16:creationId xmlns:a16="http://schemas.microsoft.com/office/drawing/2014/main" id="{C3A9D9A7-145C-4DF0-957C-3CBB105BA97F}"/>
                </a:ext>
              </a:extLst>
            </p:cNvPr>
            <p:cNvSpPr txBox="1">
              <a:spLocks noChangeArrowheads="1"/>
            </p:cNvSpPr>
            <p:nvPr/>
          </p:nvSpPr>
          <p:spPr bwMode="auto">
            <a:xfrm>
              <a:off x="6994525" y="5229225"/>
              <a:ext cx="533021" cy="3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2400" b="1">
                  <a:latin typeface="+mn-ea"/>
                  <a:ea typeface="+mn-ea"/>
                </a:rPr>
                <a:t>10V</a:t>
              </a:r>
              <a:endParaRPr kumimoji="0" lang="zh-TW" altLang="en-US" sz="2400" b="1">
                <a:latin typeface="+mn-ea"/>
                <a:ea typeface="+mn-ea"/>
              </a:endParaRPr>
            </a:p>
          </p:txBody>
        </p:sp>
        <p:sp>
          <p:nvSpPr>
            <p:cNvPr id="31768" name="文字方塊 57">
              <a:extLst>
                <a:ext uri="{FF2B5EF4-FFF2-40B4-BE49-F238E27FC236}">
                  <a16:creationId xmlns:a16="http://schemas.microsoft.com/office/drawing/2014/main" id="{74E0F593-2887-44F1-8743-F1C1613230B5}"/>
                </a:ext>
              </a:extLst>
            </p:cNvPr>
            <p:cNvSpPr txBox="1">
              <a:spLocks noChangeArrowheads="1"/>
            </p:cNvSpPr>
            <p:nvPr/>
          </p:nvSpPr>
          <p:spPr bwMode="auto">
            <a:xfrm>
              <a:off x="7010400" y="5724525"/>
              <a:ext cx="533021" cy="3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en-US" altLang="zh-TW" sz="2400" b="1">
                  <a:latin typeface="+mn-ea"/>
                  <a:ea typeface="+mn-ea"/>
                </a:rPr>
                <a:t>50V</a:t>
              </a:r>
              <a:endParaRPr kumimoji="0" lang="zh-TW" altLang="en-US" sz="2400" b="1">
                <a:latin typeface="+mn-ea"/>
                <a:ea typeface="+mn-ea"/>
              </a:endParaRPr>
            </a:p>
          </p:txBody>
        </p:sp>
        <p:sp>
          <p:nvSpPr>
            <p:cNvPr id="31769" name="文字方塊 58">
              <a:extLst>
                <a:ext uri="{FF2B5EF4-FFF2-40B4-BE49-F238E27FC236}">
                  <a16:creationId xmlns:a16="http://schemas.microsoft.com/office/drawing/2014/main" id="{C87A4D28-EEA1-4386-8117-5934E7E1C53C}"/>
                </a:ext>
              </a:extLst>
            </p:cNvPr>
            <p:cNvSpPr txBox="1">
              <a:spLocks noChangeArrowheads="1"/>
            </p:cNvSpPr>
            <p:nvPr/>
          </p:nvSpPr>
          <p:spPr bwMode="auto">
            <a:xfrm>
              <a:off x="6294438" y="6311900"/>
              <a:ext cx="1852114" cy="3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r>
                <a:rPr kumimoji="0" lang="zh-TW" altLang="en-US" sz="2400" b="1" dirty="0">
                  <a:latin typeface="+mn-ea"/>
                  <a:ea typeface="+mn-ea"/>
                </a:rPr>
                <a:t>多測試檔之電壓錶</a:t>
              </a:r>
            </a:p>
          </p:txBody>
        </p:sp>
      </p:grpSp>
      <p:sp>
        <p:nvSpPr>
          <p:cNvPr id="31749" name="矩形 2">
            <a:extLst>
              <a:ext uri="{FF2B5EF4-FFF2-40B4-BE49-F238E27FC236}">
                <a16:creationId xmlns:a16="http://schemas.microsoft.com/office/drawing/2014/main" id="{F5F9CDA7-5F43-4D92-9299-5FBC82EF7C2A}"/>
              </a:ext>
            </a:extLst>
          </p:cNvPr>
          <p:cNvSpPr>
            <a:spLocks noChangeArrowheads="1"/>
          </p:cNvSpPr>
          <p:nvPr/>
        </p:nvSpPr>
        <p:spPr bwMode="auto">
          <a:xfrm>
            <a:off x="5451475" y="3109913"/>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3600">
                <a:solidFill>
                  <a:srgbClr val="FF0000"/>
                </a:solidFill>
                <a:latin typeface="+mn-ea"/>
                <a:ea typeface="+mn-ea"/>
                <a:cs typeface="Times New Roman" panose="02020603050405020304" pitchFamily="18" charset="0"/>
              </a:rPr>
              <a:t>R1, R2, R3 = ?</a:t>
            </a:r>
            <a:endParaRPr lang="zh-TW" altLang="en-US" sz="3600">
              <a:solidFill>
                <a:srgbClr val="FF0000"/>
              </a:solidFill>
              <a:latin typeface="+mn-ea"/>
              <a:ea typeface="+mn-ea"/>
              <a:cs typeface="Times New Roman" panose="02020603050405020304" pitchFamily="18" charset="0"/>
            </a:endParaRPr>
          </a:p>
        </p:txBody>
      </p:sp>
      <p:sp>
        <p:nvSpPr>
          <p:cNvPr id="2" name="標題 1">
            <a:extLst>
              <a:ext uri="{FF2B5EF4-FFF2-40B4-BE49-F238E27FC236}">
                <a16:creationId xmlns:a16="http://schemas.microsoft.com/office/drawing/2014/main" id="{22BD1DBC-F365-411B-AE32-453DBB570C22}"/>
              </a:ext>
            </a:extLst>
          </p:cNvPr>
          <p:cNvSpPr>
            <a:spLocks noGrp="1"/>
          </p:cNvSpPr>
          <p:nvPr>
            <p:ph type="title"/>
          </p:nvPr>
        </p:nvSpPr>
        <p:spPr>
          <a:xfrm>
            <a:off x="2125072" y="44358"/>
            <a:ext cx="5040000" cy="1332073"/>
          </a:xfrm>
        </p:spPr>
        <p:txBody>
          <a:bodyPr/>
          <a:lstStyle/>
          <a:p>
            <a:pPr>
              <a:lnSpc>
                <a:spcPct val="100000"/>
              </a:lnSpc>
            </a:pPr>
            <a:r>
              <a:rPr lang="zh-TW" altLang="zh-TW" sz="4000" b="1" kern="1200" spc="-38" baseline="0" dirty="0">
                <a:solidFill>
                  <a:srgbClr val="0000FF"/>
                </a:solidFill>
                <a:effectLst/>
                <a:latin typeface="+mn-ea"/>
                <a:ea typeface="+mn-ea"/>
              </a:rPr>
              <a:t>電壓測量</a:t>
            </a:r>
            <a:r>
              <a:rPr lang="zh-TW" altLang="zh-TW" sz="4000" b="1" kern="1200" spc="-38" baseline="0" dirty="0">
                <a:solidFill>
                  <a:srgbClr val="0000CC"/>
                </a:solidFill>
                <a:effectLst/>
                <a:latin typeface="+mn-ea"/>
                <a:ea typeface="+mn-ea"/>
              </a:rPr>
              <a:t>：伏特計</a:t>
            </a:r>
            <a:r>
              <a:rPr lang="en-US" altLang="zh-TW" sz="4000" b="1" kern="1200" spc="-38" baseline="0" dirty="0">
                <a:solidFill>
                  <a:srgbClr val="0000CC"/>
                </a:solidFill>
                <a:effectLst/>
                <a:latin typeface="+mn-ea"/>
                <a:ea typeface="+mn-ea"/>
              </a:rPr>
              <a:t>(Voltmeter)</a:t>
            </a:r>
            <a:endParaRPr lang="zh-TW" altLang="en-US" dirty="0">
              <a:latin typeface="+mn-ea"/>
              <a:ea typeface="+mn-ea"/>
            </a:endParaRPr>
          </a:p>
        </p:txBody>
      </p:sp>
      <p:sp>
        <p:nvSpPr>
          <p:cNvPr id="60" name="文字方塊 3">
            <a:extLst>
              <a:ext uri="{FF2B5EF4-FFF2-40B4-BE49-F238E27FC236}">
                <a16:creationId xmlns:a16="http://schemas.microsoft.com/office/drawing/2014/main" id="{4B0AFA2A-1443-48FA-92A9-FB526BA390EE}"/>
              </a:ext>
            </a:extLst>
          </p:cNvPr>
          <p:cNvSpPr txBox="1">
            <a:spLocks noChangeArrowheads="1"/>
          </p:cNvSpPr>
          <p:nvPr/>
        </p:nvSpPr>
        <p:spPr bwMode="auto">
          <a:xfrm>
            <a:off x="5417681" y="4153974"/>
            <a:ext cx="34559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3600" dirty="0">
                <a:solidFill>
                  <a:schemeClr val="bg1">
                    <a:lumMod val="85000"/>
                  </a:schemeClr>
                </a:solidFill>
                <a:latin typeface="+mn-ea"/>
                <a:ea typeface="+mn-ea"/>
              </a:rPr>
              <a:t>R1 = 50 k</a:t>
            </a:r>
            <a:r>
              <a:rPr lang="el-GR" altLang="zh-TW" sz="3600" dirty="0">
                <a:solidFill>
                  <a:schemeClr val="bg1">
                    <a:lumMod val="85000"/>
                  </a:schemeClr>
                </a:solidFill>
                <a:latin typeface="+mn-ea"/>
                <a:ea typeface="+mn-ea"/>
              </a:rPr>
              <a:t>Ω</a:t>
            </a:r>
            <a:r>
              <a:rPr lang="en-US" altLang="zh-TW" sz="3600" dirty="0">
                <a:solidFill>
                  <a:schemeClr val="bg1">
                    <a:lumMod val="85000"/>
                  </a:schemeClr>
                </a:solidFill>
                <a:latin typeface="+mn-ea"/>
                <a:ea typeface="+mn-ea"/>
              </a:rPr>
              <a:t> </a:t>
            </a:r>
          </a:p>
          <a:p>
            <a:r>
              <a:rPr lang="en-US" altLang="zh-TW" sz="3600" dirty="0">
                <a:solidFill>
                  <a:schemeClr val="bg1">
                    <a:lumMod val="85000"/>
                  </a:schemeClr>
                </a:solidFill>
                <a:latin typeface="+mn-ea"/>
                <a:ea typeface="+mn-ea"/>
              </a:rPr>
              <a:t>R2 = 200 k</a:t>
            </a:r>
            <a:r>
              <a:rPr lang="el-GR" altLang="zh-TW" sz="3600" dirty="0">
                <a:solidFill>
                  <a:schemeClr val="bg1">
                    <a:lumMod val="85000"/>
                  </a:schemeClr>
                </a:solidFill>
                <a:latin typeface="+mn-ea"/>
                <a:ea typeface="+mn-ea"/>
              </a:rPr>
              <a:t>Ω</a:t>
            </a:r>
            <a:endParaRPr lang="en-US" altLang="zh-TW" sz="3600" dirty="0">
              <a:solidFill>
                <a:schemeClr val="bg1">
                  <a:lumMod val="85000"/>
                </a:schemeClr>
              </a:solidFill>
              <a:latin typeface="+mn-ea"/>
              <a:ea typeface="+mn-ea"/>
            </a:endParaRPr>
          </a:p>
          <a:p>
            <a:r>
              <a:rPr lang="en-US" altLang="zh-TW" sz="3600" dirty="0">
                <a:solidFill>
                  <a:schemeClr val="bg1">
                    <a:lumMod val="85000"/>
                  </a:schemeClr>
                </a:solidFill>
                <a:latin typeface="+mn-ea"/>
                <a:ea typeface="+mn-ea"/>
              </a:rPr>
              <a:t>R3 = 1 M</a:t>
            </a:r>
            <a:r>
              <a:rPr lang="el-GR" altLang="zh-TW" sz="3600" dirty="0">
                <a:solidFill>
                  <a:schemeClr val="bg1">
                    <a:lumMod val="85000"/>
                  </a:schemeClr>
                </a:solidFill>
                <a:latin typeface="+mn-ea"/>
                <a:ea typeface="+mn-ea"/>
              </a:rPr>
              <a:t>Ω</a:t>
            </a:r>
            <a:endParaRPr lang="zh-TW" altLang="en-US" sz="3600" dirty="0">
              <a:solidFill>
                <a:schemeClr val="bg1">
                  <a:lumMod val="85000"/>
                </a:schemeClr>
              </a:solidFill>
              <a:latin typeface="+mn-ea"/>
              <a:ea typeface="+mn-ea"/>
            </a:endParaRPr>
          </a:p>
        </p:txBody>
      </p:sp>
      <p:sp>
        <p:nvSpPr>
          <p:cNvPr id="61" name="Rectangle 3">
            <a:extLst>
              <a:ext uri="{FF2B5EF4-FFF2-40B4-BE49-F238E27FC236}">
                <a16:creationId xmlns:a16="http://schemas.microsoft.com/office/drawing/2014/main" id="{0EF1DB94-B014-4308-9332-FD46C7501AA9}"/>
              </a:ext>
            </a:extLst>
          </p:cNvPr>
          <p:cNvSpPr>
            <a:spLocks noChangeArrowheads="1"/>
          </p:cNvSpPr>
          <p:nvPr/>
        </p:nvSpPr>
        <p:spPr bwMode="auto">
          <a:xfrm>
            <a:off x="900113" y="1378401"/>
            <a:ext cx="7950697" cy="1643527"/>
          </a:xfrm>
          <a:prstGeom prst="rect">
            <a:avLst/>
          </a:prstGeom>
          <a:noFill/>
          <a:ln w="9525">
            <a:noFill/>
            <a:miter lim="800000"/>
            <a:headEnd/>
            <a:tailEnd/>
          </a:ln>
          <a:effectLst/>
        </p:spPr>
        <p:txBody>
          <a:bodyPr wrap="square">
            <a:spAutoFit/>
          </a:bodyPr>
          <a:lstStyle/>
          <a:p>
            <a:pPr marL="609600" indent="-609600" eaLnBrk="1" fontAlgn="auto" hangingPunct="1">
              <a:spcBef>
                <a:spcPct val="20000"/>
              </a:spcBef>
              <a:spcAft>
                <a:spcPts val="0"/>
              </a:spcAft>
              <a:defRPr/>
            </a:pPr>
            <a:r>
              <a:rPr kumimoji="0" lang="zh-TW" altLang="en-US" sz="2800" dirty="0">
                <a:latin typeface="+mn-ea"/>
              </a:rPr>
              <a:t>若檢流計線圈電阻 </a:t>
            </a:r>
            <a:r>
              <a:rPr kumimoji="0" lang="en-US" altLang="zh-TW" sz="2800" i="1" dirty="0">
                <a:latin typeface="+mn-ea"/>
              </a:rPr>
              <a:t>R</a:t>
            </a:r>
            <a:r>
              <a:rPr kumimoji="0" lang="en-US" altLang="zh-TW" sz="2800" baseline="-25000" dirty="0">
                <a:latin typeface="+mn-ea"/>
              </a:rPr>
              <a:t>G</a:t>
            </a:r>
            <a:r>
              <a:rPr kumimoji="0" lang="en-US" altLang="zh-TW" sz="2800" dirty="0">
                <a:latin typeface="+mn-ea"/>
              </a:rPr>
              <a:t> = 1.2 k</a:t>
            </a:r>
            <a:r>
              <a:rPr kumimoji="0" lang="en-US" altLang="zh-TW" sz="2800" dirty="0">
                <a:latin typeface="+mn-ea"/>
                <a:sym typeface="Symbol" pitchFamily="18" charset="2"/>
              </a:rPr>
              <a:t></a:t>
            </a:r>
            <a:r>
              <a:rPr kumimoji="0" lang="en-US" altLang="zh-TW" sz="2800" dirty="0">
                <a:latin typeface="+mn-ea"/>
              </a:rPr>
              <a:t>, </a:t>
            </a:r>
          </a:p>
          <a:p>
            <a:pPr marL="609600" indent="-609600" eaLnBrk="1" fontAlgn="auto" hangingPunct="1">
              <a:spcBef>
                <a:spcPct val="30000"/>
              </a:spcBef>
              <a:spcAft>
                <a:spcPts val="0"/>
              </a:spcAft>
              <a:defRPr/>
            </a:pPr>
            <a:r>
              <a:rPr kumimoji="0" lang="zh-TW" altLang="en-US" sz="2800" dirty="0">
                <a:latin typeface="+mn-ea"/>
              </a:rPr>
              <a:t>最大偏轉電流 </a:t>
            </a:r>
            <a:r>
              <a:rPr kumimoji="0" lang="en-US" altLang="zh-TW" sz="2800" i="1" dirty="0">
                <a:latin typeface="標楷體" panose="03000509000000000000" pitchFamily="65" charset="-120"/>
                <a:ea typeface="標楷體" panose="03000509000000000000" pitchFamily="65" charset="-120"/>
              </a:rPr>
              <a:t>I</a:t>
            </a:r>
            <a:r>
              <a:rPr kumimoji="0" lang="en-US" altLang="zh-TW" sz="2800" baseline="-25000" dirty="0">
                <a:latin typeface="+mn-ea"/>
              </a:rPr>
              <a:t>G(FS) </a:t>
            </a:r>
            <a:r>
              <a:rPr kumimoji="0" lang="en-US" altLang="zh-TW" sz="2800" dirty="0">
                <a:latin typeface="+mn-ea"/>
              </a:rPr>
              <a:t>= 50 </a:t>
            </a:r>
            <a:r>
              <a:rPr kumimoji="0" lang="en-US" altLang="zh-TW" sz="2800" dirty="0">
                <a:latin typeface="+mn-ea"/>
                <a:sym typeface="Symbol"/>
              </a:rPr>
              <a:t></a:t>
            </a:r>
            <a:r>
              <a:rPr kumimoji="0" lang="en-US" altLang="zh-TW" sz="2800" dirty="0">
                <a:latin typeface="+mn-ea"/>
              </a:rPr>
              <a:t>A</a:t>
            </a:r>
          </a:p>
          <a:p>
            <a:pPr marL="609600" indent="-609600">
              <a:spcBef>
                <a:spcPct val="30000"/>
              </a:spcBef>
              <a:defRPr/>
            </a:pPr>
            <a:r>
              <a:rPr lang="zh-TW" altLang="en-US" sz="2800" dirty="0">
                <a:latin typeface="+mn-ea"/>
              </a:rPr>
              <a:t> 以此製作</a:t>
            </a:r>
            <a:r>
              <a:rPr lang="en-US" altLang="zh-TW" sz="2800" dirty="0">
                <a:latin typeface="+mn-ea"/>
              </a:rPr>
              <a:t>2.5 V,</a:t>
            </a:r>
            <a:r>
              <a:rPr lang="zh-TW" altLang="en-US" sz="2800" dirty="0">
                <a:latin typeface="+mn-ea"/>
              </a:rPr>
              <a:t> </a:t>
            </a:r>
            <a:r>
              <a:rPr lang="en-US" altLang="zh-TW" sz="2800" dirty="0">
                <a:latin typeface="+mn-ea"/>
              </a:rPr>
              <a:t>10 V, 50 V</a:t>
            </a:r>
            <a:r>
              <a:rPr lang="zh-TW" altLang="en-US" sz="2800" dirty="0">
                <a:latin typeface="+mn-ea"/>
              </a:rPr>
              <a:t>伏特計所需電阻為何</a:t>
            </a:r>
            <a:r>
              <a:rPr lang="en-US" altLang="zh-TW" sz="2800" dirty="0">
                <a:latin typeface="+mn-ea"/>
              </a:rPr>
              <a:t>?</a:t>
            </a:r>
            <a:endParaRPr kumimoji="0" lang="en-US" altLang="zh-TW" sz="2800" dirty="0">
              <a:latin typeface="+mn-ea"/>
            </a:endParaRPr>
          </a:p>
        </p:txBody>
      </p:sp>
      <p:pic>
        <p:nvPicPr>
          <p:cNvPr id="62" name="圖形 61" descr="首頁">
            <a:hlinkClick r:id="rId2" action="ppaction://hlinksldjump"/>
            <a:extLst>
              <a:ext uri="{FF2B5EF4-FFF2-40B4-BE49-F238E27FC236}">
                <a16:creationId xmlns:a16="http://schemas.microsoft.com/office/drawing/2014/main" id="{945AD5EE-1A1D-4ACE-9F98-1AFE2313BE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26250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7112E4E4-E2E6-41BE-8B04-262A14488E5D}"/>
              </a:ext>
            </a:extLst>
          </p:cNvPr>
          <p:cNvGrpSpPr>
            <a:grpSpLocks noChangeAspect="1"/>
          </p:cNvGrpSpPr>
          <p:nvPr/>
        </p:nvGrpSpPr>
        <p:grpSpPr>
          <a:xfrm>
            <a:off x="190286" y="2755010"/>
            <a:ext cx="9064245" cy="9144000"/>
            <a:chOff x="-380454" y="995122"/>
            <a:chExt cx="5832000" cy="5883315"/>
          </a:xfrm>
        </p:grpSpPr>
        <p:pic>
          <p:nvPicPr>
            <p:cNvPr id="13" name="圖片 12">
              <a:extLst>
                <a:ext uri="{FF2B5EF4-FFF2-40B4-BE49-F238E27FC236}">
                  <a16:creationId xmlns:a16="http://schemas.microsoft.com/office/drawing/2014/main" id="{C51B22AE-6411-4B55-AF2A-3FA49FC6370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3"/>
            <a:stretch/>
          </p:blipFill>
          <p:spPr>
            <a:xfrm>
              <a:off x="541715" y="995122"/>
              <a:ext cx="4021045" cy="2980145"/>
            </a:xfrm>
            <a:prstGeom prst="rect">
              <a:avLst/>
            </a:prstGeom>
          </p:spPr>
        </p:pic>
        <p:sp>
          <p:nvSpPr>
            <p:cNvPr id="14" name="拱形 13">
              <a:extLst>
                <a:ext uri="{FF2B5EF4-FFF2-40B4-BE49-F238E27FC236}">
                  <a16:creationId xmlns:a16="http://schemas.microsoft.com/office/drawing/2014/main" id="{ED061A4E-0E37-476A-B310-06B02AC51992}"/>
                </a:ext>
              </a:extLst>
            </p:cNvPr>
            <p:cNvSpPr>
              <a:spLocks noChangeAspect="1"/>
            </p:cNvSpPr>
            <p:nvPr/>
          </p:nvSpPr>
          <p:spPr>
            <a:xfrm>
              <a:off x="-380454" y="1046437"/>
              <a:ext cx="5832000" cy="5832000"/>
            </a:xfrm>
            <a:prstGeom prst="blockArc">
              <a:avLst>
                <a:gd name="adj1" fmla="val 13575615"/>
                <a:gd name="adj2" fmla="val 18793573"/>
                <a:gd name="adj3" fmla="val 8356"/>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2" name="標題 1">
            <a:extLst>
              <a:ext uri="{FF2B5EF4-FFF2-40B4-BE49-F238E27FC236}">
                <a16:creationId xmlns:a16="http://schemas.microsoft.com/office/drawing/2014/main" id="{F9726882-0531-45DA-868B-C1921A5CFD4D}"/>
              </a:ext>
            </a:extLst>
          </p:cNvPr>
          <p:cNvSpPr>
            <a:spLocks noGrp="1"/>
          </p:cNvSpPr>
          <p:nvPr>
            <p:ph type="title"/>
          </p:nvPr>
        </p:nvSpPr>
        <p:spPr>
          <a:xfrm>
            <a:off x="0" y="18842"/>
            <a:ext cx="9144000" cy="950030"/>
          </a:xfrm>
        </p:spPr>
        <p:txBody>
          <a:bodyPr/>
          <a:lstStyle/>
          <a:p>
            <a:pPr rtl="0" eaLnBrk="1" latinLnBrk="0" hangingPunct="1">
              <a:lnSpc>
                <a:spcPct val="100000"/>
              </a:lnSpc>
            </a:pPr>
            <a:r>
              <a:rPr lang="zh-TW" altLang="zh-TW" sz="3200" b="1" kern="1200" dirty="0">
                <a:solidFill>
                  <a:srgbClr val="0000FF"/>
                </a:solidFill>
                <a:effectLst/>
                <a:latin typeface="+mn-ea"/>
                <a:ea typeface="+mn-ea"/>
                <a:cs typeface="+mn-cs"/>
              </a:rPr>
              <a:t>歐姆計</a:t>
            </a:r>
            <a:r>
              <a:rPr lang="en-US" altLang="zh-TW" sz="3200" b="1" kern="1200" dirty="0">
                <a:solidFill>
                  <a:srgbClr val="0000FF"/>
                </a:solidFill>
                <a:effectLst/>
                <a:latin typeface="+mn-ea"/>
                <a:ea typeface="+mn-ea"/>
                <a:cs typeface="+mn-cs"/>
              </a:rPr>
              <a:t>(Ohmmeter)/</a:t>
            </a:r>
            <a:r>
              <a:rPr lang="zh-TW" altLang="en-US" sz="3200" b="1" kern="1200" dirty="0">
                <a:solidFill>
                  <a:srgbClr val="0000FF"/>
                </a:solidFill>
                <a:effectLst/>
                <a:latin typeface="+mn-ea"/>
                <a:ea typeface="+mn-ea"/>
                <a:cs typeface="+mn-cs"/>
              </a:rPr>
              <a:t> </a:t>
            </a:r>
            <a:r>
              <a:rPr lang="zh-TW" altLang="zh-TW" sz="3200" b="1" kern="1200" dirty="0">
                <a:solidFill>
                  <a:srgbClr val="0000FF"/>
                </a:solidFill>
                <a:effectLst/>
                <a:latin typeface="+mn-ea"/>
                <a:ea typeface="+mn-ea"/>
                <a:cs typeface="+mn-cs"/>
              </a:rPr>
              <a:t>電阻計</a:t>
            </a:r>
            <a:r>
              <a:rPr lang="en-US" altLang="zh-TW" sz="3200" b="1" kern="1200" dirty="0">
                <a:solidFill>
                  <a:srgbClr val="0000FF"/>
                </a:solidFill>
                <a:effectLst/>
                <a:latin typeface="+mn-ea"/>
                <a:ea typeface="+mn-ea"/>
                <a:cs typeface="+mn-cs"/>
              </a:rPr>
              <a:t>(Resistance meter)</a:t>
            </a:r>
            <a:endParaRPr lang="zh-TW" altLang="en-US" sz="3200" dirty="0">
              <a:solidFill>
                <a:srgbClr val="0000FF"/>
              </a:solidFill>
              <a:latin typeface="+mn-ea"/>
              <a:ea typeface="+mn-ea"/>
            </a:endParaRPr>
          </a:p>
        </p:txBody>
      </p:sp>
      <p:pic>
        <p:nvPicPr>
          <p:cNvPr id="33795" name="圖片 1">
            <a:extLst>
              <a:ext uri="{FF2B5EF4-FFF2-40B4-BE49-F238E27FC236}">
                <a16:creationId xmlns:a16="http://schemas.microsoft.com/office/drawing/2014/main" id="{1CE55E06-F119-495D-872C-238A6F8EC2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27683" y="4110633"/>
            <a:ext cx="3039287" cy="176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289F39B3-7A92-4890-AC87-6025AFA46427}"/>
              </a:ext>
            </a:extLst>
          </p:cNvPr>
          <p:cNvSpPr/>
          <p:nvPr/>
        </p:nvSpPr>
        <p:spPr>
          <a:xfrm>
            <a:off x="397506" y="855896"/>
            <a:ext cx="8746493" cy="1381789"/>
          </a:xfrm>
          <a:prstGeom prst="rect">
            <a:avLst/>
          </a:prstGeom>
        </p:spPr>
        <p:txBody>
          <a:bodyPr wrap="square">
            <a:spAutoFit/>
          </a:bodyPr>
          <a:lstStyle/>
          <a:p>
            <a:pPr>
              <a:lnSpc>
                <a:spcPct val="120000"/>
              </a:lnSpc>
            </a:pPr>
            <a:r>
              <a:rPr lang="zh-TW" altLang="en-US" sz="2400" b="1" dirty="0">
                <a:latin typeface="+mn-ea"/>
              </a:rPr>
              <a:t>歐姆計</a:t>
            </a:r>
            <a:r>
              <a:rPr lang="en-US" altLang="zh-TW" sz="2400" dirty="0">
                <a:latin typeface="+mn-ea"/>
              </a:rPr>
              <a:t>:</a:t>
            </a:r>
            <a:r>
              <a:rPr lang="zh-TW" altLang="en-US" sz="2400" dirty="0">
                <a:latin typeface="+mn-ea"/>
              </a:rPr>
              <a:t>以一電壓源提供定電壓於一電阻，以檢流計</a:t>
            </a:r>
            <a:r>
              <a:rPr lang="en-US" altLang="zh-TW" sz="2400" dirty="0">
                <a:latin typeface="+mn-ea"/>
              </a:rPr>
              <a:t>G</a:t>
            </a:r>
            <a:r>
              <a:rPr lang="zh-TW" altLang="en-US" sz="2400" dirty="0">
                <a:latin typeface="+mn-ea"/>
              </a:rPr>
              <a:t> </a:t>
            </a:r>
            <a:r>
              <a:rPr lang="en-US" altLang="zh-TW" sz="1600" dirty="0">
                <a:latin typeface="+mn-ea"/>
              </a:rPr>
              <a:t>(galvanometer) </a:t>
            </a:r>
            <a:r>
              <a:rPr lang="zh-TW" altLang="en-US" sz="2400" dirty="0">
                <a:latin typeface="+mn-ea"/>
              </a:rPr>
              <a:t>來測量通過電阻的電流。檢流計的刻度改以歐姆來標記。由於電壓固定，電阻與電流成反比。所以，測得電流，就可以得到電阻。</a:t>
            </a:r>
          </a:p>
        </p:txBody>
      </p:sp>
      <p:sp>
        <p:nvSpPr>
          <p:cNvPr id="10" name="矩形: 圓角 9">
            <a:extLst>
              <a:ext uri="{FF2B5EF4-FFF2-40B4-BE49-F238E27FC236}">
                <a16:creationId xmlns:a16="http://schemas.microsoft.com/office/drawing/2014/main" id="{2271FC15-8E86-448B-8038-A66BD161A8E5}"/>
              </a:ext>
            </a:extLst>
          </p:cNvPr>
          <p:cNvSpPr/>
          <p:nvPr/>
        </p:nvSpPr>
        <p:spPr>
          <a:xfrm>
            <a:off x="7147491" y="3473858"/>
            <a:ext cx="830772" cy="476726"/>
          </a:xfrm>
          <a:prstGeom prst="roundRect">
            <a:avLst/>
          </a:prstGeom>
          <a:solidFill>
            <a:schemeClr val="bg1"/>
          </a:solidFill>
          <a:ln>
            <a:solidFill>
              <a:srgbClr val="FF3300"/>
            </a:solidFill>
          </a:ln>
        </p:spPr>
        <p:txBody>
          <a:bodyPr wrap="none" lIns="36000" tIns="0" rIns="36000" bIns="0">
            <a:spAutoFit/>
          </a:bodyPr>
          <a:lstStyle/>
          <a:p>
            <a:pPr algn="ctr"/>
            <a:r>
              <a:rPr lang="en-US" altLang="zh-TW" sz="2800" b="1" i="1" dirty="0">
                <a:solidFill>
                  <a:srgbClr val="000066"/>
                </a:solidFill>
                <a:latin typeface="微軟正黑體"/>
              </a:rPr>
              <a:t>R=0</a:t>
            </a:r>
          </a:p>
        </p:txBody>
      </p:sp>
      <mc:AlternateContent xmlns:mc="http://schemas.openxmlformats.org/markup-compatibility/2006" xmlns:a14="http://schemas.microsoft.com/office/drawing/2010/main">
        <mc:Choice Requires="a14">
          <p:sp>
            <p:nvSpPr>
              <p:cNvPr id="11" name="矩形: 圓角 10">
                <a:extLst>
                  <a:ext uri="{FF2B5EF4-FFF2-40B4-BE49-F238E27FC236}">
                    <a16:creationId xmlns:a16="http://schemas.microsoft.com/office/drawing/2014/main" id="{82466124-2B3D-4E27-BD2A-2A76D762447C}"/>
                  </a:ext>
                </a:extLst>
              </p:cNvPr>
              <p:cNvSpPr/>
              <p:nvPr/>
            </p:nvSpPr>
            <p:spPr>
              <a:xfrm>
                <a:off x="1443824" y="3463647"/>
                <a:ext cx="576000" cy="544830"/>
              </a:xfrm>
              <a:prstGeom prst="roundRect">
                <a:avLst/>
              </a:prstGeom>
              <a:solidFill>
                <a:schemeClr val="bg1"/>
              </a:solidFill>
              <a:ln>
                <a:solidFill>
                  <a:srgbClr val="FF3300"/>
                </a:solidFill>
              </a:ln>
            </p:spPr>
            <p:txBody>
              <a:bodyPr wrap="none" lIns="36000" tIns="0" rIns="36000" bIns="0">
                <a:spAutoFit/>
              </a:bodyPr>
              <a:lstStyle/>
              <a:p>
                <a:pPr/>
                <a14:m>
                  <m:oMathPara xmlns:m="http://schemas.openxmlformats.org/officeDocument/2006/math">
                    <m:oMathParaPr>
                      <m:jc m:val="center"/>
                    </m:oMathParaPr>
                    <m:oMath xmlns:m="http://schemas.openxmlformats.org/officeDocument/2006/math">
                      <m:r>
                        <m:rPr>
                          <m:nor/>
                        </m:rPr>
                        <a:rPr lang="en-US" altLang="zh-TW" sz="3200" b="1" i="1" dirty="0">
                          <a:solidFill>
                            <a:srgbClr val="000066"/>
                          </a:solidFill>
                          <a:latin typeface="微軟正黑體"/>
                        </a:rPr>
                        <m:t>R</m:t>
                      </m:r>
                      <m:r>
                        <a:rPr lang="en-US" altLang="zh-TW" sz="3200" b="1" i="1" baseline="-25000" dirty="0" smtClean="0">
                          <a:solidFill>
                            <a:srgbClr val="000066"/>
                          </a:solidFill>
                          <a:latin typeface="Cambria Math" panose="02040503050406030204" pitchFamily="18" charset="0"/>
                          <a:sym typeface="Symbol" panose="05050102010706020507" pitchFamily="18" charset="2"/>
                        </a:rPr>
                        <m:t></m:t>
                      </m:r>
                      <m:r>
                        <m:rPr>
                          <m:nor/>
                        </m:rPr>
                        <a:rPr lang="en-US" altLang="zh-TW" sz="3200" b="1" baseline="-25000" dirty="0">
                          <a:solidFill>
                            <a:srgbClr val="000066"/>
                          </a:solidFill>
                          <a:latin typeface="微軟正黑體"/>
                        </a:rPr>
                        <m:t> </m:t>
                      </m:r>
                    </m:oMath>
                  </m:oMathPara>
                </a14:m>
                <a:endParaRPr lang="zh-TW" altLang="en-US" sz="2400" dirty="0"/>
              </a:p>
            </p:txBody>
          </p:sp>
        </mc:Choice>
        <mc:Fallback xmlns="">
          <p:sp>
            <p:nvSpPr>
              <p:cNvPr id="11" name="矩形: 圓角 10">
                <a:extLst>
                  <a:ext uri="{FF2B5EF4-FFF2-40B4-BE49-F238E27FC236}">
                    <a16:creationId xmlns:a16="http://schemas.microsoft.com/office/drawing/2014/main" id="{82466124-2B3D-4E27-BD2A-2A76D762447C}"/>
                  </a:ext>
                </a:extLst>
              </p:cNvPr>
              <p:cNvSpPr>
                <a:spLocks noRot="1" noChangeAspect="1" noMove="1" noResize="1" noEditPoints="1" noAdjustHandles="1" noChangeArrowheads="1" noChangeShapeType="1" noTextEdit="1"/>
              </p:cNvSpPr>
              <p:nvPr/>
            </p:nvSpPr>
            <p:spPr>
              <a:xfrm>
                <a:off x="1443824" y="3463647"/>
                <a:ext cx="576000" cy="544830"/>
              </a:xfrm>
              <a:prstGeom prst="roundRect">
                <a:avLst/>
              </a:prstGeom>
              <a:blipFill>
                <a:blip r:embed="rId6"/>
                <a:stretch>
                  <a:fillRect/>
                </a:stretch>
              </a:blipFill>
              <a:ln>
                <a:solidFill>
                  <a:srgbClr val="FF3300"/>
                </a:solidFill>
              </a:ln>
            </p:spPr>
            <p:txBody>
              <a:bodyPr/>
              <a:lstStyle/>
              <a:p>
                <a:r>
                  <a:rPr lang="zh-TW" altLang="en-US">
                    <a:noFill/>
                  </a:rPr>
                  <a:t> </a:t>
                </a:r>
              </a:p>
            </p:txBody>
          </p:sp>
        </mc:Fallback>
      </mc:AlternateContent>
      <p:sp>
        <p:nvSpPr>
          <p:cNvPr id="3" name="文字方塊 2">
            <a:extLst>
              <a:ext uri="{FF2B5EF4-FFF2-40B4-BE49-F238E27FC236}">
                <a16:creationId xmlns:a16="http://schemas.microsoft.com/office/drawing/2014/main" id="{264C83E7-3773-4455-9BF4-51DAA39BFB8F}"/>
              </a:ext>
            </a:extLst>
          </p:cNvPr>
          <p:cNvSpPr txBox="1"/>
          <p:nvPr/>
        </p:nvSpPr>
        <p:spPr>
          <a:xfrm>
            <a:off x="746233" y="4141164"/>
            <a:ext cx="1310700" cy="578882"/>
          </a:xfrm>
          <a:prstGeom prst="roundRect">
            <a:avLst/>
          </a:prstGeom>
          <a:solidFill>
            <a:schemeClr val="bg1"/>
          </a:solidFill>
        </p:spPr>
        <p:txBody>
          <a:bodyPr wrap="none" rtlCol="0">
            <a:spAutoFit/>
          </a:bodyPr>
          <a:lstStyle/>
          <a:p>
            <a:r>
              <a:rPr lang="zh-TW" altLang="en-US" sz="2800" b="1" dirty="0">
                <a:solidFill>
                  <a:srgbClr val="FF0000"/>
                </a:solidFill>
              </a:rPr>
              <a:t>非線性</a:t>
            </a:r>
          </a:p>
        </p:txBody>
      </p:sp>
      <p:sp>
        <p:nvSpPr>
          <p:cNvPr id="4" name="矩形: 圓角 3">
            <a:extLst>
              <a:ext uri="{FF2B5EF4-FFF2-40B4-BE49-F238E27FC236}">
                <a16:creationId xmlns:a16="http://schemas.microsoft.com/office/drawing/2014/main" id="{60690D0D-0FB3-4CDA-AD29-FC3274A5D802}"/>
              </a:ext>
            </a:extLst>
          </p:cNvPr>
          <p:cNvSpPr/>
          <p:nvPr/>
        </p:nvSpPr>
        <p:spPr>
          <a:xfrm>
            <a:off x="4399488" y="2568454"/>
            <a:ext cx="612000" cy="576000"/>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sz="4400" b="1" dirty="0">
                <a:solidFill>
                  <a:schemeClr val="tx1"/>
                </a:solidFill>
                <a:effectLst>
                  <a:glow rad="139700">
                    <a:schemeClr val="bg1">
                      <a:alpha val="40000"/>
                    </a:schemeClr>
                  </a:glow>
                </a:effectLst>
                <a:sym typeface="Symbol" panose="05050102010706020507" pitchFamily="18" charset="2"/>
              </a:rPr>
              <a:t></a:t>
            </a:r>
            <a:endParaRPr lang="zh-TW" altLang="en-US" sz="4400" b="1" dirty="0">
              <a:solidFill>
                <a:schemeClr val="tx1"/>
              </a:solidFill>
              <a:effectLst>
                <a:glow rad="139700">
                  <a:schemeClr val="bg1">
                    <a:alpha val="40000"/>
                  </a:schemeClr>
                </a:glow>
              </a:effectLst>
            </a:endParaRPr>
          </a:p>
        </p:txBody>
      </p:sp>
      <p:sp>
        <p:nvSpPr>
          <p:cNvPr id="18" name="拱形 17">
            <a:extLst>
              <a:ext uri="{FF2B5EF4-FFF2-40B4-BE49-F238E27FC236}">
                <a16:creationId xmlns:a16="http://schemas.microsoft.com/office/drawing/2014/main" id="{F5F4E781-2E66-43E9-A01F-B2DA93DB0302}"/>
              </a:ext>
            </a:extLst>
          </p:cNvPr>
          <p:cNvSpPr>
            <a:spLocks noChangeAspect="1"/>
          </p:cNvSpPr>
          <p:nvPr/>
        </p:nvSpPr>
        <p:spPr>
          <a:xfrm>
            <a:off x="1087488" y="3735867"/>
            <a:ext cx="7236000" cy="7236000"/>
          </a:xfrm>
          <a:prstGeom prst="blockArc">
            <a:avLst>
              <a:gd name="adj1" fmla="val 13624733"/>
              <a:gd name="adj2" fmla="val 18869640"/>
              <a:gd name="adj3" fmla="val 9303"/>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拱形 20">
            <a:extLst>
              <a:ext uri="{FF2B5EF4-FFF2-40B4-BE49-F238E27FC236}">
                <a16:creationId xmlns:a16="http://schemas.microsoft.com/office/drawing/2014/main" id="{6B91832B-1C9A-47F0-99AE-798FF7D11996}"/>
              </a:ext>
            </a:extLst>
          </p:cNvPr>
          <p:cNvSpPr>
            <a:spLocks noChangeAspect="1"/>
          </p:cNvSpPr>
          <p:nvPr/>
        </p:nvSpPr>
        <p:spPr>
          <a:xfrm>
            <a:off x="1709449" y="4454955"/>
            <a:ext cx="6012000" cy="6012000"/>
          </a:xfrm>
          <a:prstGeom prst="blockArc">
            <a:avLst>
              <a:gd name="adj1" fmla="val 13432991"/>
              <a:gd name="adj2" fmla="val 19232787"/>
              <a:gd name="adj3" fmla="val 21743"/>
            </a:avLst>
          </a:prstGeom>
          <a:solidFill>
            <a:srgbClr val="A4CCEB">
              <a:alpha val="78039"/>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矩形: 圓角 7">
            <a:extLst>
              <a:ext uri="{FF2B5EF4-FFF2-40B4-BE49-F238E27FC236}">
                <a16:creationId xmlns:a16="http://schemas.microsoft.com/office/drawing/2014/main" id="{9BD7BA90-68EF-44B9-BAE5-C17CE38110D5}"/>
              </a:ext>
            </a:extLst>
          </p:cNvPr>
          <p:cNvSpPr/>
          <p:nvPr/>
        </p:nvSpPr>
        <p:spPr>
          <a:xfrm>
            <a:off x="6623965" y="4911765"/>
            <a:ext cx="1234109" cy="578882"/>
          </a:xfrm>
          <a:prstGeom prst="roundRect">
            <a:avLst/>
          </a:prstGeom>
          <a:solidFill>
            <a:schemeClr val="bg1"/>
          </a:solidFill>
          <a:ln>
            <a:solidFill>
              <a:srgbClr val="0000FF"/>
            </a:solidFill>
          </a:ln>
        </p:spPr>
        <p:txBody>
          <a:bodyPr wrap="none">
            <a:spAutoFit/>
          </a:bodyPr>
          <a:lstStyle/>
          <a:p>
            <a:r>
              <a:rPr lang="en-US" altLang="zh-TW" sz="2800" b="1" dirty="0">
                <a:solidFill>
                  <a:srgbClr val="000066"/>
                </a:solidFill>
                <a:latin typeface="標楷體" panose="03000509000000000000" pitchFamily="65" charset="-120"/>
                <a:ea typeface="標楷體" panose="03000509000000000000" pitchFamily="65" charset="-120"/>
              </a:rPr>
              <a:t>I</a:t>
            </a:r>
            <a:r>
              <a:rPr lang="en-US" altLang="zh-TW" sz="2800" b="1" dirty="0">
                <a:solidFill>
                  <a:srgbClr val="000066"/>
                </a:solidFill>
                <a:latin typeface="微軟正黑體"/>
              </a:rPr>
              <a:t>max </a:t>
            </a:r>
            <a:endParaRPr lang="zh-TW" altLang="en-US" sz="2000" dirty="0"/>
          </a:p>
        </p:txBody>
      </p:sp>
      <p:sp>
        <p:nvSpPr>
          <p:cNvPr id="9" name="矩形: 圓角 8">
            <a:extLst>
              <a:ext uri="{FF2B5EF4-FFF2-40B4-BE49-F238E27FC236}">
                <a16:creationId xmlns:a16="http://schemas.microsoft.com/office/drawing/2014/main" id="{535D2A01-ADA3-4563-8F63-9DF7A030C330}"/>
              </a:ext>
            </a:extLst>
          </p:cNvPr>
          <p:cNvSpPr/>
          <p:nvPr/>
        </p:nvSpPr>
        <p:spPr>
          <a:xfrm>
            <a:off x="2061019" y="4998689"/>
            <a:ext cx="956895" cy="578882"/>
          </a:xfrm>
          <a:prstGeom prst="roundRect">
            <a:avLst/>
          </a:prstGeom>
          <a:solidFill>
            <a:schemeClr val="bg1"/>
          </a:solidFill>
          <a:ln>
            <a:solidFill>
              <a:srgbClr val="0000FF"/>
            </a:solidFill>
          </a:ln>
        </p:spPr>
        <p:txBody>
          <a:bodyPr wrap="none">
            <a:spAutoFit/>
          </a:bodyPr>
          <a:lstStyle/>
          <a:p>
            <a:r>
              <a:rPr lang="en-US" altLang="zh-TW" sz="2800" b="1" dirty="0">
                <a:solidFill>
                  <a:srgbClr val="000066"/>
                </a:solidFill>
                <a:latin typeface="標楷體" panose="03000509000000000000" pitchFamily="65" charset="-120"/>
                <a:ea typeface="標楷體" panose="03000509000000000000" pitchFamily="65" charset="-120"/>
              </a:rPr>
              <a:t>I</a:t>
            </a:r>
            <a:r>
              <a:rPr lang="en-US" altLang="zh-TW" sz="2800" b="1" dirty="0">
                <a:solidFill>
                  <a:srgbClr val="000066"/>
                </a:solidFill>
                <a:latin typeface="微軟正黑體"/>
              </a:rPr>
              <a:t>=0</a:t>
            </a:r>
            <a:r>
              <a:rPr lang="en-US" altLang="zh-TW" sz="2800" b="1" baseline="-25000" dirty="0">
                <a:solidFill>
                  <a:srgbClr val="000066"/>
                </a:solidFill>
                <a:latin typeface="微軟正黑體"/>
              </a:rPr>
              <a:t> </a:t>
            </a:r>
            <a:endParaRPr lang="zh-TW" altLang="en-US" sz="2000" dirty="0"/>
          </a:p>
        </p:txBody>
      </p:sp>
      <p:sp>
        <p:nvSpPr>
          <p:cNvPr id="19" name="文字方塊 18">
            <a:extLst>
              <a:ext uri="{FF2B5EF4-FFF2-40B4-BE49-F238E27FC236}">
                <a16:creationId xmlns:a16="http://schemas.microsoft.com/office/drawing/2014/main" id="{DE4AABE1-2A0E-4939-A9C3-35D36EF78D17}"/>
              </a:ext>
            </a:extLst>
          </p:cNvPr>
          <p:cNvSpPr txBox="1"/>
          <p:nvPr/>
        </p:nvSpPr>
        <p:spPr>
          <a:xfrm>
            <a:off x="2467385" y="5601921"/>
            <a:ext cx="955199" cy="578882"/>
          </a:xfrm>
          <a:prstGeom prst="roundRect">
            <a:avLst/>
          </a:prstGeom>
          <a:solidFill>
            <a:schemeClr val="bg1"/>
          </a:solidFill>
        </p:spPr>
        <p:txBody>
          <a:bodyPr wrap="none" rtlCol="0">
            <a:spAutoFit/>
          </a:bodyPr>
          <a:lstStyle/>
          <a:p>
            <a:r>
              <a:rPr lang="zh-TW" altLang="en-US" sz="2800" b="1" dirty="0">
                <a:solidFill>
                  <a:srgbClr val="0000FF"/>
                </a:solidFill>
              </a:rPr>
              <a:t>線性</a:t>
            </a:r>
          </a:p>
        </p:txBody>
      </p:sp>
      <p:sp>
        <p:nvSpPr>
          <p:cNvPr id="20" name="矩形: 圓角 19">
            <a:extLst>
              <a:ext uri="{FF2B5EF4-FFF2-40B4-BE49-F238E27FC236}">
                <a16:creationId xmlns:a16="http://schemas.microsoft.com/office/drawing/2014/main" id="{3655B8A4-0F5B-4887-9FFC-4962A97F70F6}"/>
              </a:ext>
            </a:extLst>
          </p:cNvPr>
          <p:cNvSpPr/>
          <p:nvPr/>
        </p:nvSpPr>
        <p:spPr>
          <a:xfrm>
            <a:off x="4469841" y="4422689"/>
            <a:ext cx="867703" cy="576000"/>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dirty="0">
                <a:solidFill>
                  <a:schemeClr val="tx1"/>
                </a:solidFill>
                <a:effectLst>
                  <a:glow rad="139700">
                    <a:schemeClr val="bg1">
                      <a:alpha val="40000"/>
                    </a:schemeClr>
                  </a:glow>
                </a:effectLst>
                <a:latin typeface="微軟正黑體" panose="020B0604030504040204" pitchFamily="34" charset="-120"/>
                <a:ea typeface="微軟正黑體" panose="020B0604030504040204" pitchFamily="34" charset="-120"/>
                <a:sym typeface="Symbol" panose="05050102010706020507" pitchFamily="18" charset="2"/>
              </a:rPr>
              <a:t>DC</a:t>
            </a:r>
            <a:r>
              <a:rPr lang="en-US" altLang="zh-TW" sz="2400" dirty="0">
                <a:solidFill>
                  <a:schemeClr val="tx1"/>
                </a:solidFill>
                <a:effectLst>
                  <a:glow rad="139700">
                    <a:schemeClr val="bg1">
                      <a:alpha val="40000"/>
                    </a:schemeClr>
                  </a:glow>
                </a:effectLst>
                <a:latin typeface="標楷體" panose="03000509000000000000" pitchFamily="65" charset="-120"/>
                <a:ea typeface="標楷體" panose="03000509000000000000" pitchFamily="65" charset="-120"/>
                <a:sym typeface="Symbol" panose="05050102010706020507" pitchFamily="18" charset="2"/>
              </a:rPr>
              <a:t>I</a:t>
            </a:r>
            <a:endParaRPr lang="zh-TW" altLang="en-US" sz="2400" dirty="0">
              <a:solidFill>
                <a:schemeClr val="tx1"/>
              </a:solidFill>
              <a:effectLst>
                <a:glow rad="139700">
                  <a:schemeClr val="bg1">
                    <a:alpha val="40000"/>
                  </a:schemeClr>
                </a:glow>
              </a:effectLst>
              <a:latin typeface="標楷體" panose="03000509000000000000" pitchFamily="65" charset="-120"/>
              <a:ea typeface="標楷體" panose="03000509000000000000" pitchFamily="65" charset="-120"/>
            </a:endParaRPr>
          </a:p>
        </p:txBody>
      </p:sp>
      <p:pic>
        <p:nvPicPr>
          <p:cNvPr id="22" name="圖形 21" descr="首頁">
            <a:hlinkClick r:id="rId7" action="ppaction://hlinksldjump"/>
            <a:extLst>
              <a:ext uri="{FF2B5EF4-FFF2-40B4-BE49-F238E27FC236}">
                <a16:creationId xmlns:a16="http://schemas.microsoft.com/office/drawing/2014/main" id="{10B87CF4-0C88-4F49-9769-32F37C5A5C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物件 2"/>
              <p:cNvSpPr txBox="1"/>
              <p:nvPr/>
            </p:nvSpPr>
            <p:spPr bwMode="auto">
              <a:xfrm>
                <a:off x="911654" y="3619868"/>
                <a:ext cx="4179425" cy="766388"/>
              </a:xfrm>
              <a:prstGeom prst="rect">
                <a:avLst/>
              </a:prstGeom>
              <a:noFill/>
              <a:extLst/>
            </p:spPr>
            <p:txBody>
              <a:bodyPr>
                <a:normAutofit/>
              </a:bodyPr>
              <a:lstStyle/>
              <a:p>
                <a14:m>
                  <m:oMath xmlns:m="http://schemas.openxmlformats.org/officeDocument/2006/math">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a:rPr lang="en-US" altLang="zh-TW" sz="2000" i="1">
                            <a:solidFill>
                              <a:srgbClr val="000000"/>
                            </a:solidFill>
                            <a:latin typeface="Cambria Math" panose="02040503050406030204" pitchFamily="18" charset="0"/>
                          </a:rPr>
                          <m:t>𝐺</m:t>
                        </m:r>
                        <m:r>
                          <a:rPr lang="en-US" altLang="zh-TW" sz="2000" i="1">
                            <a:solidFill>
                              <a:srgbClr val="000000"/>
                            </a:solidFill>
                            <a:latin typeface="Cambria Math" panose="02040503050406030204" pitchFamily="18" charset="0"/>
                          </a:rPr>
                          <m:t>(</m:t>
                        </m:r>
                        <m:r>
                          <a:rPr lang="en-US" altLang="zh-TW" sz="2000" i="1">
                            <a:solidFill>
                              <a:srgbClr val="000000"/>
                            </a:solidFill>
                            <a:latin typeface="Cambria Math" panose="02040503050406030204" pitchFamily="18" charset="0"/>
                          </a:rPr>
                          <m:t>𝐹𝑆</m:t>
                        </m:r>
                        <m:r>
                          <a:rPr lang="en-US" altLang="zh-TW" sz="2000" i="1">
                            <a:solidFill>
                              <a:srgbClr val="000000"/>
                            </a:solidFill>
                            <a:latin typeface="Cambria Math" panose="02040503050406030204" pitchFamily="18" charset="0"/>
                          </a:rPr>
                          <m:t>=50 </m:t>
                        </m:r>
                        <m:r>
                          <a:rPr lang="zh-TW" altLang="en-US" sz="2000" i="1" smtClean="0">
                            <a:solidFill>
                              <a:srgbClr val="000000"/>
                            </a:solidFill>
                            <a:latin typeface="Cambria Math" panose="02040503050406030204" pitchFamily="18" charset="0"/>
                          </a:rPr>
                          <m:t>𝜇</m:t>
                        </m:r>
                        <m:r>
                          <a:rPr lang="en-US" altLang="zh-TW" sz="2000" i="1">
                            <a:solidFill>
                              <a:srgbClr val="000000"/>
                            </a:solidFill>
                            <a:latin typeface="Cambria Math" panose="02040503050406030204" pitchFamily="18" charset="0"/>
                            <a:sym typeface="Symbol" panose="05050102010706020507" pitchFamily="18" charset="2"/>
                          </a:rPr>
                          <m:t>𝐴</m:t>
                        </m:r>
                        <m:r>
                          <a:rPr lang="en-US" altLang="zh-TW" sz="2000" i="1">
                            <a:solidFill>
                              <a:srgbClr val="000000"/>
                            </a:solidFill>
                            <a:latin typeface="Cambria Math" panose="02040503050406030204" pitchFamily="18" charset="0"/>
                          </a:rPr>
                          <m:t>)</m:t>
                        </m:r>
                      </m:sub>
                    </m:sSub>
                    <m:r>
                      <a:rPr lang="zh-TW" altLang="en-US" sz="2000" i="1">
                        <a:solidFill>
                          <a:srgbClr val="000000"/>
                        </a:solidFill>
                        <a:latin typeface="Cambria Math" panose="02040503050406030204" pitchFamily="18" charset="0"/>
                      </a:rPr>
                      <m:t>=</m:t>
                    </m:r>
                    <m:f>
                      <m:fPr>
                        <m:ctrlPr>
                          <a:rPr lang="zh-TW" altLang="en-US" sz="2000" i="1">
                            <a:solidFill>
                              <a:srgbClr val="000000"/>
                            </a:solidFill>
                            <a:latin typeface="Cambria Math" panose="02040503050406030204" pitchFamily="18" charset="0"/>
                          </a:rPr>
                        </m:ctrlPr>
                      </m:fPr>
                      <m:num>
                        <m:r>
                          <a:rPr lang="zh-TW" altLang="en-US" sz="2000" i="1">
                            <a:solidFill>
                              <a:srgbClr val="000000"/>
                            </a:solidFill>
                            <a:latin typeface="Cambria Math" panose="02040503050406030204" pitchFamily="18" charset="0"/>
                          </a:rPr>
                          <m:t>𝜀</m:t>
                        </m:r>
                      </m:num>
                      <m:den>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en-US" altLang="zh-TW" sz="2000" i="1">
                                <a:solidFill>
                                  <a:srgbClr val="000000"/>
                                </a:solidFill>
                                <a:latin typeface="Cambria Math" panose="02040503050406030204" pitchFamily="18" charset="0"/>
                              </a:rPr>
                              <m:t>𝐺</m:t>
                            </m:r>
                          </m:sub>
                        </m:sSub>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zh-TW" altLang="en-US" sz="2000" i="1">
                                <a:solidFill>
                                  <a:srgbClr val="000000"/>
                                </a:solidFill>
                                <a:latin typeface="Cambria Math" panose="02040503050406030204" pitchFamily="18" charset="0"/>
                              </a:rPr>
                              <m:t>𝑠𝑜</m:t>
                            </m:r>
                          </m:sub>
                        </m:sSub>
                      </m:den>
                    </m:f>
                  </m:oMath>
                </a14:m>
                <a:r>
                  <a:rPr lang="zh-TW" altLang="en-US" sz="2000" i="1" dirty="0">
                    <a:solidFill>
                      <a:srgbClr val="000000"/>
                    </a:solidFill>
                    <a:latin typeface="Cambria Math" panose="02040503050406030204" pitchFamily="18" charset="0"/>
                  </a:rPr>
                  <a:t>   </a:t>
                </a:r>
                <a:r>
                  <a:rPr lang="en-US" altLang="zh-TW" sz="2000" i="1" dirty="0">
                    <a:solidFill>
                      <a:srgbClr val="000000"/>
                    </a:solidFill>
                    <a:latin typeface="Cambria Math" panose="02040503050406030204" pitchFamily="18" charset="0"/>
                    <a:sym typeface="Wingdings" panose="05000000000000000000" pitchFamily="2" charset="2"/>
                  </a:rPr>
                  <a:t>R</a:t>
                </a:r>
                <a:r>
                  <a:rPr lang="en-US" altLang="zh-TW" sz="2000" i="1" baseline="-25000" dirty="0">
                    <a:solidFill>
                      <a:srgbClr val="000000"/>
                    </a:solidFill>
                    <a:latin typeface="Cambria Math" panose="02040503050406030204" pitchFamily="18" charset="0"/>
                    <a:sym typeface="Wingdings" panose="05000000000000000000" pitchFamily="2" charset="2"/>
                  </a:rPr>
                  <a:t>s0</a:t>
                </a:r>
                <a:endParaRPr lang="zh-TW" altLang="en-US" sz="2000" i="1" baseline="-25000" dirty="0">
                  <a:solidFill>
                    <a:srgbClr val="000000"/>
                  </a:solidFill>
                  <a:latin typeface="Cambria Math" panose="02040503050406030204" pitchFamily="18" charset="0"/>
                </a:endParaRPr>
              </a:p>
            </p:txBody>
          </p:sp>
        </mc:Choice>
        <mc:Fallback xmlns="">
          <p:sp>
            <p:nvSpPr>
              <p:cNvPr id="3" name="物件 2"/>
              <p:cNvSpPr txBox="1">
                <a:spLocks noRot="1" noChangeAspect="1" noMove="1" noResize="1" noEditPoints="1" noAdjustHandles="1" noChangeArrowheads="1" noChangeShapeType="1" noTextEdit="1"/>
              </p:cNvSpPr>
              <p:nvPr/>
            </p:nvSpPr>
            <p:spPr bwMode="auto">
              <a:xfrm>
                <a:off x="911654" y="3619868"/>
                <a:ext cx="4179425" cy="766388"/>
              </a:xfrm>
              <a:prstGeom prst="rect">
                <a:avLst/>
              </a:prstGeom>
              <a:blipFill>
                <a:blip r:embed="rId3"/>
                <a:stretch>
                  <a:fillRect t="-794"/>
                </a:stretch>
              </a:blipFill>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物件 3"/>
              <p:cNvSpPr txBox="1"/>
              <p:nvPr/>
            </p:nvSpPr>
            <p:spPr bwMode="auto">
              <a:xfrm>
                <a:off x="581651" y="4390876"/>
                <a:ext cx="4069490" cy="745999"/>
              </a:xfrm>
              <a:prstGeom prst="rect">
                <a:avLst/>
              </a:prstGeom>
              <a:noFill/>
              <a:extLst/>
            </p:spPr>
            <p:txBody>
              <a:bodyPr>
                <a:normAutofit fontScale="85000" lnSpcReduction="10000"/>
              </a:bodyPr>
              <a:lstStyle/>
              <a:p>
                <a:pPr/>
                <a14:m>
                  <m:oMathPara xmlns:m="http://schemas.openxmlformats.org/officeDocument/2006/math">
                    <m:oMathParaPr>
                      <m:jc m:val="centerGroup"/>
                    </m:oMathParaPr>
                    <m:oMath xmlns:m="http://schemas.openxmlformats.org/officeDocument/2006/math">
                      <m:r>
                        <a:rPr lang="zh-TW" altLang="en-US" sz="1900" i="1" smtClean="0">
                          <a:solidFill>
                            <a:srgbClr val="000000"/>
                          </a:solidFill>
                          <a:latin typeface="Cambria Math" panose="02040503050406030204" pitchFamily="18" charset="0"/>
                        </a:rPr>
                        <m:t>𝐼</m:t>
                      </m:r>
                      <m:r>
                        <a:rPr lang="zh-TW" altLang="en-US" sz="1900" i="1" smtClean="0">
                          <a:solidFill>
                            <a:srgbClr val="000000"/>
                          </a:solidFill>
                          <a:latin typeface="Cambria Math" panose="02040503050406030204" pitchFamily="18" charset="0"/>
                        </a:rPr>
                        <m:t>=</m:t>
                      </m:r>
                      <m:f>
                        <m:fPr>
                          <m:ctrlPr>
                            <a:rPr lang="zh-TW" altLang="en-US" sz="1900" i="1">
                              <a:solidFill>
                                <a:srgbClr val="000000"/>
                              </a:solidFill>
                              <a:latin typeface="Cambria Math" panose="02040503050406030204" pitchFamily="18" charset="0"/>
                            </a:rPr>
                          </m:ctrlPr>
                        </m:fPr>
                        <m:num>
                          <m:r>
                            <a:rPr lang="zh-TW" altLang="en-US" sz="1900" i="1">
                              <a:solidFill>
                                <a:srgbClr val="000000"/>
                              </a:solidFill>
                              <a:latin typeface="Cambria Math" panose="02040503050406030204" pitchFamily="18" charset="0"/>
                            </a:rPr>
                            <m:t>𝜀</m:t>
                          </m:r>
                        </m:num>
                        <m:den>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en-US" altLang="zh-TW" sz="1900" b="0" i="1" smtClean="0">
                                  <a:solidFill>
                                    <a:srgbClr val="000000"/>
                                  </a:solidFill>
                                  <a:latin typeface="Cambria Math" panose="02040503050406030204" pitchFamily="18" charset="0"/>
                                </a:rPr>
                                <m:t>𝐺</m:t>
                              </m:r>
                            </m:sub>
                          </m:sSub>
                          <m:r>
                            <a:rPr lang="zh-TW" altLang="en-US" sz="1900" i="1">
                              <a:solidFill>
                                <a:srgbClr val="000000"/>
                              </a:solidFill>
                              <a:latin typeface="Cambria Math" panose="02040503050406030204" pitchFamily="18" charset="0"/>
                            </a:rPr>
                            <m:t>+</m:t>
                          </m:r>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zh-TW" altLang="en-US" sz="1900" i="1">
                                  <a:solidFill>
                                    <a:srgbClr val="000000"/>
                                  </a:solidFill>
                                  <a:latin typeface="Cambria Math" panose="02040503050406030204" pitchFamily="18" charset="0"/>
                                </a:rPr>
                                <m:t>𝑠𝑜</m:t>
                              </m:r>
                            </m:sub>
                          </m:sSub>
                          <m:r>
                            <a:rPr lang="zh-TW" altLang="en-US" sz="1900" i="1">
                              <a:solidFill>
                                <a:srgbClr val="000000"/>
                              </a:solidFill>
                              <a:latin typeface="Cambria Math" panose="02040503050406030204" pitchFamily="18" charset="0"/>
                            </a:rPr>
                            <m:t>+</m:t>
                          </m:r>
                          <m:r>
                            <a:rPr lang="zh-TW" altLang="en-US" sz="1900" i="1">
                              <a:solidFill>
                                <a:srgbClr val="000000"/>
                              </a:solidFill>
                              <a:latin typeface="Cambria Math" panose="02040503050406030204" pitchFamily="18" charset="0"/>
                            </a:rPr>
                            <m:t>𝑅</m:t>
                          </m:r>
                        </m:den>
                      </m:f>
                      <m:r>
                        <a:rPr lang="zh-TW" altLang="en-US" sz="1900" i="1">
                          <a:solidFill>
                            <a:srgbClr val="000000"/>
                          </a:solidFill>
                          <a:latin typeface="Cambria Math" panose="02040503050406030204" pitchFamily="18" charset="0"/>
                        </a:rPr>
                        <m:t>=</m:t>
                      </m:r>
                      <m:f>
                        <m:fPr>
                          <m:ctrlPr>
                            <a:rPr lang="zh-TW" altLang="en-US" sz="1900" i="1">
                              <a:solidFill>
                                <a:srgbClr val="000000"/>
                              </a:solidFill>
                              <a:latin typeface="Cambria Math" panose="02040503050406030204" pitchFamily="18" charset="0"/>
                            </a:rPr>
                          </m:ctrlPr>
                        </m:fPr>
                        <m:num>
                          <m:d>
                            <m:dPr>
                              <m:ctrlPr>
                                <a:rPr lang="zh-TW" altLang="en-US" sz="1900" i="1">
                                  <a:solidFill>
                                    <a:srgbClr val="000000"/>
                                  </a:solidFill>
                                  <a:latin typeface="Cambria Math" panose="02040503050406030204" pitchFamily="18" charset="0"/>
                                </a:rPr>
                              </m:ctrlPr>
                            </m:dPr>
                            <m:e>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en-US" altLang="zh-TW" sz="1900" b="0" i="1" smtClean="0">
                                      <a:solidFill>
                                        <a:srgbClr val="000000"/>
                                      </a:solidFill>
                                      <a:latin typeface="Cambria Math" panose="02040503050406030204" pitchFamily="18" charset="0"/>
                                    </a:rPr>
                                    <m:t>𝐺</m:t>
                                  </m:r>
                                </m:sub>
                              </m:sSub>
                              <m:r>
                                <a:rPr lang="zh-TW" altLang="en-US" sz="1900" i="1">
                                  <a:solidFill>
                                    <a:srgbClr val="000000"/>
                                  </a:solidFill>
                                  <a:latin typeface="Cambria Math" panose="02040503050406030204" pitchFamily="18" charset="0"/>
                                </a:rPr>
                                <m:t>+</m:t>
                              </m:r>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zh-TW" altLang="en-US" sz="1900" i="1">
                                      <a:solidFill>
                                        <a:srgbClr val="000000"/>
                                      </a:solidFill>
                                      <a:latin typeface="Cambria Math" panose="02040503050406030204" pitchFamily="18" charset="0"/>
                                    </a:rPr>
                                    <m:t>𝑠𝑜</m:t>
                                  </m:r>
                                </m:sub>
                              </m:sSub>
                            </m:e>
                          </m:d>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𝐼</m:t>
                              </m:r>
                            </m:e>
                            <m:sub>
                              <m:r>
                                <a:rPr lang="en-US" altLang="zh-TW" sz="1900" b="0" i="1" smtClean="0">
                                  <a:solidFill>
                                    <a:srgbClr val="000000"/>
                                  </a:solidFill>
                                  <a:latin typeface="Cambria Math" panose="02040503050406030204" pitchFamily="18" charset="0"/>
                                </a:rPr>
                                <m:t>𝐺</m:t>
                              </m:r>
                              <m:r>
                                <a:rPr lang="en-US" altLang="zh-TW" sz="1900" b="0" i="1" smtClean="0">
                                  <a:solidFill>
                                    <a:srgbClr val="000000"/>
                                  </a:solidFill>
                                  <a:latin typeface="Cambria Math" panose="02040503050406030204" pitchFamily="18" charset="0"/>
                                </a:rPr>
                                <m:t>(</m:t>
                              </m:r>
                              <m:r>
                                <a:rPr lang="en-US" altLang="zh-TW" sz="1900" b="0" i="1" smtClean="0">
                                  <a:solidFill>
                                    <a:srgbClr val="000000"/>
                                  </a:solidFill>
                                  <a:latin typeface="Cambria Math" panose="02040503050406030204" pitchFamily="18" charset="0"/>
                                </a:rPr>
                                <m:t>𝐹𝑆</m:t>
                              </m:r>
                              <m:r>
                                <a:rPr lang="en-US" altLang="zh-TW" sz="1900" b="0" i="1" smtClean="0">
                                  <a:solidFill>
                                    <a:srgbClr val="000000"/>
                                  </a:solidFill>
                                  <a:latin typeface="Cambria Math" panose="02040503050406030204" pitchFamily="18" charset="0"/>
                                </a:rPr>
                                <m:t>=50 </m:t>
                              </m:r>
                              <m:r>
                                <a:rPr lang="zh-TW" altLang="en-US" sz="1900" b="0" i="1" smtClean="0">
                                  <a:solidFill>
                                    <a:srgbClr val="000000"/>
                                  </a:solidFill>
                                  <a:latin typeface="Cambria Math" panose="02040503050406030204" pitchFamily="18" charset="0"/>
                                </a:rPr>
                                <m:t>𝜇</m:t>
                              </m:r>
                              <m:r>
                                <m:rPr>
                                  <m:sty m:val="p"/>
                                </m:rPr>
                                <a:rPr lang="en-US" altLang="zh-TW" sz="1900" i="1">
                                  <a:solidFill>
                                    <a:srgbClr val="000000"/>
                                  </a:solidFill>
                                  <a:latin typeface="Cambria Math" panose="02040503050406030204" pitchFamily="18" charset="0"/>
                                </a:rPr>
                                <m:t>A</m:t>
                              </m:r>
                              <m:r>
                                <a:rPr lang="en-US" altLang="zh-TW" sz="1900" b="0" i="1" smtClean="0">
                                  <a:solidFill>
                                    <a:srgbClr val="000000"/>
                                  </a:solidFill>
                                  <a:latin typeface="Cambria Math" panose="02040503050406030204" pitchFamily="18" charset="0"/>
                                </a:rPr>
                                <m:t>)</m:t>
                              </m:r>
                            </m:sub>
                          </m:sSub>
                        </m:num>
                        <m:den>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en-US" altLang="zh-TW" sz="1900" b="0" i="1" smtClean="0">
                                  <a:solidFill>
                                    <a:srgbClr val="000000"/>
                                  </a:solidFill>
                                  <a:latin typeface="Cambria Math" panose="02040503050406030204" pitchFamily="18" charset="0"/>
                                </a:rPr>
                                <m:t>𝐺</m:t>
                              </m:r>
                            </m:sub>
                          </m:sSub>
                          <m:r>
                            <a:rPr lang="zh-TW" altLang="en-US" sz="1900" i="1">
                              <a:solidFill>
                                <a:srgbClr val="000000"/>
                              </a:solidFill>
                              <a:latin typeface="Cambria Math" panose="02040503050406030204" pitchFamily="18" charset="0"/>
                            </a:rPr>
                            <m:t>+</m:t>
                          </m:r>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zh-TW" altLang="en-US" sz="1900" i="1">
                                  <a:solidFill>
                                    <a:srgbClr val="000000"/>
                                  </a:solidFill>
                                  <a:latin typeface="Cambria Math" panose="02040503050406030204" pitchFamily="18" charset="0"/>
                                </a:rPr>
                                <m:t>𝑠𝑜</m:t>
                              </m:r>
                            </m:sub>
                          </m:sSub>
                          <m:r>
                            <a:rPr lang="zh-TW" altLang="en-US" sz="1900" i="1">
                              <a:solidFill>
                                <a:srgbClr val="000000"/>
                              </a:solidFill>
                              <a:latin typeface="Cambria Math" panose="02040503050406030204" pitchFamily="18" charset="0"/>
                            </a:rPr>
                            <m:t>+</m:t>
                          </m:r>
                          <m:r>
                            <a:rPr lang="zh-TW" altLang="en-US" sz="1900" i="1">
                              <a:solidFill>
                                <a:srgbClr val="000000"/>
                              </a:solidFill>
                              <a:latin typeface="Cambria Math" panose="02040503050406030204" pitchFamily="18" charset="0"/>
                            </a:rPr>
                            <m:t>𝑅</m:t>
                          </m:r>
                        </m:den>
                      </m:f>
                    </m:oMath>
                  </m:oMathPara>
                </a14:m>
                <a:endParaRPr lang="zh-TW" altLang="en-US" dirty="0">
                  <a:latin typeface="微軟正黑體" panose="020B0604030504040204" pitchFamily="34" charset="-120"/>
                  <a:ea typeface="微軟正黑體" panose="020B0604030504040204" pitchFamily="34" charset="-120"/>
                </a:endParaRPr>
              </a:p>
            </p:txBody>
          </p:sp>
        </mc:Choice>
        <mc:Fallback xmlns="">
          <p:sp>
            <p:nvSpPr>
              <p:cNvPr id="4" name="物件 3"/>
              <p:cNvSpPr txBox="1">
                <a:spLocks noRot="1" noChangeAspect="1" noMove="1" noResize="1" noEditPoints="1" noAdjustHandles="1" noChangeArrowheads="1" noChangeShapeType="1" noTextEdit="1"/>
              </p:cNvSpPr>
              <p:nvPr/>
            </p:nvSpPr>
            <p:spPr bwMode="auto">
              <a:xfrm>
                <a:off x="581651" y="4390876"/>
                <a:ext cx="4069490" cy="745999"/>
              </a:xfrm>
              <a:prstGeom prst="rect">
                <a:avLst/>
              </a:prstGeom>
              <a:blipFill>
                <a:blip r:embed="rId4"/>
                <a:stretch>
                  <a:fillRect/>
                </a:stretch>
              </a:blipFill>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物件 4"/>
              <p:cNvSpPr txBox="1"/>
              <p:nvPr/>
            </p:nvSpPr>
            <p:spPr bwMode="auto">
              <a:xfrm>
                <a:off x="555636" y="5392638"/>
                <a:ext cx="2947799" cy="847997"/>
              </a:xfrm>
              <a:prstGeom prst="rect">
                <a:avLst/>
              </a:prstGeom>
              <a:noFill/>
              <a:extLst/>
            </p:spPr>
            <p:txBody>
              <a:bodyPr>
                <a:normAutofit fontScale="85000" lnSpcReduction="10000"/>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𝑅</m:t>
                      </m:r>
                      <m:r>
                        <a:rPr lang="zh-TW" altLang="en-US" i="1" smtClean="0">
                          <a:solidFill>
                            <a:srgbClr val="000000"/>
                          </a:solidFill>
                          <a:latin typeface="Cambria Math" panose="02040503050406030204" pitchFamily="18" charset="0"/>
                        </a:rPr>
                        <m:t>=</m:t>
                      </m:r>
                      <m:f>
                        <m:fPr>
                          <m:ctrlPr>
                            <a:rPr lang="zh-TW" altLang="en-US" i="1">
                              <a:solidFill>
                                <a:srgbClr val="000000"/>
                              </a:solidFill>
                              <a:latin typeface="Cambria Math" panose="02040503050406030204" pitchFamily="18" charset="0"/>
                            </a:rPr>
                          </m:ctrlPr>
                        </m:fPr>
                        <m:num>
                          <m:d>
                            <m:dPr>
                              <m:ctrlPr>
                                <a:rPr lang="zh-TW" altLang="en-US" i="1">
                                  <a:solidFill>
                                    <a:srgbClr val="000000"/>
                                  </a:solidFill>
                                  <a:latin typeface="Cambria Math" panose="02040503050406030204" pitchFamily="18" charset="0"/>
                                </a:rPr>
                              </m:ctrlPr>
                            </m:dPr>
                            <m:e>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en-US" altLang="zh-TW" b="0" i="1" smtClean="0">
                                      <a:solidFill>
                                        <a:srgbClr val="000000"/>
                                      </a:solidFill>
                                      <a:latin typeface="Cambria Math" panose="02040503050406030204" pitchFamily="18" charset="0"/>
                                    </a:rPr>
                                    <m:t>𝐺</m:t>
                                  </m:r>
                                </m:sub>
                              </m:sSub>
                              <m:r>
                                <a:rPr lang="zh-TW" altLang="en-US" i="1">
                                  <a:solidFill>
                                    <a:srgbClr val="000000"/>
                                  </a:solidFill>
                                  <a:latin typeface="Cambria Math" panose="02040503050406030204" pitchFamily="18" charset="0"/>
                                </a:rPr>
                                <m:t>+</m:t>
                              </m:r>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zh-TW" altLang="en-US" i="1">
                                      <a:solidFill>
                                        <a:srgbClr val="000000"/>
                                      </a:solidFill>
                                      <a:latin typeface="Cambria Math" panose="02040503050406030204" pitchFamily="18" charset="0"/>
                                    </a:rPr>
                                    <m:t>𝑠𝑜</m:t>
                                  </m:r>
                                </m:sub>
                              </m:sSub>
                            </m:e>
                          </m:d>
                          <m:d>
                            <m:dPr>
                              <m:ctrlPr>
                                <a:rPr lang="zh-TW" altLang="en-US" i="1">
                                  <a:solidFill>
                                    <a:srgbClr val="000000"/>
                                  </a:solidFill>
                                  <a:latin typeface="Cambria Math" panose="02040503050406030204" pitchFamily="18" charset="0"/>
                                </a:rPr>
                              </m:ctrlPr>
                            </m:dPr>
                            <m:e>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𝐼</m:t>
                                  </m:r>
                                </m:e>
                                <m:sub>
                                  <m:r>
                                    <a:rPr lang="en-US" altLang="zh-TW" i="1">
                                      <a:solidFill>
                                        <a:srgbClr val="000000"/>
                                      </a:solidFill>
                                      <a:latin typeface="Cambria Math" panose="02040503050406030204" pitchFamily="18" charset="0"/>
                                    </a:rPr>
                                    <m:t>𝐺</m:t>
                                  </m:r>
                                  <m:r>
                                    <a:rPr lang="en-US" altLang="zh-TW" i="1">
                                      <a:solidFill>
                                        <a:srgbClr val="000000"/>
                                      </a:solidFill>
                                      <a:latin typeface="Cambria Math" panose="02040503050406030204" pitchFamily="18" charset="0"/>
                                    </a:rPr>
                                    <m:t>(</m:t>
                                  </m:r>
                                  <m:r>
                                    <a:rPr lang="en-US" altLang="zh-TW" i="1">
                                      <a:solidFill>
                                        <a:srgbClr val="000000"/>
                                      </a:solidFill>
                                      <a:latin typeface="Cambria Math" panose="02040503050406030204" pitchFamily="18" charset="0"/>
                                    </a:rPr>
                                    <m:t>𝐹𝑆</m:t>
                                  </m:r>
                                  <m:r>
                                    <a:rPr lang="en-US" altLang="zh-TW" i="1">
                                      <a:solidFill>
                                        <a:srgbClr val="000000"/>
                                      </a:solidFill>
                                      <a:latin typeface="Cambria Math" panose="02040503050406030204" pitchFamily="18" charset="0"/>
                                    </a:rPr>
                                    <m:t>=50 </m:t>
                                  </m:r>
                                  <m:r>
                                    <a:rPr lang="zh-TW" altLang="en-US" i="1" smtClean="0">
                                      <a:solidFill>
                                        <a:srgbClr val="000000"/>
                                      </a:solidFill>
                                      <a:latin typeface="Cambria Math" panose="02040503050406030204" pitchFamily="18" charset="0"/>
                                    </a:rPr>
                                    <m:t>𝜇</m:t>
                                  </m:r>
                                  <m:r>
                                    <a:rPr lang="en-US" altLang="zh-TW" i="1">
                                      <a:solidFill>
                                        <a:srgbClr val="000000"/>
                                      </a:solidFill>
                                      <a:latin typeface="Cambria Math" panose="02040503050406030204" pitchFamily="18" charset="0"/>
                                      <a:sym typeface="Symbol" panose="05050102010706020507" pitchFamily="18" charset="2"/>
                                    </a:rPr>
                                    <m:t>𝐴</m:t>
                                  </m:r>
                                  <m:r>
                                    <a:rPr lang="en-US" altLang="zh-TW" i="1">
                                      <a:solidFill>
                                        <a:srgbClr val="000000"/>
                                      </a:solidFill>
                                      <a:latin typeface="Cambria Math" panose="02040503050406030204" pitchFamily="18" charset="0"/>
                                    </a:rPr>
                                    <m:t>)</m:t>
                                  </m:r>
                                </m:sub>
                              </m:sSub>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𝐼</m:t>
                              </m:r>
                            </m:e>
                          </m:d>
                        </m:num>
                        <m:den>
                          <m:r>
                            <a:rPr lang="zh-TW" altLang="en-US" i="1">
                              <a:solidFill>
                                <a:srgbClr val="000000"/>
                              </a:solidFill>
                              <a:latin typeface="Cambria Math" panose="02040503050406030204" pitchFamily="18" charset="0"/>
                            </a:rPr>
                            <m:t>𝐼</m:t>
                          </m:r>
                        </m:den>
                      </m:f>
                    </m:oMath>
                  </m:oMathPara>
                </a14:m>
                <a:endParaRPr lang="zh-TW" altLang="en-US" dirty="0">
                  <a:latin typeface="微軟正黑體" panose="020B0604030504040204" pitchFamily="34" charset="-120"/>
                  <a:ea typeface="微軟正黑體" panose="020B0604030504040204" pitchFamily="34" charset="-120"/>
                </a:endParaRPr>
              </a:p>
            </p:txBody>
          </p:sp>
        </mc:Choice>
        <mc:Fallback xmlns="">
          <p:sp>
            <p:nvSpPr>
              <p:cNvPr id="5" name="物件 4"/>
              <p:cNvSpPr txBox="1">
                <a:spLocks noRot="1" noChangeAspect="1" noMove="1" noResize="1" noEditPoints="1" noAdjustHandles="1" noChangeArrowheads="1" noChangeShapeType="1" noTextEdit="1"/>
              </p:cNvSpPr>
              <p:nvPr/>
            </p:nvSpPr>
            <p:spPr bwMode="auto">
              <a:xfrm>
                <a:off x="555636" y="5392638"/>
                <a:ext cx="2947799" cy="847997"/>
              </a:xfrm>
              <a:prstGeom prst="rect">
                <a:avLst/>
              </a:prstGeom>
              <a:blipFill>
                <a:blip r:embed="rId5"/>
                <a:stretch>
                  <a:fillRect/>
                </a:stretch>
              </a:blipFill>
              <a:extLst/>
            </p:spPr>
            <p:txBody>
              <a:bodyPr/>
              <a:lstStyle/>
              <a:p>
                <a:r>
                  <a:rPr lang="zh-TW" altLang="en-US">
                    <a:noFill/>
                  </a:rPr>
                  <a:t> </a:t>
                </a:r>
              </a:p>
            </p:txBody>
          </p:sp>
        </mc:Fallback>
      </mc:AlternateContent>
      <p:sp>
        <p:nvSpPr>
          <p:cNvPr id="7" name="Rectangle 5"/>
          <p:cNvSpPr>
            <a:spLocks noChangeArrowheads="1"/>
          </p:cNvSpPr>
          <p:nvPr/>
        </p:nvSpPr>
        <p:spPr bwMode="auto">
          <a:xfrm>
            <a:off x="0" y="939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latin typeface="微軟正黑體" panose="020B0604030504040204" pitchFamily="34" charset="-120"/>
              <a:ea typeface="微軟正黑體" panose="020B0604030504040204" pitchFamily="34" charset="-120"/>
            </a:endParaRPr>
          </a:p>
        </p:txBody>
      </p:sp>
      <p:sp>
        <p:nvSpPr>
          <p:cNvPr id="9" name="Rectangle 7"/>
          <p:cNvSpPr>
            <a:spLocks noChangeArrowheads="1"/>
          </p:cNvSpPr>
          <p:nvPr/>
        </p:nvSpPr>
        <p:spPr bwMode="auto">
          <a:xfrm>
            <a:off x="111657" y="6004567"/>
            <a:ext cx="8920685" cy="783193"/>
          </a:xfrm>
          <a:prstGeom prst="round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由於</a:t>
            </a:r>
            <a:r>
              <a:rPr kumimoji="1" lang="en-US" altLang="zh-TW" sz="2000" b="1"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R </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與</a:t>
            </a:r>
            <a:r>
              <a:rPr kumimoji="1" lang="en-US" altLang="zh-TW" sz="2000" b="1" i="1"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I</a:t>
            </a:r>
            <a:r>
              <a:rPr kumimoji="1" lang="en-US" altLang="zh-TW" sz="2000" b="1"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1"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不是線性關係</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，故每測一個電阻，均需將讀得的對應</a:t>
            </a:r>
            <a:r>
              <a:rPr kumimoji="1" lang="en-US" altLang="zh-TW" sz="2000" b="1" i="1"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I</a:t>
            </a:r>
            <a:r>
              <a:rPr kumimoji="1" lang="zh-TW" altLang="en-US" sz="2000" b="1" i="1"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值與各已知值代入</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式計算而求出</a:t>
            </a:r>
            <a:r>
              <a:rPr kumimoji="1" lang="en-US" altLang="zh-TW" sz="2000" b="1"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R</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值。</a:t>
            </a:r>
            <a:endPar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新細明體" pitchFamily="18" charset="-120"/>
            </a:endParaRPr>
          </a:p>
        </p:txBody>
      </p:sp>
      <p:sp>
        <p:nvSpPr>
          <p:cNvPr id="10" name="矩形 9"/>
          <p:cNvSpPr/>
          <p:nvPr/>
        </p:nvSpPr>
        <p:spPr>
          <a:xfrm>
            <a:off x="81287" y="573495"/>
            <a:ext cx="9051094" cy="3154582"/>
          </a:xfrm>
          <a:prstGeom prst="rect">
            <a:avLst/>
          </a:prstGeom>
        </p:spPr>
        <p:txBody>
          <a:bodyPr wrap="square">
            <a:spAutoFit/>
          </a:bodyPr>
          <a:lstStyle/>
          <a:p>
            <a:pPr>
              <a:lnSpc>
                <a:spcPct val="120000"/>
              </a:lnSpc>
            </a:pPr>
            <a:r>
              <a:rPr lang="zh-TW" altLang="en-US" sz="2400" b="1" dirty="0">
                <a:latin typeface="微軟正黑體" panose="020B0604030504040204" pitchFamily="34" charset="-120"/>
                <a:ea typeface="微軟正黑體" panose="020B0604030504040204" pitchFamily="34" charset="-120"/>
              </a:rPr>
              <a:t>歐姆計雖然不是很精確，卻是一種迅速測量電阻的簡便儀器。歐姆計是由檢流計、電阻和電源</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乾電池</a:t>
            </a: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串聯</a:t>
            </a:r>
            <a:r>
              <a:rPr lang="zh-TW" altLang="en-US" sz="2400" b="1" dirty="0">
                <a:latin typeface="微軟正黑體" panose="020B0604030504040204" pitchFamily="34" charset="-120"/>
                <a:ea typeface="微軟正黑體" panose="020B0604030504040204" pitchFamily="34" charset="-120"/>
              </a:rPr>
              <a:t>而成。選擇串聯電阻</a:t>
            </a:r>
            <a:r>
              <a:rPr lang="en-US" altLang="zh-TW" sz="2400" b="1" i="1" dirty="0" err="1">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i="1" baseline="-25000" dirty="0" err="1">
                <a:latin typeface="微軟正黑體" panose="020B0604030504040204" pitchFamily="34" charset="-120"/>
                <a:ea typeface="微軟正黑體" panose="020B0604030504040204" pitchFamily="34" charset="-120"/>
                <a:cs typeface="Times New Roman" panose="02020603050405020304" pitchFamily="18" charset="0"/>
              </a:rPr>
              <a:t>so</a:t>
            </a:r>
            <a:r>
              <a:rPr lang="zh-TW" altLang="en-US" sz="2400" b="1" dirty="0">
                <a:latin typeface="微軟正黑體" panose="020B0604030504040204" pitchFamily="34" charset="-120"/>
                <a:ea typeface="微軟正黑體" panose="020B0604030504040204" pitchFamily="34" charset="-120"/>
              </a:rPr>
              <a:t>的原則是</a:t>
            </a:r>
            <a:endParaRPr lang="en-US" altLang="zh-TW" sz="2400" b="1" dirty="0">
              <a:latin typeface="微軟正黑體" panose="020B0604030504040204" pitchFamily="34" charset="-120"/>
              <a:ea typeface="微軟正黑體" panose="020B0604030504040204" pitchFamily="34" charset="-120"/>
            </a:endParaRPr>
          </a:p>
          <a:p>
            <a:pPr marL="800100" lvl="1" indent="-342900">
              <a:lnSpc>
                <a:spcPct val="120000"/>
              </a:lnSpc>
              <a:buFont typeface="Wingdings" panose="05000000000000000000" pitchFamily="2" charset="2"/>
              <a:buChar char="l"/>
            </a:pPr>
            <a:r>
              <a:rPr lang="zh-TW" altLang="en-US" sz="2400" b="1" dirty="0">
                <a:solidFill>
                  <a:srgbClr val="FF0000"/>
                </a:solidFill>
                <a:latin typeface="微軟正黑體" panose="020B0604030504040204" pitchFamily="34" charset="-120"/>
                <a:ea typeface="微軟正黑體" panose="020B0604030504040204" pitchFamily="34" charset="-120"/>
              </a:rPr>
              <a:t>當</a:t>
            </a:r>
            <a:r>
              <a:rPr lang="en-US" altLang="zh-TW" sz="2400" b="1" dirty="0">
                <a:solidFill>
                  <a:srgbClr val="FF0000"/>
                </a:solidFill>
                <a:latin typeface="微軟正黑體" panose="020B0604030504040204" pitchFamily="34" charset="-120"/>
                <a:ea typeface="微軟正黑體" panose="020B0604030504040204" pitchFamily="34" charset="-120"/>
              </a:rPr>
              <a:t>x</a:t>
            </a:r>
            <a:r>
              <a:rPr lang="zh-TW" altLang="en-US" sz="2400" b="1" dirty="0">
                <a:solidFill>
                  <a:srgbClr val="FF0000"/>
                </a:solidFill>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rPr>
              <a:t>y</a:t>
            </a:r>
            <a:r>
              <a:rPr lang="zh-TW" altLang="en-US" sz="2400" b="1" dirty="0">
                <a:solidFill>
                  <a:srgbClr val="FF0000"/>
                </a:solidFill>
                <a:latin typeface="微軟正黑體" panose="020B0604030504040204" pitchFamily="34" charset="-120"/>
                <a:ea typeface="微軟正黑體" panose="020B0604030504040204" pitchFamily="34" charset="-120"/>
              </a:rPr>
              <a:t>兩端點為短路</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en-US" altLang="zh-TW" sz="2400" b="1" i="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dirty="0">
                <a:solidFill>
                  <a:srgbClr val="FF0000"/>
                </a:solidFill>
                <a:latin typeface="微軟正黑體" panose="020B0604030504040204" pitchFamily="34" charset="-120"/>
                <a:ea typeface="微軟正黑體" panose="020B0604030504040204" pitchFamily="34" charset="-120"/>
              </a:rPr>
              <a:t>= 0)</a:t>
            </a:r>
            <a:r>
              <a:rPr lang="zh-TW" altLang="en-US" sz="2400" b="1" dirty="0">
                <a:solidFill>
                  <a:srgbClr val="FF0000"/>
                </a:solidFill>
                <a:latin typeface="微軟正黑體" panose="020B0604030504040204" pitchFamily="34" charset="-120"/>
                <a:ea typeface="微軟正黑體" panose="020B0604030504040204" pitchFamily="34" charset="-120"/>
              </a:rPr>
              <a:t>時，使檢流計指針滿刻度</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800100" lvl="1" indent="-342900">
              <a:lnSpc>
                <a:spcPct val="120000"/>
              </a:lnSpc>
              <a:buFont typeface="Wingdings" panose="05000000000000000000" pitchFamily="2" charset="2"/>
              <a:buChar char="l"/>
            </a:pPr>
            <a:r>
              <a:rPr lang="zh-TW" altLang="en-US" sz="2400" b="1" dirty="0">
                <a:solidFill>
                  <a:srgbClr val="FF0000"/>
                </a:solidFill>
                <a:latin typeface="微軟正黑體" panose="020B0604030504040204" pitchFamily="34" charset="-120"/>
                <a:ea typeface="微軟正黑體" panose="020B0604030504040204" pitchFamily="34" charset="-120"/>
              </a:rPr>
              <a:t>當</a:t>
            </a:r>
            <a:r>
              <a:rPr lang="en-US" altLang="zh-TW" sz="2400" b="1" dirty="0">
                <a:solidFill>
                  <a:srgbClr val="FF0000"/>
                </a:solidFill>
                <a:latin typeface="微軟正黑體" panose="020B0604030504040204" pitchFamily="34" charset="-120"/>
                <a:ea typeface="微軟正黑體" panose="020B0604030504040204" pitchFamily="34" charset="-120"/>
              </a:rPr>
              <a:t>x</a:t>
            </a:r>
            <a:r>
              <a:rPr lang="zh-TW" altLang="en-US" sz="2400" b="1" dirty="0">
                <a:solidFill>
                  <a:srgbClr val="FF0000"/>
                </a:solidFill>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rPr>
              <a:t>y</a:t>
            </a:r>
            <a:r>
              <a:rPr lang="zh-TW" altLang="en-US" sz="2400" b="1" dirty="0">
                <a:solidFill>
                  <a:srgbClr val="FF0000"/>
                </a:solidFill>
                <a:latin typeface="微軟正黑體" panose="020B0604030504040204" pitchFamily="34" charset="-120"/>
                <a:ea typeface="微軟正黑體" panose="020B0604030504040204" pitchFamily="34" charset="-120"/>
              </a:rPr>
              <a:t>兩端點為斷路</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en-US" altLang="zh-TW" sz="2400" b="1" i="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dirty="0">
                <a:solidFill>
                  <a:srgbClr val="FF0000"/>
                </a:solidFill>
                <a:latin typeface="微軟正黑體" panose="020B0604030504040204" pitchFamily="34" charset="-120"/>
                <a:ea typeface="微軟正黑體" panose="020B0604030504040204" pitchFamily="34" charset="-120"/>
              </a:rPr>
              <a:t> = ∞)</a:t>
            </a:r>
            <a:r>
              <a:rPr lang="zh-TW" altLang="en-US" sz="2400" b="1" dirty="0">
                <a:solidFill>
                  <a:srgbClr val="FF0000"/>
                </a:solidFill>
                <a:latin typeface="微軟正黑體" panose="020B0604030504040204" pitchFamily="34" charset="-120"/>
                <a:ea typeface="微軟正黑體" panose="020B0604030504040204" pitchFamily="34" charset="-120"/>
              </a:rPr>
              <a:t>時，檢流計指針不偏轉</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en-US" altLang="zh-TW" sz="2400" b="1" i="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I</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dirty="0">
                <a:solidFill>
                  <a:srgbClr val="FF0000"/>
                </a:solidFill>
                <a:latin typeface="微軟正黑體" panose="020B0604030504040204" pitchFamily="34" charset="-120"/>
                <a:ea typeface="微軟正黑體" panose="020B0604030504040204" pitchFamily="34" charset="-120"/>
              </a:rPr>
              <a:t>= 0)</a:t>
            </a:r>
          </a:p>
          <a:p>
            <a:pPr>
              <a:lnSpc>
                <a:spcPct val="120000"/>
              </a:lnSpc>
            </a:pPr>
            <a:r>
              <a:rPr lang="zh-TW" altLang="en-US" sz="2400" b="1" dirty="0">
                <a:latin typeface="微軟正黑體" panose="020B0604030504040204" pitchFamily="34" charset="-120"/>
                <a:ea typeface="微軟正黑體" panose="020B0604030504040204" pitchFamily="34" charset="-120"/>
              </a:rPr>
              <a:t>當我們在</a:t>
            </a:r>
            <a:r>
              <a:rPr lang="en-US" altLang="zh-TW" sz="2400" b="1" dirty="0">
                <a:latin typeface="微軟正黑體" panose="020B0604030504040204" pitchFamily="34" charset="-120"/>
                <a:ea typeface="微軟正黑體" panose="020B0604030504040204" pitchFamily="34" charset="-120"/>
              </a:rPr>
              <a:t>x</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y</a:t>
            </a:r>
            <a:r>
              <a:rPr lang="zh-TW" altLang="en-US" sz="2400" b="1" dirty="0">
                <a:latin typeface="微軟正黑體" panose="020B0604030504040204" pitchFamily="34" charset="-120"/>
                <a:ea typeface="微軟正黑體" panose="020B0604030504040204" pitchFamily="34" charset="-120"/>
              </a:rPr>
              <a:t>之間串聯任意電阻</a:t>
            </a:r>
            <a:r>
              <a:rPr lang="en-US" altLang="zh-TW" sz="2400" b="1" i="1" dirty="0">
                <a:latin typeface="微軟正黑體" panose="020B0604030504040204" pitchFamily="34" charset="-120"/>
                <a:ea typeface="微軟正黑體" panose="020B0604030504040204" pitchFamily="34" charset="-120"/>
                <a:cs typeface="Times New Roman" panose="02020603050405020304" pitchFamily="18" charset="0"/>
              </a:rPr>
              <a:t>R</a:t>
            </a:r>
            <a:r>
              <a:rPr lang="zh-TW" altLang="en-US" sz="2400" b="1" i="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b="1" dirty="0">
                <a:latin typeface="微軟正黑體" panose="020B0604030504040204" pitchFamily="34" charset="-120"/>
                <a:ea typeface="微軟正黑體" panose="020B0604030504040204" pitchFamily="34" charset="-120"/>
              </a:rPr>
              <a:t>時，由量到的電流值</a:t>
            </a:r>
            <a:r>
              <a:rPr lang="en-US" altLang="zh-TW" sz="2400" b="1" i="1" dirty="0">
                <a:latin typeface="微軟正黑體" panose="020B0604030504040204" pitchFamily="34" charset="-120"/>
                <a:ea typeface="微軟正黑體" panose="020B0604030504040204" pitchFamily="34" charset="-120"/>
                <a:cs typeface="Times New Roman" panose="02020603050405020304" pitchFamily="18" charset="0"/>
              </a:rPr>
              <a:t>I</a:t>
            </a:r>
            <a:r>
              <a:rPr lang="zh-TW" altLang="en-US" sz="2400" b="1" i="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b="1" dirty="0">
                <a:latin typeface="微軟正黑體" panose="020B0604030504040204" pitchFamily="34" charset="-120"/>
                <a:ea typeface="微軟正黑體" panose="020B0604030504040204" pitchFamily="34" charset="-120"/>
              </a:rPr>
              <a:t>可以算出電阻值的大小。</a:t>
            </a:r>
          </a:p>
        </p:txBody>
      </p:sp>
      <p:sp>
        <p:nvSpPr>
          <p:cNvPr id="11" name="Rectangle 9"/>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4739725" y="4537575"/>
            <a:ext cx="687977" cy="523220"/>
          </a:xfrm>
          <a:prstGeom prst="rect">
            <a:avLst/>
          </a:prstGeom>
          <a:noFill/>
        </p:spPr>
        <p:txBody>
          <a:bodyPr wrap="square" rtlCol="0">
            <a:spAutoFit/>
          </a:bodyPr>
          <a:lstStyle/>
          <a:p>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4" name="文字方塊 13"/>
          <p:cNvSpPr txBox="1"/>
          <p:nvPr/>
        </p:nvSpPr>
        <p:spPr>
          <a:xfrm>
            <a:off x="4739725" y="5416003"/>
            <a:ext cx="687977" cy="523220"/>
          </a:xfrm>
          <a:prstGeom prst="rect">
            <a:avLst/>
          </a:prstGeom>
          <a:noFill/>
        </p:spPr>
        <p:txBody>
          <a:bodyPr wrap="square" rtlCol="0">
            <a:spAutoFit/>
          </a:bodyPr>
          <a:lstStyle/>
          <a:p>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標題 5">
            <a:extLst>
              <a:ext uri="{FF2B5EF4-FFF2-40B4-BE49-F238E27FC236}">
                <a16:creationId xmlns:a16="http://schemas.microsoft.com/office/drawing/2014/main" id="{88E86345-A7AE-4372-9503-DE74638AD044}"/>
              </a:ext>
            </a:extLst>
          </p:cNvPr>
          <p:cNvSpPr>
            <a:spLocks noGrp="1"/>
          </p:cNvSpPr>
          <p:nvPr>
            <p:ph type="title"/>
          </p:nvPr>
        </p:nvSpPr>
        <p:spPr>
          <a:xfrm>
            <a:off x="2929706" y="36155"/>
            <a:ext cx="3354256" cy="617901"/>
          </a:xfrm>
          <a:solidFill>
            <a:schemeClr val="bg1"/>
          </a:solidFill>
        </p:spPr>
        <p:txBody>
          <a:bodyPr/>
          <a:lstStyle/>
          <a:p>
            <a:r>
              <a:rPr lang="zh-TW" altLang="zh-TW" b="1" kern="1200" dirty="0">
                <a:solidFill>
                  <a:srgbClr val="0000FF"/>
                </a:solidFill>
                <a:effectLst/>
                <a:cs typeface="+mn-cs"/>
              </a:rPr>
              <a:t>歐姆計</a:t>
            </a:r>
            <a:endParaRPr lang="zh-TW" altLang="en-US" sz="4400" dirty="0"/>
          </a:p>
        </p:txBody>
      </p:sp>
      <p:graphicFrame>
        <p:nvGraphicFramePr>
          <p:cNvPr id="22" name="表格 21">
            <a:extLst>
              <a:ext uri="{FF2B5EF4-FFF2-40B4-BE49-F238E27FC236}">
                <a16:creationId xmlns:a16="http://schemas.microsoft.com/office/drawing/2014/main" id="{D9B5711D-436B-43BA-A482-415EF102A2A4}"/>
              </a:ext>
            </a:extLst>
          </p:cNvPr>
          <p:cNvGraphicFramePr>
            <a:graphicFrameLocks noGrp="1"/>
          </p:cNvGraphicFramePr>
          <p:nvPr>
            <p:extLst/>
          </p:nvPr>
        </p:nvGraphicFramePr>
        <p:xfrm>
          <a:off x="9254608" y="517397"/>
          <a:ext cx="3231972" cy="5919299"/>
        </p:xfrm>
        <a:graphic>
          <a:graphicData uri="http://schemas.openxmlformats.org/drawingml/2006/table">
            <a:tbl>
              <a:tblPr firstRow="1" bandRow="1">
                <a:tableStyleId>{5C22544A-7EE6-4342-B048-85BDC9FD1C3A}</a:tableStyleId>
              </a:tblPr>
              <a:tblGrid>
                <a:gridCol w="1090465">
                  <a:extLst>
                    <a:ext uri="{9D8B030D-6E8A-4147-A177-3AD203B41FA5}">
                      <a16:colId xmlns:a16="http://schemas.microsoft.com/office/drawing/2014/main" val="2511927509"/>
                    </a:ext>
                  </a:extLst>
                </a:gridCol>
                <a:gridCol w="855341">
                  <a:extLst>
                    <a:ext uri="{9D8B030D-6E8A-4147-A177-3AD203B41FA5}">
                      <a16:colId xmlns:a16="http://schemas.microsoft.com/office/drawing/2014/main" val="2829340369"/>
                    </a:ext>
                  </a:extLst>
                </a:gridCol>
                <a:gridCol w="1286166">
                  <a:extLst>
                    <a:ext uri="{9D8B030D-6E8A-4147-A177-3AD203B41FA5}">
                      <a16:colId xmlns:a16="http://schemas.microsoft.com/office/drawing/2014/main" val="2849855945"/>
                    </a:ext>
                  </a:extLst>
                </a:gridCol>
              </a:tblGrid>
              <a:tr h="500529">
                <a:tc>
                  <a:txBody>
                    <a:bodyPr/>
                    <a:lstStyle/>
                    <a:p>
                      <a:pPr algn="ctr"/>
                      <a:r>
                        <a:rPr lang="zh-TW" altLang="en-US" sz="1400" dirty="0"/>
                        <a:t>電阻 </a:t>
                      </a:r>
                      <a:r>
                        <a:rPr lang="en-US" altLang="zh-TW" sz="1400" dirty="0"/>
                        <a:t>(</a:t>
                      </a:r>
                      <a:r>
                        <a:rPr lang="en-US" altLang="zh-TW" sz="1400" dirty="0">
                          <a:sym typeface="Symbol" panose="05050102010706020507" pitchFamily="18" charset="2"/>
                        </a:rPr>
                        <a:t></a:t>
                      </a:r>
                      <a:r>
                        <a:rPr lang="en-US" altLang="zh-TW" sz="1400" dirty="0"/>
                        <a:t>)</a:t>
                      </a:r>
                      <a:endParaRPr lang="zh-TW" altLang="en-US" sz="1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dirty="0"/>
                        <a:t>數量 </a:t>
                      </a:r>
                      <a:r>
                        <a:rPr lang="en-US" altLang="zh-TW" sz="1400" dirty="0"/>
                        <a:t>(</a:t>
                      </a:r>
                      <a:r>
                        <a:rPr lang="zh-TW" altLang="en-US" sz="1400" dirty="0"/>
                        <a:t>個</a:t>
                      </a:r>
                      <a:r>
                        <a:rPr lang="en-US" altLang="zh-TW" sz="1400" dirty="0"/>
                        <a:t>)</a:t>
                      </a:r>
                      <a:endParaRPr lang="zh-TW" altLang="en-US" sz="1400" dirty="0"/>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400" dirty="0"/>
                        <a:t>4</a:t>
                      </a:r>
                      <a:r>
                        <a:rPr lang="zh-TW" altLang="en-US" sz="1400" dirty="0"/>
                        <a:t>條色碼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395573">
                <a:tc>
                  <a:txBody>
                    <a:bodyPr/>
                    <a:lstStyle/>
                    <a:p>
                      <a:pPr algn="ctr"/>
                      <a:r>
                        <a:rPr lang="en-US" altLang="zh-TW" sz="1400" dirty="0"/>
                        <a:t>1</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2</a:t>
                      </a:r>
                      <a:endParaRPr lang="zh-TW" altLang="en-US" sz="1400" dirty="0"/>
                    </a:p>
                  </a:txBody>
                  <a:tcPr anchor="ctr"/>
                </a:tc>
                <a:tc>
                  <a:txBody>
                    <a:bodyPr/>
                    <a:lstStyle/>
                    <a:p>
                      <a:pPr algn="ctr"/>
                      <a:r>
                        <a:rPr lang="zh-TW" altLang="en-US" sz="1400" dirty="0"/>
                        <a:t>棕黑金金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395573">
                <a:tc>
                  <a:txBody>
                    <a:bodyPr/>
                    <a:lstStyle/>
                    <a:p>
                      <a:pPr algn="ctr"/>
                      <a:r>
                        <a:rPr lang="en-US" altLang="zh-TW" sz="1400" dirty="0"/>
                        <a:t>1.6</a:t>
                      </a:r>
                      <a:r>
                        <a:rPr lang="zh-TW" altLang="en-US" sz="1400" dirty="0"/>
                        <a:t>或</a:t>
                      </a:r>
                      <a:r>
                        <a:rPr lang="en-US" altLang="zh-TW" sz="1400" dirty="0"/>
                        <a:t>3.3+3.3</a:t>
                      </a:r>
                      <a:r>
                        <a:rPr lang="zh-TW" altLang="en-US" sz="1400" dirty="0"/>
                        <a:t>並聯</a:t>
                      </a:r>
                      <a:r>
                        <a:rPr lang="en-US" altLang="zh-TW" sz="1400" dirty="0"/>
                        <a:t>(1.65 </a:t>
                      </a:r>
                      <a:r>
                        <a:rPr lang="en-US" altLang="zh-TW" sz="1400" dirty="0">
                          <a:sym typeface="Symbol" panose="05050102010706020507" pitchFamily="18" charset="2"/>
                        </a:rPr>
                        <a:t>)</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棕藍金金或</a:t>
                      </a:r>
                      <a:endParaRPr lang="en-US" altLang="zh-TW" sz="1400" dirty="0"/>
                    </a:p>
                    <a:p>
                      <a:pPr algn="ctr"/>
                      <a:r>
                        <a:rPr lang="en-US" altLang="zh-TW" sz="1400" dirty="0"/>
                        <a:t>2</a:t>
                      </a:r>
                      <a:r>
                        <a:rPr lang="zh-TW" altLang="en-US" sz="1400" dirty="0"/>
                        <a:t>橘橘金並聯</a:t>
                      </a:r>
                      <a:endParaRPr lang="en-US" altLang="zh-TW" sz="14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395573">
                <a:tc>
                  <a:txBody>
                    <a:bodyPr/>
                    <a:lstStyle/>
                    <a:p>
                      <a:pPr algn="ctr"/>
                      <a:r>
                        <a:rPr lang="en-US" altLang="zh-TW" sz="1400" dirty="0"/>
                        <a:t>10</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2</a:t>
                      </a:r>
                      <a:endParaRPr lang="zh-TW" altLang="en-US" sz="1400" dirty="0"/>
                    </a:p>
                  </a:txBody>
                  <a:tcPr anchor="ctr"/>
                </a:tc>
                <a:tc>
                  <a:txBody>
                    <a:bodyPr/>
                    <a:lstStyle/>
                    <a:p>
                      <a:pPr algn="ctr"/>
                      <a:r>
                        <a:rPr lang="zh-TW" altLang="en-US" sz="1400" dirty="0"/>
                        <a:t>棕黑黑金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395573">
                <a:tc>
                  <a:txBody>
                    <a:bodyPr/>
                    <a:lstStyle/>
                    <a:p>
                      <a:pPr algn="ctr"/>
                      <a:r>
                        <a:rPr lang="en-US" altLang="zh-TW" sz="1400" dirty="0"/>
                        <a:t>16 </a:t>
                      </a:r>
                    </a:p>
                    <a:p>
                      <a:pPr algn="ctr"/>
                      <a:r>
                        <a:rPr lang="zh-TW" altLang="en-US" sz="1400" dirty="0"/>
                        <a:t>或</a:t>
                      </a:r>
                      <a:r>
                        <a:rPr lang="en-US" altLang="zh-TW" sz="1400" dirty="0"/>
                        <a:t>15+1(</a:t>
                      </a:r>
                      <a:r>
                        <a:rPr lang="zh-TW" altLang="en-US" sz="1400" dirty="0"/>
                        <a:t>串聯</a:t>
                      </a:r>
                      <a:r>
                        <a:rPr lang="en-US" altLang="zh-TW" sz="1400" dirty="0"/>
                        <a:t>)</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棕藍黑金或</a:t>
                      </a:r>
                      <a:endParaRPr lang="en-US" altLang="zh-TW" sz="1400" dirty="0"/>
                    </a:p>
                    <a:p>
                      <a:pPr algn="ctr"/>
                      <a:r>
                        <a:rPr lang="zh-TW" altLang="en-US" sz="1400" dirty="0"/>
                        <a:t>棕綠黑金</a:t>
                      </a:r>
                      <a:r>
                        <a:rPr lang="en-US" altLang="zh-TW" sz="1400" dirty="0"/>
                        <a:t>&amp;</a:t>
                      </a:r>
                      <a:r>
                        <a:rPr lang="zh-TW" altLang="en-US" sz="1400" dirty="0"/>
                        <a:t>棕黑金金串聯</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395573">
                <a:tc>
                  <a:txBody>
                    <a:bodyPr/>
                    <a:lstStyle/>
                    <a:p>
                      <a:pPr algn="ctr"/>
                      <a:r>
                        <a:rPr lang="en-US" altLang="zh-TW" sz="1400" dirty="0">
                          <a:solidFill>
                            <a:srgbClr val="FF0000"/>
                          </a:solidFill>
                        </a:rPr>
                        <a:t>150</a:t>
                      </a:r>
                      <a:endParaRPr lang="zh-TW" altLang="en-US" sz="1400" dirty="0">
                        <a:solidFill>
                          <a:srgbClr val="FF0000"/>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solidFill>
                            <a:srgbClr val="FF0000"/>
                          </a:solidFill>
                        </a:rPr>
                        <a:t>1</a:t>
                      </a:r>
                      <a:endParaRPr lang="zh-TW" altLang="en-US" sz="1400" dirty="0">
                        <a:solidFill>
                          <a:srgbClr val="FF0000"/>
                        </a:solidFill>
                      </a:endParaRPr>
                    </a:p>
                  </a:txBody>
                  <a:tcPr anchor="ctr"/>
                </a:tc>
                <a:tc>
                  <a:txBody>
                    <a:bodyPr/>
                    <a:lstStyle/>
                    <a:p>
                      <a:pPr algn="ctr"/>
                      <a:r>
                        <a:rPr lang="zh-TW" altLang="en-US" sz="1400" dirty="0">
                          <a:solidFill>
                            <a:srgbClr val="FF0000"/>
                          </a:solidFill>
                        </a:rPr>
                        <a:t>棕綠棕金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395573">
                <a:tc>
                  <a:txBody>
                    <a:bodyPr/>
                    <a:lstStyle/>
                    <a:p>
                      <a:pPr algn="ctr"/>
                      <a:r>
                        <a:rPr lang="en-US" altLang="zh-TW" sz="1400" dirty="0"/>
                        <a:t>300</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橘黑棕金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395573">
                <a:tc>
                  <a:txBody>
                    <a:bodyPr/>
                    <a:lstStyle/>
                    <a:p>
                      <a:pPr algn="ctr"/>
                      <a:r>
                        <a:rPr lang="en-US" altLang="zh-TW" sz="1400" dirty="0"/>
                        <a:t>390</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橘白棕金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95573">
                <a:tc>
                  <a:txBody>
                    <a:bodyPr/>
                    <a:lstStyle/>
                    <a:p>
                      <a:pPr algn="ctr"/>
                      <a:r>
                        <a:rPr lang="en-US" altLang="zh-TW" sz="1400" dirty="0"/>
                        <a:t>39k</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2</a:t>
                      </a:r>
                      <a:endParaRPr lang="zh-TW" altLang="en-US" sz="1400" dirty="0"/>
                    </a:p>
                  </a:txBody>
                  <a:tcPr anchor="ctr"/>
                </a:tc>
                <a:tc>
                  <a:txBody>
                    <a:bodyPr/>
                    <a:lstStyle/>
                    <a:p>
                      <a:pPr algn="ctr"/>
                      <a:r>
                        <a:rPr lang="zh-TW" altLang="en-US" sz="1400" dirty="0"/>
                        <a:t>橘白橘金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395573">
                <a:tc>
                  <a:txBody>
                    <a:bodyPr/>
                    <a:lstStyle/>
                    <a:p>
                      <a:pPr algn="ctr"/>
                      <a:r>
                        <a:rPr lang="en-US" altLang="zh-TW" sz="1400" dirty="0"/>
                        <a:t>50k</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綠黑橘金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395573">
                <a:tc>
                  <a:txBody>
                    <a:bodyPr/>
                    <a:lstStyle/>
                    <a:p>
                      <a:pPr algn="ctr"/>
                      <a:r>
                        <a:rPr lang="en-US" altLang="zh-TW" sz="1400" dirty="0"/>
                        <a:t>100k</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棕黑黃金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395573">
                <a:tc>
                  <a:txBody>
                    <a:bodyPr/>
                    <a:lstStyle/>
                    <a:p>
                      <a:pPr algn="ctr"/>
                      <a:r>
                        <a:rPr lang="en-US" altLang="zh-TW" sz="1400" dirty="0">
                          <a:solidFill>
                            <a:srgbClr val="FF0000"/>
                          </a:solidFill>
                        </a:rPr>
                        <a:t>200k</a:t>
                      </a:r>
                      <a:endParaRPr lang="zh-TW" altLang="en-US" sz="1400" dirty="0">
                        <a:solidFill>
                          <a:srgbClr val="FF0000"/>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solidFill>
                            <a:srgbClr val="FF0000"/>
                          </a:solidFill>
                        </a:rPr>
                        <a:t>1</a:t>
                      </a:r>
                      <a:endParaRPr lang="zh-TW" altLang="en-US" sz="1400" dirty="0">
                        <a:solidFill>
                          <a:srgbClr val="FF0000"/>
                        </a:solidFill>
                      </a:endParaRPr>
                    </a:p>
                  </a:txBody>
                  <a:tcPr anchor="ctr"/>
                </a:tc>
                <a:tc>
                  <a:txBody>
                    <a:bodyPr/>
                    <a:lstStyle/>
                    <a:p>
                      <a:pPr algn="ctr"/>
                      <a:r>
                        <a:rPr lang="zh-TW" altLang="en-US" sz="1400" dirty="0">
                          <a:solidFill>
                            <a:srgbClr val="FF0000"/>
                          </a:solidFill>
                        </a:rPr>
                        <a:t>紅黑黃金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395573">
                <a:tc>
                  <a:txBody>
                    <a:bodyPr/>
                    <a:lstStyle/>
                    <a:p>
                      <a:pPr algn="ctr"/>
                      <a:r>
                        <a:rPr lang="en-US" altLang="zh-TW" sz="1400" dirty="0"/>
                        <a:t>390k</a:t>
                      </a:r>
                      <a:endParaRPr lang="zh-TW" altLang="en-US" sz="14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400" dirty="0"/>
                        <a:t>1</a:t>
                      </a:r>
                      <a:endParaRPr lang="zh-TW" altLang="en-US" sz="14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400" dirty="0"/>
                        <a:t>橘白黃金</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grpSp>
        <p:nvGrpSpPr>
          <p:cNvPr id="23" name="群組 22">
            <a:extLst>
              <a:ext uri="{FF2B5EF4-FFF2-40B4-BE49-F238E27FC236}">
                <a16:creationId xmlns:a16="http://schemas.microsoft.com/office/drawing/2014/main" id="{7DCC8B73-0C78-4808-B581-52CF610E86EB}"/>
              </a:ext>
            </a:extLst>
          </p:cNvPr>
          <p:cNvGrpSpPr>
            <a:grpSpLocks noChangeAspect="1"/>
          </p:cNvGrpSpPr>
          <p:nvPr/>
        </p:nvGrpSpPr>
        <p:grpSpPr>
          <a:xfrm>
            <a:off x="5563731" y="3321423"/>
            <a:ext cx="3222464" cy="2683480"/>
            <a:chOff x="4219859" y="2922627"/>
            <a:chExt cx="4247795" cy="3537309"/>
          </a:xfrm>
        </p:grpSpPr>
        <p:sp>
          <p:nvSpPr>
            <p:cNvPr id="24" name="文字方塊 23">
              <a:extLst>
                <a:ext uri="{FF2B5EF4-FFF2-40B4-BE49-F238E27FC236}">
                  <a16:creationId xmlns:a16="http://schemas.microsoft.com/office/drawing/2014/main" id="{F0B4EAAE-B9B7-4764-A308-B23C1EC84BC9}"/>
                </a:ext>
              </a:extLst>
            </p:cNvPr>
            <p:cNvSpPr txBox="1"/>
            <p:nvPr/>
          </p:nvSpPr>
          <p:spPr>
            <a:xfrm>
              <a:off x="6580230" y="3015382"/>
              <a:ext cx="1670747" cy="527417"/>
            </a:xfrm>
            <a:prstGeom prst="rect">
              <a:avLst/>
            </a:prstGeom>
            <a:noFill/>
          </p:spPr>
          <p:txBody>
            <a:bodyPr wrap="none" rtlCol="0">
              <a:spAutoFit/>
            </a:bodyPr>
            <a:lstStyle/>
            <a:p>
              <a:r>
                <a:rPr lang="en-US" altLang="zh-TW" sz="2000" dirty="0">
                  <a:solidFill>
                    <a:srgbClr val="FF3300"/>
                  </a:solidFill>
                  <a:latin typeface="標楷體" panose="03000509000000000000" pitchFamily="65" charset="-120"/>
                  <a:ea typeface="標楷體" panose="03000509000000000000" pitchFamily="65" charset="-120"/>
                </a:rPr>
                <a:t>I</a:t>
              </a:r>
              <a:r>
                <a:rPr lang="en-US" altLang="zh-TW" sz="2000" dirty="0">
                  <a:solidFill>
                    <a:srgbClr val="FF3300"/>
                  </a:solidFill>
                </a:rPr>
                <a:t> </a:t>
              </a:r>
              <a:r>
                <a:rPr lang="en-US" altLang="zh-TW" sz="2000" baseline="-25000" dirty="0">
                  <a:solidFill>
                    <a:srgbClr val="FF3300"/>
                  </a:solidFill>
                </a:rPr>
                <a:t>FS</a:t>
              </a:r>
              <a:r>
                <a:rPr lang="en-US" altLang="zh-TW" sz="2000" dirty="0">
                  <a:solidFill>
                    <a:srgbClr val="FF3300"/>
                  </a:solidFill>
                </a:rPr>
                <a:t>=50 </a:t>
              </a:r>
              <a:r>
                <a:rPr lang="en-US" altLang="zh-TW" sz="2000" dirty="0">
                  <a:solidFill>
                    <a:srgbClr val="FF3300"/>
                  </a:solidFill>
                  <a:sym typeface="Symbol" panose="05050102010706020507" pitchFamily="18" charset="2"/>
                </a:rPr>
                <a:t></a:t>
              </a:r>
              <a:r>
                <a:rPr lang="en-US" altLang="zh-TW" sz="2000" dirty="0">
                  <a:solidFill>
                    <a:srgbClr val="FF3300"/>
                  </a:solidFill>
                </a:rPr>
                <a:t>A</a:t>
              </a:r>
              <a:endParaRPr lang="zh-TW" altLang="en-US" sz="2000" dirty="0">
                <a:solidFill>
                  <a:srgbClr val="FF3300"/>
                </a:solidFill>
              </a:endParaRPr>
            </a:p>
          </p:txBody>
        </p:sp>
        <p:sp>
          <p:nvSpPr>
            <p:cNvPr id="25" name="橢圓 24">
              <a:extLst>
                <a:ext uri="{FF2B5EF4-FFF2-40B4-BE49-F238E27FC236}">
                  <a16:creationId xmlns:a16="http://schemas.microsoft.com/office/drawing/2014/main" id="{A70882DD-27DD-4B96-83EC-274F47F8C58D}"/>
                </a:ext>
              </a:extLst>
            </p:cNvPr>
            <p:cNvSpPr/>
            <p:nvPr/>
          </p:nvSpPr>
          <p:spPr>
            <a:xfrm>
              <a:off x="6587641" y="3627306"/>
              <a:ext cx="616909" cy="6169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26" name="直線接點 25">
              <a:extLst>
                <a:ext uri="{FF2B5EF4-FFF2-40B4-BE49-F238E27FC236}">
                  <a16:creationId xmlns:a16="http://schemas.microsoft.com/office/drawing/2014/main" id="{97662031-CD1B-4C6F-B810-A7993CB8550D}"/>
                </a:ext>
              </a:extLst>
            </p:cNvPr>
            <p:cNvCxnSpPr/>
            <p:nvPr/>
          </p:nvCxnSpPr>
          <p:spPr>
            <a:xfrm>
              <a:off x="7204548" y="3889248"/>
              <a:ext cx="9016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984A253-032E-447E-8091-4EE8F9CC5D70}"/>
                </a:ext>
              </a:extLst>
            </p:cNvPr>
            <p:cNvCxnSpPr>
              <a:cxnSpLocks/>
            </p:cNvCxnSpPr>
            <p:nvPr/>
          </p:nvCxnSpPr>
          <p:spPr>
            <a:xfrm>
              <a:off x="6227640" y="3883932"/>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86A0B669-63B9-4511-81A6-0C42EF45B8CB}"/>
                </a:ext>
              </a:extLst>
            </p:cNvPr>
            <p:cNvCxnSpPr>
              <a:cxnSpLocks/>
            </p:cNvCxnSpPr>
            <p:nvPr/>
          </p:nvCxnSpPr>
          <p:spPr>
            <a:xfrm flipH="1">
              <a:off x="8102565" y="3889248"/>
              <a:ext cx="0" cy="10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33C2B02-4BFF-462F-8492-78C946C10266}"/>
                </a:ext>
              </a:extLst>
            </p:cNvPr>
            <p:cNvCxnSpPr>
              <a:cxnSpLocks/>
            </p:cNvCxnSpPr>
            <p:nvPr/>
          </p:nvCxnSpPr>
          <p:spPr>
            <a:xfrm rot="5400000" flipH="1">
              <a:off x="5544380" y="3699536"/>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2D1A48DC-F0EA-492F-A36E-4E51E8243CFF}"/>
                </a:ext>
              </a:extLst>
            </p:cNvPr>
            <p:cNvCxnSpPr/>
            <p:nvPr/>
          </p:nvCxnSpPr>
          <p:spPr>
            <a:xfrm>
              <a:off x="5370071" y="4943431"/>
              <a:ext cx="1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0A83CCAB-7370-4F33-A3CF-A8404842B813}"/>
                </a:ext>
              </a:extLst>
            </p:cNvPr>
            <p:cNvCxnSpPr>
              <a:cxnSpLocks/>
            </p:cNvCxnSpPr>
            <p:nvPr/>
          </p:nvCxnSpPr>
          <p:spPr>
            <a:xfrm flipH="1" flipV="1">
              <a:off x="7306908" y="494343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D1A146B9-805F-495B-8979-745CC9ACB074}"/>
                </a:ext>
              </a:extLst>
            </p:cNvPr>
            <p:cNvGrpSpPr/>
            <p:nvPr/>
          </p:nvGrpSpPr>
          <p:grpSpPr>
            <a:xfrm>
              <a:off x="5708388" y="3762765"/>
              <a:ext cx="517854" cy="236119"/>
              <a:chOff x="4832358" y="4997362"/>
              <a:chExt cx="1945233" cy="291178"/>
            </a:xfrm>
          </p:grpSpPr>
          <p:cxnSp>
            <p:nvCxnSpPr>
              <p:cNvPr id="61" name="直線接點 60">
                <a:extLst>
                  <a:ext uri="{FF2B5EF4-FFF2-40B4-BE49-F238E27FC236}">
                    <a16:creationId xmlns:a16="http://schemas.microsoft.com/office/drawing/2014/main" id="{FFF05289-B562-4270-A53D-A4154E17C0D5}"/>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39265B71-8310-4E45-9172-49FC43DE3468}"/>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236D9AD3-E833-487A-AEAF-A875E94632A0}"/>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015EE0C1-C23F-49B3-8A2D-F020382A1600}"/>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2F05AE66-0A15-4447-A6FD-7F613D52F273}"/>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CDB66B65-E1C8-440A-AD59-10B92267292E}"/>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20DB2D50-6B8B-462A-8CC4-712A3BC3AED0}"/>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C2080143-08E7-4EAA-A60E-72514CE799A1}"/>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550DFCE9-E799-4EED-B7D6-924A725315E6}"/>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文字方塊 32">
              <a:extLst>
                <a:ext uri="{FF2B5EF4-FFF2-40B4-BE49-F238E27FC236}">
                  <a16:creationId xmlns:a16="http://schemas.microsoft.com/office/drawing/2014/main" id="{E9E19A46-3B1C-4A2F-83AB-00045F4E5125}"/>
                </a:ext>
              </a:extLst>
            </p:cNvPr>
            <p:cNvSpPr txBox="1"/>
            <p:nvPr/>
          </p:nvSpPr>
          <p:spPr>
            <a:xfrm>
              <a:off x="5766117" y="3965576"/>
              <a:ext cx="432921" cy="405705"/>
            </a:xfrm>
            <a:prstGeom prst="rect">
              <a:avLst/>
            </a:prstGeom>
            <a:noFill/>
          </p:spPr>
          <p:txBody>
            <a:bodyPr wrap="none" lIns="0" tIns="0" rIns="0" bIns="0" rtlCol="0">
              <a:spAutoFit/>
            </a:bodyPr>
            <a:lstStyle/>
            <a:p>
              <a:r>
                <a:rPr lang="en-US" altLang="zh-TW" sz="2000" dirty="0">
                  <a:solidFill>
                    <a:srgbClr val="0000FF"/>
                  </a:solidFill>
                </a:rPr>
                <a:t>R</a:t>
              </a:r>
              <a:r>
                <a:rPr lang="en-US" altLang="zh-TW" sz="2000" baseline="-25000" dirty="0">
                  <a:solidFill>
                    <a:srgbClr val="0000FF"/>
                  </a:solidFill>
                </a:rPr>
                <a:t>SO</a:t>
              </a:r>
              <a:endParaRPr lang="zh-TW" altLang="en-US" sz="2000" baseline="-25000" dirty="0">
                <a:solidFill>
                  <a:srgbClr val="0000FF"/>
                </a:solidFill>
              </a:endParaRPr>
            </a:p>
          </p:txBody>
        </p:sp>
        <p:sp>
          <p:nvSpPr>
            <p:cNvPr id="34" name="文字方塊 33">
              <a:extLst>
                <a:ext uri="{FF2B5EF4-FFF2-40B4-BE49-F238E27FC236}">
                  <a16:creationId xmlns:a16="http://schemas.microsoft.com/office/drawing/2014/main" id="{CE532EEC-0449-4FAC-B799-C8B75B70B906}"/>
                </a:ext>
              </a:extLst>
            </p:cNvPr>
            <p:cNvSpPr txBox="1"/>
            <p:nvPr/>
          </p:nvSpPr>
          <p:spPr>
            <a:xfrm>
              <a:off x="6716950" y="4159488"/>
              <a:ext cx="1750704" cy="405705"/>
            </a:xfrm>
            <a:prstGeom prst="rect">
              <a:avLst/>
            </a:prstGeom>
            <a:noFill/>
          </p:spPr>
          <p:txBody>
            <a:bodyPr wrap="none" lIns="0" tIns="0" rIns="0" bIns="0" rtlCol="0">
              <a:spAutoFit/>
            </a:bodyPr>
            <a:lstStyle/>
            <a:p>
              <a:r>
                <a:rPr lang="en-US" altLang="zh-TW" sz="2000" dirty="0">
                  <a:solidFill>
                    <a:srgbClr val="0000FF"/>
                  </a:solidFill>
                </a:rPr>
                <a:t>R</a:t>
              </a:r>
              <a:r>
                <a:rPr lang="en-US" altLang="zh-TW" sz="2000" baseline="-25000" dirty="0">
                  <a:solidFill>
                    <a:srgbClr val="0000FF"/>
                  </a:solidFill>
                </a:rPr>
                <a:t>G</a:t>
              </a:r>
              <a:r>
                <a:rPr lang="en-US" altLang="zh-TW" sz="2000" dirty="0">
                  <a:solidFill>
                    <a:srgbClr val="0000FF"/>
                  </a:solidFill>
                </a:rPr>
                <a:t>~1.758 k</a:t>
              </a:r>
              <a:r>
                <a:rPr lang="en-US" altLang="zh-TW" sz="2000" dirty="0">
                  <a:solidFill>
                    <a:srgbClr val="0000FF"/>
                  </a:solidFill>
                  <a:sym typeface="Symbol" panose="05050102010706020507" pitchFamily="18" charset="2"/>
                </a:rPr>
                <a:t></a:t>
              </a:r>
              <a:endParaRPr lang="zh-TW" altLang="en-US" sz="2000" dirty="0">
                <a:solidFill>
                  <a:srgbClr val="0000FF"/>
                </a:solidFill>
              </a:endParaRPr>
            </a:p>
          </p:txBody>
        </p:sp>
        <p:sp>
          <p:nvSpPr>
            <p:cNvPr id="35" name="矩形 34">
              <a:extLst>
                <a:ext uri="{FF2B5EF4-FFF2-40B4-BE49-F238E27FC236}">
                  <a16:creationId xmlns:a16="http://schemas.microsoft.com/office/drawing/2014/main" id="{7E5CBE86-DF3D-4D2F-96B4-9A6BC5B3332A}"/>
                </a:ext>
              </a:extLst>
            </p:cNvPr>
            <p:cNvSpPr/>
            <p:nvPr/>
          </p:nvSpPr>
          <p:spPr>
            <a:xfrm>
              <a:off x="5132950" y="2922627"/>
              <a:ext cx="3168000"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CE3DDA13-219C-4F00-A8E0-FD8BE66374D2}"/>
                </a:ext>
              </a:extLst>
            </p:cNvPr>
            <p:cNvSpPr/>
            <p:nvPr/>
          </p:nvSpPr>
          <p:spPr>
            <a:xfrm>
              <a:off x="4824704" y="5696865"/>
              <a:ext cx="3314372" cy="763071"/>
            </a:xfrm>
            <a:prstGeom prst="roundRect">
              <a:avLst/>
            </a:prstGeom>
            <a:solidFill>
              <a:schemeClr val="bg1"/>
            </a:solidFill>
          </p:spPr>
          <p:txBody>
            <a:bodyPr wrap="square">
              <a:spAutoFit/>
            </a:bodyPr>
            <a:lstStyle/>
            <a:p>
              <a:pPr algn="ctr"/>
              <a:r>
                <a:rPr kumimoji="1" lang="zh-TW" altLang="en-US" sz="2800" dirty="0">
                  <a:latin typeface="+mn-ea"/>
                  <a:cs typeface="Times New Roman" pitchFamily="18" charset="0"/>
                </a:rPr>
                <a:t>歐姆計結構圖</a:t>
              </a:r>
              <a:endParaRPr lang="zh-TW" altLang="en-US" sz="2800" dirty="0"/>
            </a:p>
          </p:txBody>
        </p:sp>
        <p:cxnSp>
          <p:nvCxnSpPr>
            <p:cNvPr id="37" name="直線接點 36">
              <a:extLst>
                <a:ext uri="{FF2B5EF4-FFF2-40B4-BE49-F238E27FC236}">
                  <a16:creationId xmlns:a16="http://schemas.microsoft.com/office/drawing/2014/main" id="{5C8B7A3D-2CB4-46BF-ADB3-8AD4B70FC8F1}"/>
                </a:ext>
              </a:extLst>
            </p:cNvPr>
            <p:cNvCxnSpPr>
              <a:cxnSpLocks/>
            </p:cNvCxnSpPr>
            <p:nvPr/>
          </p:nvCxnSpPr>
          <p:spPr>
            <a:xfrm flipH="1">
              <a:off x="7166099" y="4742284"/>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D2A54E94-B58B-4C0D-AE22-15221F563F83}"/>
                </a:ext>
              </a:extLst>
            </p:cNvPr>
            <p:cNvSpPr/>
            <p:nvPr/>
          </p:nvSpPr>
          <p:spPr>
            <a:xfrm>
              <a:off x="5352871" y="384765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a:extLst>
                <a:ext uri="{FF2B5EF4-FFF2-40B4-BE49-F238E27FC236}">
                  <a16:creationId xmlns:a16="http://schemas.microsoft.com/office/drawing/2014/main" id="{E984FF98-F1B8-4288-8EBC-76E4E74FF265}"/>
                </a:ext>
              </a:extLst>
            </p:cNvPr>
            <p:cNvSpPr/>
            <p:nvPr/>
          </p:nvSpPr>
          <p:spPr>
            <a:xfrm>
              <a:off x="5360209" y="491016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FE7BADDF-8698-45F7-89D6-748AA144A8ED}"/>
                    </a:ext>
                  </a:extLst>
                </p:cNvPr>
                <p:cNvSpPr/>
                <p:nvPr/>
              </p:nvSpPr>
              <p:spPr>
                <a:xfrm>
                  <a:off x="5224359" y="3456994"/>
                  <a:ext cx="38638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i="1" smtClean="0">
                            <a:solidFill>
                              <a:srgbClr val="000000"/>
                            </a:solidFill>
                            <a:latin typeface="Cambria Math" panose="02040503050406030204" pitchFamily="18" charset="0"/>
                          </a:rPr>
                          <m:t>𝑥</m:t>
                        </m:r>
                      </m:oMath>
                    </m:oMathPara>
                  </a14:m>
                  <a:endParaRPr lang="zh-TW" altLang="en-US" sz="2000" dirty="0"/>
                </a:p>
              </p:txBody>
            </p:sp>
          </mc:Choice>
          <mc:Fallback xmlns="">
            <p:sp>
              <p:nvSpPr>
                <p:cNvPr id="40" name="矩形 39">
                  <a:extLst>
                    <a:ext uri="{FF2B5EF4-FFF2-40B4-BE49-F238E27FC236}">
                      <a16:creationId xmlns:a16="http://schemas.microsoft.com/office/drawing/2014/main" id="{FE7BADDF-8698-45F7-89D6-748AA144A8ED}"/>
                    </a:ext>
                  </a:extLst>
                </p:cNvPr>
                <p:cNvSpPr>
                  <a:spLocks noRot="1" noChangeAspect="1" noMove="1" noResize="1" noEditPoints="1" noAdjustHandles="1" noChangeArrowheads="1" noChangeShapeType="1" noTextEdit="1"/>
                </p:cNvSpPr>
                <p:nvPr/>
              </p:nvSpPr>
              <p:spPr>
                <a:xfrm>
                  <a:off x="5224359" y="3456994"/>
                  <a:ext cx="386388" cy="400110"/>
                </a:xfrm>
                <a:prstGeom prst="rect">
                  <a:avLst/>
                </a:prstGeom>
                <a:blipFill>
                  <a:blip r:embed="rId6"/>
                  <a:stretch>
                    <a:fillRect b="-14000"/>
                  </a:stretch>
                </a:blipFill>
              </p:spPr>
              <p:txBody>
                <a:bodyPr/>
                <a:lstStyle/>
                <a:p>
                  <a:r>
                    <a:rPr lang="zh-TW" altLang="en-US">
                      <a:noFill/>
                    </a:rPr>
                    <a:t> </a:t>
                  </a:r>
                </a:p>
              </p:txBody>
            </p:sp>
          </mc:Fallback>
        </mc:AlternateContent>
        <p:sp>
          <p:nvSpPr>
            <p:cNvPr id="41" name="矩形 40">
              <a:extLst>
                <a:ext uri="{FF2B5EF4-FFF2-40B4-BE49-F238E27FC236}">
                  <a16:creationId xmlns:a16="http://schemas.microsoft.com/office/drawing/2014/main" id="{3FCF5558-DEA7-4A06-A269-6C702A9DF283}"/>
                </a:ext>
              </a:extLst>
            </p:cNvPr>
            <p:cNvSpPr/>
            <p:nvPr/>
          </p:nvSpPr>
          <p:spPr>
            <a:xfrm>
              <a:off x="7072943" y="5173526"/>
              <a:ext cx="907621" cy="400110"/>
            </a:xfrm>
            <a:prstGeom prst="rect">
              <a:avLst/>
            </a:prstGeom>
          </p:spPr>
          <p:txBody>
            <a:bodyPr wrap="none">
              <a:spAutoFit/>
            </a:bodyPr>
            <a:lstStyle/>
            <a:p>
              <a:r>
                <a:rPr lang="en-US" altLang="zh-TW" sz="2000" dirty="0"/>
                <a:t>V</a:t>
              </a:r>
              <a:r>
                <a:rPr lang="zh-TW" altLang="en-US" sz="2000" dirty="0"/>
                <a:t> </a:t>
              </a:r>
              <a:r>
                <a:rPr lang="en-US" altLang="zh-TW" sz="2000" dirty="0"/>
                <a:t>=</a:t>
              </a:r>
              <a:r>
                <a:rPr lang="zh-TW" altLang="en-US" sz="2000" dirty="0"/>
                <a:t> </a:t>
              </a:r>
              <a:r>
                <a:rPr lang="en-US" altLang="zh-TW" sz="2000" dirty="0"/>
                <a:t>2 V</a:t>
              </a:r>
              <a:endParaRPr lang="zh-TW" altLang="en-US" sz="2000" dirty="0"/>
            </a:p>
          </p:txBody>
        </p:sp>
        <p:cxnSp>
          <p:nvCxnSpPr>
            <p:cNvPr id="42" name="直線接點 41">
              <a:extLst>
                <a:ext uri="{FF2B5EF4-FFF2-40B4-BE49-F238E27FC236}">
                  <a16:creationId xmlns:a16="http://schemas.microsoft.com/office/drawing/2014/main" id="{E513A2F4-262E-49D4-92C3-6668C92880E8}"/>
                </a:ext>
              </a:extLst>
            </p:cNvPr>
            <p:cNvCxnSpPr>
              <a:cxnSpLocks/>
            </p:cNvCxnSpPr>
            <p:nvPr/>
          </p:nvCxnSpPr>
          <p:spPr>
            <a:xfrm flipH="1">
              <a:off x="7303543" y="4840656"/>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F2A4C3AE-5A15-4E51-955A-C12D46BFBC25}"/>
                    </a:ext>
                  </a:extLst>
                </p:cNvPr>
                <p:cNvSpPr/>
                <p:nvPr/>
              </p:nvSpPr>
              <p:spPr>
                <a:xfrm>
                  <a:off x="5224359" y="5010655"/>
                  <a:ext cx="39100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solidFill>
                              <a:srgbClr val="000000"/>
                            </a:solidFill>
                            <a:latin typeface="Cambria Math" panose="02040503050406030204" pitchFamily="18" charset="0"/>
                          </a:rPr>
                          <m:t>𝑦</m:t>
                        </m:r>
                      </m:oMath>
                    </m:oMathPara>
                  </a14:m>
                  <a:endParaRPr lang="zh-TW" altLang="en-US" sz="2000" dirty="0"/>
                </a:p>
              </p:txBody>
            </p:sp>
          </mc:Choice>
          <mc:Fallback xmlns="">
            <p:sp>
              <p:nvSpPr>
                <p:cNvPr id="43" name="矩形 42">
                  <a:extLst>
                    <a:ext uri="{FF2B5EF4-FFF2-40B4-BE49-F238E27FC236}">
                      <a16:creationId xmlns:a16="http://schemas.microsoft.com/office/drawing/2014/main" id="{F2A4C3AE-5A15-4E51-955A-C12D46BFBC25}"/>
                    </a:ext>
                  </a:extLst>
                </p:cNvPr>
                <p:cNvSpPr>
                  <a:spLocks noRot="1" noChangeAspect="1" noMove="1" noResize="1" noEditPoints="1" noAdjustHandles="1" noChangeArrowheads="1" noChangeShapeType="1" noTextEdit="1"/>
                </p:cNvSpPr>
                <p:nvPr/>
              </p:nvSpPr>
              <p:spPr>
                <a:xfrm>
                  <a:off x="5224359" y="5010655"/>
                  <a:ext cx="391004" cy="400110"/>
                </a:xfrm>
                <a:prstGeom prst="rect">
                  <a:avLst/>
                </a:prstGeom>
                <a:blipFill>
                  <a:blip r:embed="rId7"/>
                  <a:stretch>
                    <a:fillRect r="-12500" b="-42857"/>
                  </a:stretch>
                </a:blipFill>
              </p:spPr>
              <p:txBody>
                <a:bodyPr/>
                <a:lstStyle/>
                <a:p>
                  <a:r>
                    <a:rPr lang="zh-TW" altLang="en-US">
                      <a:noFill/>
                    </a:rPr>
                    <a:t> </a:t>
                  </a:r>
                </a:p>
              </p:txBody>
            </p:sp>
          </mc:Fallback>
        </mc:AlternateContent>
        <p:sp>
          <p:nvSpPr>
            <p:cNvPr id="44" name="文字方塊 43">
              <a:extLst>
                <a:ext uri="{FF2B5EF4-FFF2-40B4-BE49-F238E27FC236}">
                  <a16:creationId xmlns:a16="http://schemas.microsoft.com/office/drawing/2014/main" id="{4C8FDACF-1B7D-4EC8-88E3-56477899B79C}"/>
                </a:ext>
              </a:extLst>
            </p:cNvPr>
            <p:cNvSpPr txBox="1"/>
            <p:nvPr/>
          </p:nvSpPr>
          <p:spPr>
            <a:xfrm>
              <a:off x="4219859" y="4169974"/>
              <a:ext cx="195566" cy="430887"/>
            </a:xfrm>
            <a:prstGeom prst="rect">
              <a:avLst/>
            </a:prstGeom>
            <a:noFill/>
          </p:spPr>
          <p:txBody>
            <a:bodyPr wrap="none" lIns="0" tIns="0" rIns="0" bIns="0" rtlCol="0">
              <a:spAutoFit/>
            </a:bodyPr>
            <a:lstStyle/>
            <a:p>
              <a:r>
                <a:rPr lang="en-US" altLang="zh-TW" sz="2800" dirty="0">
                  <a:solidFill>
                    <a:srgbClr val="0000FF"/>
                  </a:solidFill>
                </a:rPr>
                <a:t>R</a:t>
              </a:r>
              <a:endParaRPr lang="zh-TW" altLang="en-US" sz="2800" baseline="-25000" dirty="0">
                <a:solidFill>
                  <a:srgbClr val="0000FF"/>
                </a:solidFill>
              </a:endParaRPr>
            </a:p>
          </p:txBody>
        </p:sp>
        <p:cxnSp>
          <p:nvCxnSpPr>
            <p:cNvPr id="45" name="直線接點 44">
              <a:extLst>
                <a:ext uri="{FF2B5EF4-FFF2-40B4-BE49-F238E27FC236}">
                  <a16:creationId xmlns:a16="http://schemas.microsoft.com/office/drawing/2014/main" id="{87AB5483-E0FE-4AB4-ACEE-9BB29F1AD5FC}"/>
                </a:ext>
              </a:extLst>
            </p:cNvPr>
            <p:cNvCxnSpPr>
              <a:cxnSpLocks/>
            </p:cNvCxnSpPr>
            <p:nvPr/>
          </p:nvCxnSpPr>
          <p:spPr>
            <a:xfrm rot="5400000">
              <a:off x="4469822" y="4803713"/>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489A7E92-3E56-406E-8728-70185F2AA1D7}"/>
                </a:ext>
              </a:extLst>
            </p:cNvPr>
            <p:cNvCxnSpPr>
              <a:cxnSpLocks/>
            </p:cNvCxnSpPr>
            <p:nvPr/>
          </p:nvCxnSpPr>
          <p:spPr>
            <a:xfrm rot="10800000" flipH="1">
              <a:off x="4595038" y="3886453"/>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C1B20526-3D38-4610-8219-A6D4F663C9C1}"/>
                </a:ext>
              </a:extLst>
            </p:cNvPr>
            <p:cNvGrpSpPr/>
            <p:nvPr/>
          </p:nvGrpSpPr>
          <p:grpSpPr>
            <a:xfrm rot="5400000">
              <a:off x="4337383" y="4299328"/>
              <a:ext cx="517854" cy="236119"/>
              <a:chOff x="4832358" y="4997362"/>
              <a:chExt cx="1945233" cy="291178"/>
            </a:xfrm>
          </p:grpSpPr>
          <p:cxnSp>
            <p:nvCxnSpPr>
              <p:cNvPr id="52" name="直線接點 51">
                <a:extLst>
                  <a:ext uri="{FF2B5EF4-FFF2-40B4-BE49-F238E27FC236}">
                    <a16:creationId xmlns:a16="http://schemas.microsoft.com/office/drawing/2014/main" id="{6EEBD2B2-C5B7-4289-B483-20176042F258}"/>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357C5C2D-C99D-4FE3-9487-70BB7BB40771}"/>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FFDDAA2F-43D8-4491-A38E-2BFC8AC5FF76}"/>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32044499-6876-40D5-8FB2-43FC6C35C3F3}"/>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A0170F1F-F9E0-4960-BE9A-3D7565AE256A}"/>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D33BFA1E-C78B-447A-8CD1-909188989ED6}"/>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1150918C-96B3-4C52-AA01-FE41B9393789}"/>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033946E5-1593-45D8-B673-DAF7D66C6117}"/>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56654888-C602-4EC2-8FD7-DFCAD8B8E75E}"/>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橢圓 47">
              <a:extLst>
                <a:ext uri="{FF2B5EF4-FFF2-40B4-BE49-F238E27FC236}">
                  <a16:creationId xmlns:a16="http://schemas.microsoft.com/office/drawing/2014/main" id="{F0EBB361-6A8C-4758-A757-9C909A803244}"/>
                </a:ext>
              </a:extLst>
            </p:cNvPr>
            <p:cNvSpPr/>
            <p:nvPr/>
          </p:nvSpPr>
          <p:spPr>
            <a:xfrm rot="5400000">
              <a:off x="4912023" y="384613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橢圓 48">
              <a:extLst>
                <a:ext uri="{FF2B5EF4-FFF2-40B4-BE49-F238E27FC236}">
                  <a16:creationId xmlns:a16="http://schemas.microsoft.com/office/drawing/2014/main" id="{5078BFD6-BE96-43D6-99F6-67C7F6307262}"/>
                </a:ext>
              </a:extLst>
            </p:cNvPr>
            <p:cNvSpPr/>
            <p:nvPr/>
          </p:nvSpPr>
          <p:spPr>
            <a:xfrm rot="5400000">
              <a:off x="4907205" y="490365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0" name="直線接點 49">
              <a:extLst>
                <a:ext uri="{FF2B5EF4-FFF2-40B4-BE49-F238E27FC236}">
                  <a16:creationId xmlns:a16="http://schemas.microsoft.com/office/drawing/2014/main" id="{6BD5C315-FEF8-46D0-9B73-51DB772115B3}"/>
                </a:ext>
              </a:extLst>
            </p:cNvPr>
            <p:cNvCxnSpPr>
              <a:cxnSpLocks/>
            </p:cNvCxnSpPr>
            <p:nvPr/>
          </p:nvCxnSpPr>
          <p:spPr>
            <a:xfrm rot="10800000">
              <a:off x="4586966" y="493847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D1D03098-65D7-4956-B5B9-FBD4CFA5D6E2}"/>
                </a:ext>
              </a:extLst>
            </p:cNvPr>
            <p:cNvCxnSpPr>
              <a:cxnSpLocks/>
            </p:cNvCxnSpPr>
            <p:nvPr/>
          </p:nvCxnSpPr>
          <p:spPr>
            <a:xfrm rot="10800000">
              <a:off x="4587541" y="3882459"/>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0" name="圖形 69" descr="首頁">
            <a:hlinkClick r:id="rId8" action="ppaction://hlinksldjump"/>
            <a:extLst>
              <a:ext uri="{FF2B5EF4-FFF2-40B4-BE49-F238E27FC236}">
                <a16:creationId xmlns:a16="http://schemas.microsoft.com/office/drawing/2014/main" id="{7DEAD020-49A7-48CD-AB73-EDAEF3FED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818843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1291215-C6D1-484E-AD6F-8A98FA2274BD}"/>
              </a:ext>
            </a:extLst>
          </p:cNvPr>
          <p:cNvGrpSpPr/>
          <p:nvPr/>
        </p:nvGrpSpPr>
        <p:grpSpPr>
          <a:xfrm>
            <a:off x="5455499" y="3248113"/>
            <a:ext cx="3436501" cy="1760082"/>
            <a:chOff x="5395239" y="4099229"/>
            <a:chExt cx="3436501" cy="1760082"/>
          </a:xfrm>
        </p:grpSpPr>
        <p:pic>
          <p:nvPicPr>
            <p:cNvPr id="33795" name="圖片 1">
              <a:extLst>
                <a:ext uri="{FF2B5EF4-FFF2-40B4-BE49-F238E27FC236}">
                  <a16:creationId xmlns:a16="http://schemas.microsoft.com/office/drawing/2014/main" id="{1CE55E06-F119-495D-872C-238A6F8EC2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2453" y="4099229"/>
              <a:ext cx="3039287" cy="176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C192AA97-13CA-4958-9712-90F14A5D4428}"/>
                </a:ext>
              </a:extLst>
            </p:cNvPr>
            <p:cNvSpPr/>
            <p:nvPr/>
          </p:nvSpPr>
          <p:spPr>
            <a:xfrm>
              <a:off x="5395239" y="5043278"/>
              <a:ext cx="622286" cy="400110"/>
            </a:xfrm>
            <a:prstGeom prst="rect">
              <a:avLst/>
            </a:prstGeom>
            <a:solidFill>
              <a:schemeClr val="bg1"/>
            </a:solidFill>
          </p:spPr>
          <p:txBody>
            <a:bodyPr wrap="none">
              <a:spAutoFit/>
            </a:bodyPr>
            <a:lstStyle/>
            <a:p>
              <a:r>
                <a:rPr lang="en-US" altLang="zh-TW" sz="2000" dirty="0">
                  <a:solidFill>
                    <a:prstClr val="black"/>
                  </a:solidFill>
                  <a:ea typeface="新細明體" panose="02020500000000000000" pitchFamily="18" charset="-120"/>
                </a:rPr>
                <a:t>R</a:t>
              </a:r>
              <a:r>
                <a:rPr lang="en-US" altLang="zh-TW" sz="2000" baseline="-25000" dirty="0">
                  <a:solidFill>
                    <a:prstClr val="black"/>
                  </a:solidFill>
                  <a:ea typeface="新細明體" panose="02020500000000000000" pitchFamily="18" charset="-120"/>
                </a:rPr>
                <a:t>DUT</a:t>
              </a:r>
              <a:endParaRPr lang="zh-TW" altLang="en-US" sz="3200" baseline="-25000" dirty="0"/>
            </a:p>
          </p:txBody>
        </p:sp>
        <p:sp>
          <p:nvSpPr>
            <p:cNvPr id="8" name="矩形 7">
              <a:extLst>
                <a:ext uri="{FF2B5EF4-FFF2-40B4-BE49-F238E27FC236}">
                  <a16:creationId xmlns:a16="http://schemas.microsoft.com/office/drawing/2014/main" id="{4A2AA40B-F5D5-48C0-88D4-BB717262AC4C}"/>
                </a:ext>
              </a:extLst>
            </p:cNvPr>
            <p:cNvSpPr/>
            <p:nvPr/>
          </p:nvSpPr>
          <p:spPr>
            <a:xfrm>
              <a:off x="7778775" y="4486027"/>
              <a:ext cx="429156" cy="400110"/>
            </a:xfrm>
            <a:prstGeom prst="rect">
              <a:avLst/>
            </a:prstGeom>
            <a:solidFill>
              <a:schemeClr val="bg1"/>
            </a:solidFill>
          </p:spPr>
          <p:txBody>
            <a:bodyPr wrap="none">
              <a:spAutoFit/>
            </a:bodyPr>
            <a:lstStyle/>
            <a:p>
              <a:r>
                <a:rPr lang="en-US" altLang="zh-TW" sz="2000" dirty="0">
                  <a:solidFill>
                    <a:prstClr val="black"/>
                  </a:solidFill>
                  <a:ea typeface="新細明體" panose="02020500000000000000" pitchFamily="18" charset="-120"/>
                </a:rPr>
                <a:t>R</a:t>
              </a:r>
              <a:r>
                <a:rPr lang="en-US" altLang="zh-TW" sz="2000" baseline="-25000" dirty="0">
                  <a:solidFill>
                    <a:prstClr val="black"/>
                  </a:solidFill>
                  <a:ea typeface="新細明體" panose="02020500000000000000" pitchFamily="18" charset="-120"/>
                </a:rPr>
                <a:t>G</a:t>
              </a:r>
              <a:endParaRPr lang="zh-TW" altLang="en-US" sz="3200" baseline="-25000" dirty="0"/>
            </a:p>
          </p:txBody>
        </p:sp>
      </p:grpSp>
      <mc:AlternateContent xmlns:mc="http://schemas.openxmlformats.org/markup-compatibility/2006">
        <mc:Choice xmlns:a14="http://schemas.microsoft.com/office/drawing/2010/main" Requires="a14">
          <p:sp>
            <p:nvSpPr>
              <p:cNvPr id="7" name="Rectangle 3">
                <a:extLst>
                  <a:ext uri="{FF2B5EF4-FFF2-40B4-BE49-F238E27FC236}">
                    <a16:creationId xmlns:a16="http://schemas.microsoft.com/office/drawing/2014/main" id="{B34CD7C2-7197-462C-A2E4-1AD36BABD280}"/>
                  </a:ext>
                </a:extLst>
              </p:cNvPr>
              <p:cNvSpPr>
                <a:spLocks noChangeArrowheads="1"/>
              </p:cNvSpPr>
              <p:nvPr/>
            </p:nvSpPr>
            <p:spPr bwMode="auto">
              <a:xfrm>
                <a:off x="315610" y="3079014"/>
                <a:ext cx="7198106" cy="3602406"/>
              </a:xfrm>
              <a:prstGeom prst="roundRect">
                <a:avLst>
                  <a:gd name="adj" fmla="val 2625"/>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lnSpc>
                    <a:spcPct val="120000"/>
                  </a:lnSpc>
                  <a:spcAft>
                    <a:spcPts val="600"/>
                  </a:spcAft>
                  <a:defRPr/>
                </a:pPr>
                <a:r>
                  <a:rPr kumimoji="0" lang="en-US" altLang="zh-TW" sz="2000" dirty="0">
                    <a:solidFill>
                      <a:srgbClr val="000066"/>
                    </a:solidFill>
                    <a:latin typeface="+mn-ea"/>
                  </a:rPr>
                  <a:t>1. </a:t>
                </a:r>
                <a:r>
                  <a:rPr kumimoji="0" lang="en-US" altLang="zh-TW" sz="2000" i="1" dirty="0">
                    <a:solidFill>
                      <a:srgbClr val="000066"/>
                    </a:solidFill>
                    <a:latin typeface="+mn-ea"/>
                  </a:rPr>
                  <a:t>x,  y </a:t>
                </a:r>
                <a:r>
                  <a:rPr kumimoji="0" lang="zh-TW" altLang="en-US" sz="2000" dirty="0">
                    <a:solidFill>
                      <a:srgbClr val="000066"/>
                    </a:solidFill>
                    <a:latin typeface="+mn-ea"/>
                  </a:rPr>
                  <a:t>二點</a:t>
                </a:r>
                <a:r>
                  <a:rPr kumimoji="0" lang="zh-TW" altLang="en-US" sz="2000" b="1" dirty="0">
                    <a:solidFill>
                      <a:srgbClr val="000066"/>
                    </a:solidFill>
                    <a:latin typeface="+mn-ea"/>
                  </a:rPr>
                  <a:t>短路</a:t>
                </a:r>
                <a:r>
                  <a:rPr kumimoji="0" lang="en-US" altLang="zh-TW" sz="2000" dirty="0">
                    <a:solidFill>
                      <a:srgbClr val="000066"/>
                    </a:solidFill>
                    <a:latin typeface="+mn-ea"/>
                  </a:rPr>
                  <a:t>(</a:t>
                </a:r>
                <a:r>
                  <a:rPr kumimoji="0" lang="en-US" altLang="zh-TW" sz="2000" i="1" dirty="0">
                    <a:solidFill>
                      <a:srgbClr val="000066"/>
                    </a:solidFill>
                    <a:latin typeface="+mn-ea"/>
                  </a:rPr>
                  <a:t>R</a:t>
                </a:r>
                <a:r>
                  <a:rPr kumimoji="0" lang="en-US" altLang="zh-TW" sz="2000" i="1" baseline="-25000" dirty="0">
                    <a:solidFill>
                      <a:srgbClr val="000066"/>
                    </a:solidFill>
                    <a:latin typeface="+mn-ea"/>
                  </a:rPr>
                  <a:t>DUT</a:t>
                </a:r>
                <a:r>
                  <a:rPr kumimoji="0" lang="en-US" altLang="zh-TW" sz="2000" baseline="-25000" dirty="0">
                    <a:solidFill>
                      <a:srgbClr val="000066"/>
                    </a:solidFill>
                    <a:latin typeface="+mn-ea"/>
                  </a:rPr>
                  <a:t> </a:t>
                </a:r>
                <a:r>
                  <a:rPr kumimoji="0" lang="en-US" altLang="zh-TW" sz="2000" dirty="0">
                    <a:solidFill>
                      <a:srgbClr val="000066"/>
                    </a:solidFill>
                    <a:latin typeface="+mn-ea"/>
                  </a:rPr>
                  <a:t>= 0)</a:t>
                </a:r>
                <a:endParaRPr kumimoji="0" lang="zh-TW" altLang="en-US" sz="2000" dirty="0">
                  <a:solidFill>
                    <a:srgbClr val="000066"/>
                  </a:solidFill>
                  <a:latin typeface="+mn-ea"/>
                </a:endParaRPr>
              </a:p>
              <a:p>
                <a:pPr>
                  <a:lnSpc>
                    <a:spcPct val="120000"/>
                  </a:lnSpc>
                  <a:spcAft>
                    <a:spcPts val="600"/>
                  </a:spcAft>
                  <a:defRPr/>
                </a:pPr>
                <a:r>
                  <a:rPr kumimoji="0" lang="zh-TW" altLang="en-US" sz="2000" dirty="0">
                    <a:solidFill>
                      <a:srgbClr val="000066"/>
                    </a:solidFill>
                    <a:latin typeface="+mn-ea"/>
                  </a:rPr>
                  <a:t>    選擇 </a:t>
                </a:r>
                <a:r>
                  <a:rPr lang="en-US" altLang="zh-TW" sz="2000" i="1" dirty="0">
                    <a:solidFill>
                      <a:srgbClr val="000066"/>
                    </a:solidFill>
                    <a:latin typeface="+mn-ea"/>
                  </a:rPr>
                  <a:t>R</a:t>
                </a:r>
                <a:r>
                  <a:rPr lang="en-US" altLang="zh-TW" sz="2000" baseline="-25000" dirty="0">
                    <a:solidFill>
                      <a:srgbClr val="000066"/>
                    </a:solidFill>
                    <a:latin typeface="+mn-ea"/>
                  </a:rPr>
                  <a:t>S0 </a:t>
                </a:r>
                <a:r>
                  <a:rPr kumimoji="0" lang="zh-TW" altLang="en-US" sz="2000" dirty="0">
                    <a:solidFill>
                      <a:srgbClr val="000066"/>
                    </a:solidFill>
                    <a:latin typeface="+mn-ea"/>
                  </a:rPr>
                  <a:t>使檢流計達最大</a:t>
                </a:r>
                <a:r>
                  <a:rPr lang="zh-TW" altLang="en-US" sz="2000" dirty="0">
                    <a:solidFill>
                      <a:srgbClr val="000066"/>
                    </a:solidFill>
                    <a:latin typeface="+mn-ea"/>
                  </a:rPr>
                  <a:t>電流</a:t>
                </a:r>
                <a:r>
                  <a:rPr lang="en-US" altLang="zh-TW" sz="1600" dirty="0">
                    <a:solidFill>
                      <a:srgbClr val="000066"/>
                    </a:solidFill>
                    <a:latin typeface="+mn-ea"/>
                  </a:rPr>
                  <a:t>(</a:t>
                </a:r>
                <a:r>
                  <a:rPr lang="zh-TW" altLang="en-US" sz="1600" dirty="0">
                    <a:solidFill>
                      <a:srgbClr val="000066"/>
                    </a:solidFill>
                    <a:latin typeface="+mn-ea"/>
                  </a:rPr>
                  <a:t>指針最大偏轉</a:t>
                </a:r>
                <a:r>
                  <a:rPr lang="en-US" altLang="zh-TW" sz="1600" dirty="0">
                    <a:solidFill>
                      <a:srgbClr val="000066"/>
                    </a:solidFill>
                    <a:latin typeface="+mn-ea"/>
                  </a:rPr>
                  <a:t>)</a:t>
                </a:r>
                <a:r>
                  <a:rPr lang="zh-TW" altLang="en-US" sz="1600" dirty="0">
                    <a:solidFill>
                      <a:srgbClr val="000066"/>
                    </a:solidFill>
                    <a:latin typeface="+mn-ea"/>
                  </a:rPr>
                  <a:t> </a:t>
                </a:r>
                <a:endParaRPr kumimoji="0" lang="zh-TW" altLang="en-US" sz="2000" dirty="0">
                  <a:solidFill>
                    <a:srgbClr val="000066"/>
                  </a:solidFill>
                  <a:latin typeface="+mn-ea"/>
                </a:endParaRPr>
              </a:p>
              <a:p>
                <a:pPr indent="357188">
                  <a:lnSpc>
                    <a:spcPct val="120000"/>
                  </a:lnSpc>
                  <a:spcAft>
                    <a:spcPts val="600"/>
                  </a:spcAft>
                  <a:defRPr/>
                </a:pPr>
                <a:r>
                  <a:rPr kumimoji="0" lang="en-US" altLang="zh-TW" sz="2000" i="1" dirty="0">
                    <a:solidFill>
                      <a:srgbClr val="000066"/>
                    </a:solidFill>
                    <a:latin typeface="標楷體" panose="03000509000000000000" pitchFamily="65" charset="-120"/>
                    <a:ea typeface="標楷體" panose="03000509000000000000" pitchFamily="65" charset="-120"/>
                  </a:rPr>
                  <a:t>I</a:t>
                </a:r>
                <a:r>
                  <a:rPr kumimoji="0" lang="en-US" altLang="zh-TW" sz="2000" baseline="-25000" dirty="0">
                    <a:solidFill>
                      <a:srgbClr val="000066"/>
                    </a:solidFill>
                    <a:latin typeface="+mn-ea"/>
                  </a:rPr>
                  <a:t>G(FS) </a:t>
                </a:r>
                <a:r>
                  <a:rPr kumimoji="0" lang="en-US" altLang="zh-TW" sz="2000" dirty="0">
                    <a:solidFill>
                      <a:srgbClr val="000066"/>
                    </a:solidFill>
                    <a:latin typeface="+mn-ea"/>
                  </a:rPr>
                  <a:t>= </a:t>
                </a:r>
                <a14:m>
                  <m:oMath xmlns:m="http://schemas.openxmlformats.org/officeDocument/2006/math">
                    <m:f>
                      <m:fPr>
                        <m:ctrlPr>
                          <a:rPr kumimoji="0" lang="en-US" altLang="zh-TW" sz="2000" i="1" smtClean="0">
                            <a:solidFill>
                              <a:srgbClr val="000066"/>
                            </a:solidFill>
                            <a:latin typeface="Cambria Math" panose="02040503050406030204" pitchFamily="18" charset="0"/>
                          </a:rPr>
                        </m:ctrlPr>
                      </m:fPr>
                      <m:num>
                        <m:r>
                          <m:rPr>
                            <m:nor/>
                          </m:rPr>
                          <a:rPr lang="en-US" altLang="zh-TW" sz="2000" i="1" dirty="0">
                            <a:solidFill>
                              <a:srgbClr val="000066"/>
                            </a:solidFill>
                            <a:latin typeface="+mn-ea"/>
                            <a:sym typeface="Symbol" pitchFamily="18" charset="2"/>
                          </a:rPr>
                          <m:t></m:t>
                        </m:r>
                      </m:num>
                      <m:den>
                        <m:r>
                          <m:rPr>
                            <m:nor/>
                          </m:rPr>
                          <a:rPr lang="en-US" altLang="zh-TW" sz="2000" dirty="0">
                            <a:solidFill>
                              <a:srgbClr val="000066"/>
                            </a:solidFill>
                            <a:latin typeface="+mn-ea"/>
                          </a:rPr>
                          <m:t>(</m:t>
                        </m:r>
                        <m:r>
                          <m:rPr>
                            <m:nor/>
                          </m:rPr>
                          <a:rPr lang="en-US" altLang="zh-TW" sz="2000" i="1" dirty="0">
                            <a:solidFill>
                              <a:srgbClr val="000066"/>
                            </a:solidFill>
                            <a:latin typeface="+mn-ea"/>
                          </a:rPr>
                          <m:t>R</m:t>
                        </m:r>
                        <m:r>
                          <a:rPr lang="en-US" altLang="zh-TW" sz="2000" b="0" i="1" baseline="-25000" dirty="0" smtClean="0">
                            <a:solidFill>
                              <a:srgbClr val="000066"/>
                            </a:solidFill>
                            <a:latin typeface="Cambria Math" panose="02040503050406030204" pitchFamily="18" charset="0"/>
                          </a:rPr>
                          <m:t>𝐺</m:t>
                        </m:r>
                        <m:r>
                          <m:rPr>
                            <m:nor/>
                          </m:rPr>
                          <a:rPr lang="en-US" altLang="zh-TW" sz="2000" dirty="0">
                            <a:solidFill>
                              <a:srgbClr val="000066"/>
                            </a:solidFill>
                            <a:latin typeface="+mn-ea"/>
                          </a:rPr>
                          <m:t> + </m:t>
                        </m:r>
                        <m:r>
                          <m:rPr>
                            <m:nor/>
                          </m:rPr>
                          <a:rPr lang="en-US" altLang="zh-TW" sz="2000" i="1" dirty="0">
                            <a:solidFill>
                              <a:srgbClr val="000066"/>
                            </a:solidFill>
                            <a:latin typeface="+mn-ea"/>
                          </a:rPr>
                          <m:t>R</m:t>
                        </m:r>
                        <m:r>
                          <m:rPr>
                            <m:nor/>
                          </m:rPr>
                          <a:rPr lang="en-US" altLang="zh-TW" sz="2000" baseline="-25000" dirty="0">
                            <a:solidFill>
                              <a:srgbClr val="000066"/>
                            </a:solidFill>
                            <a:latin typeface="+mn-ea"/>
                          </a:rPr>
                          <m:t>S</m:t>
                        </m:r>
                        <m:r>
                          <m:rPr>
                            <m:nor/>
                          </m:rPr>
                          <a:rPr lang="en-US" altLang="zh-TW" sz="2000" baseline="-25000" dirty="0">
                            <a:solidFill>
                              <a:srgbClr val="000066"/>
                            </a:solidFill>
                            <a:latin typeface="+mn-ea"/>
                          </a:rPr>
                          <m:t>0)</m:t>
                        </m:r>
                      </m:den>
                    </m:f>
                  </m:oMath>
                </a14:m>
                <a:endParaRPr kumimoji="0" lang="en-US" altLang="zh-TW" sz="2000" dirty="0">
                  <a:solidFill>
                    <a:srgbClr val="000066"/>
                  </a:solidFill>
                  <a:latin typeface="+mn-ea"/>
                </a:endParaRPr>
              </a:p>
              <a:p>
                <a:pPr>
                  <a:lnSpc>
                    <a:spcPct val="120000"/>
                  </a:lnSpc>
                  <a:spcAft>
                    <a:spcPts val="600"/>
                  </a:spcAft>
                  <a:defRPr/>
                </a:pPr>
                <a:r>
                  <a:rPr kumimoji="0" lang="en-US" altLang="zh-TW" sz="2000" dirty="0">
                    <a:solidFill>
                      <a:srgbClr val="000066"/>
                    </a:solidFill>
                    <a:latin typeface="+mn-ea"/>
                  </a:rPr>
                  <a:t>2. </a:t>
                </a:r>
                <a:r>
                  <a:rPr kumimoji="0" lang="en-US" altLang="zh-TW" sz="2000" i="1" dirty="0">
                    <a:solidFill>
                      <a:srgbClr val="000066"/>
                    </a:solidFill>
                    <a:latin typeface="+mn-ea"/>
                  </a:rPr>
                  <a:t>x, y </a:t>
                </a:r>
                <a:r>
                  <a:rPr kumimoji="0" lang="zh-TW" altLang="en-US" sz="2000" dirty="0">
                    <a:solidFill>
                      <a:srgbClr val="000066"/>
                    </a:solidFill>
                    <a:latin typeface="+mn-ea"/>
                  </a:rPr>
                  <a:t>二點</a:t>
                </a:r>
                <a:r>
                  <a:rPr kumimoji="0" lang="zh-TW" altLang="en-US" sz="2000" b="1" dirty="0">
                    <a:solidFill>
                      <a:srgbClr val="000066"/>
                    </a:solidFill>
                    <a:latin typeface="+mn-ea"/>
                  </a:rPr>
                  <a:t>斷路</a:t>
                </a:r>
                <a:r>
                  <a:rPr kumimoji="0" lang="en-US" altLang="zh-TW" sz="2000" dirty="0">
                    <a:solidFill>
                      <a:srgbClr val="000066"/>
                    </a:solidFill>
                    <a:latin typeface="+mn-ea"/>
                  </a:rPr>
                  <a:t>(</a:t>
                </a:r>
                <a:r>
                  <a:rPr lang="en-US" altLang="zh-TW" sz="2000" i="1" dirty="0">
                    <a:solidFill>
                      <a:srgbClr val="000066"/>
                    </a:solidFill>
                    <a:latin typeface="+mn-ea"/>
                  </a:rPr>
                  <a:t>R</a:t>
                </a:r>
                <a:r>
                  <a:rPr lang="en-US" altLang="zh-TW" sz="2000" i="1" baseline="-25000" dirty="0">
                    <a:solidFill>
                      <a:srgbClr val="000066"/>
                    </a:solidFill>
                    <a:latin typeface="+mn-ea"/>
                  </a:rPr>
                  <a:t>DUT</a:t>
                </a:r>
                <a:r>
                  <a:rPr kumimoji="0" lang="en-US" altLang="zh-TW" sz="2000" dirty="0">
                    <a:solidFill>
                      <a:srgbClr val="000066"/>
                    </a:solidFill>
                    <a:latin typeface="+mn-ea"/>
                  </a:rPr>
                  <a:t> = </a:t>
                </a:r>
                <a:r>
                  <a:rPr kumimoji="0" lang="en-US" altLang="zh-TW" sz="2000" dirty="0">
                    <a:solidFill>
                      <a:srgbClr val="000066"/>
                    </a:solidFill>
                    <a:latin typeface="+mn-ea"/>
                    <a:sym typeface="Symbol" pitchFamily="18" charset="2"/>
                  </a:rPr>
                  <a:t></a:t>
                </a:r>
                <a:r>
                  <a:rPr kumimoji="0" lang="en-US" altLang="zh-TW" sz="2000" dirty="0">
                    <a:solidFill>
                      <a:srgbClr val="000066"/>
                    </a:solidFill>
                    <a:latin typeface="+mn-ea"/>
                  </a:rPr>
                  <a:t>), </a:t>
                </a:r>
                <a:r>
                  <a:rPr kumimoji="0" lang="zh-TW" altLang="en-US" sz="2000" dirty="0">
                    <a:solidFill>
                      <a:srgbClr val="000066"/>
                    </a:solidFill>
                    <a:latin typeface="+mn-ea"/>
                  </a:rPr>
                  <a:t>無電流  </a:t>
                </a:r>
                <a:r>
                  <a:rPr kumimoji="0" lang="en-US" altLang="zh-TW" sz="2000" i="1" dirty="0">
                    <a:solidFill>
                      <a:srgbClr val="000066"/>
                    </a:solidFill>
                    <a:latin typeface="標楷體" panose="03000509000000000000" pitchFamily="65" charset="-120"/>
                    <a:ea typeface="標楷體" panose="03000509000000000000" pitchFamily="65" charset="-120"/>
                  </a:rPr>
                  <a:t>I</a:t>
                </a:r>
                <a:r>
                  <a:rPr kumimoji="0" lang="en-US" altLang="zh-TW" sz="2000" baseline="-25000" dirty="0">
                    <a:solidFill>
                      <a:srgbClr val="000066"/>
                    </a:solidFill>
                    <a:latin typeface="+mn-ea"/>
                  </a:rPr>
                  <a:t>G</a:t>
                </a:r>
                <a:r>
                  <a:rPr kumimoji="0" lang="en-US" altLang="zh-TW" sz="2000" dirty="0">
                    <a:solidFill>
                      <a:srgbClr val="000066"/>
                    </a:solidFill>
                    <a:latin typeface="+mn-ea"/>
                  </a:rPr>
                  <a:t> = 0 (</a:t>
                </a:r>
                <a:r>
                  <a:rPr kumimoji="0" lang="zh-TW" altLang="en-US" sz="2000" dirty="0">
                    <a:solidFill>
                      <a:srgbClr val="000066"/>
                    </a:solidFill>
                    <a:latin typeface="+mn-ea"/>
                  </a:rPr>
                  <a:t>零點</a:t>
                </a:r>
                <a:r>
                  <a:rPr kumimoji="0" lang="en-US" altLang="zh-TW" sz="2000" dirty="0">
                    <a:solidFill>
                      <a:srgbClr val="000066"/>
                    </a:solidFill>
                    <a:latin typeface="+mn-ea"/>
                  </a:rPr>
                  <a:t>)</a:t>
                </a:r>
              </a:p>
              <a:p>
                <a:pPr>
                  <a:lnSpc>
                    <a:spcPct val="120000"/>
                  </a:lnSpc>
                  <a:spcAft>
                    <a:spcPts val="600"/>
                  </a:spcAft>
                  <a:defRPr/>
                </a:pPr>
                <a:r>
                  <a:rPr kumimoji="0" lang="en-US" altLang="zh-TW" sz="2000" dirty="0">
                    <a:solidFill>
                      <a:srgbClr val="000066"/>
                    </a:solidFill>
                    <a:latin typeface="+mn-ea"/>
                  </a:rPr>
                  <a:t>3.</a:t>
                </a:r>
                <a:r>
                  <a:rPr kumimoji="0" lang="zh-TW" altLang="en-US" sz="2000" dirty="0">
                    <a:solidFill>
                      <a:srgbClr val="000066"/>
                    </a:solidFill>
                    <a:latin typeface="+mn-ea"/>
                  </a:rPr>
                  <a:t> 測試</a:t>
                </a:r>
                <a:r>
                  <a:rPr kumimoji="0" lang="en-US" altLang="zh-TW" sz="2000" dirty="0">
                    <a:solidFill>
                      <a:srgbClr val="000066"/>
                    </a:solidFill>
                    <a:latin typeface="+mn-ea"/>
                  </a:rPr>
                  <a:t>:</a:t>
                </a:r>
                <a:r>
                  <a:rPr kumimoji="0" lang="zh-TW" altLang="en-US" sz="2000" dirty="0">
                    <a:solidFill>
                      <a:srgbClr val="000066"/>
                    </a:solidFill>
                    <a:latin typeface="+mn-ea"/>
                  </a:rPr>
                  <a:t> </a:t>
                </a:r>
                <a:r>
                  <a:rPr kumimoji="0" lang="en-US" altLang="zh-TW" sz="2000" dirty="0">
                    <a:solidFill>
                      <a:srgbClr val="000066"/>
                    </a:solidFill>
                    <a:latin typeface="+mn-ea"/>
                  </a:rPr>
                  <a:t> </a:t>
                </a:r>
                <a:r>
                  <a:rPr kumimoji="0" lang="en-US" altLang="zh-TW" sz="2000" i="1" dirty="0">
                    <a:solidFill>
                      <a:srgbClr val="000066"/>
                    </a:solidFill>
                    <a:latin typeface="+mn-ea"/>
                  </a:rPr>
                  <a:t>x, y </a:t>
                </a:r>
                <a:r>
                  <a:rPr kumimoji="0" lang="zh-TW" altLang="en-US" sz="2000" dirty="0">
                    <a:solidFill>
                      <a:srgbClr val="000066"/>
                    </a:solidFill>
                    <a:latin typeface="+mn-ea"/>
                  </a:rPr>
                  <a:t>接待測電阻</a:t>
                </a:r>
                <a:r>
                  <a:rPr lang="en-US" altLang="zh-TW" sz="2000" i="1" dirty="0">
                    <a:solidFill>
                      <a:srgbClr val="000066"/>
                    </a:solidFill>
                    <a:latin typeface="+mn-ea"/>
                  </a:rPr>
                  <a:t>R</a:t>
                </a:r>
                <a:r>
                  <a:rPr lang="en-US" altLang="zh-TW" sz="2000" i="1" baseline="-25000" dirty="0">
                    <a:solidFill>
                      <a:srgbClr val="000066"/>
                    </a:solidFill>
                    <a:latin typeface="+mn-ea"/>
                  </a:rPr>
                  <a:t>DUT</a:t>
                </a:r>
                <a:r>
                  <a:rPr lang="en-US" altLang="zh-TW" sz="2000" baseline="-25000" dirty="0">
                    <a:solidFill>
                      <a:srgbClr val="000066"/>
                    </a:solidFill>
                    <a:latin typeface="+mn-ea"/>
                  </a:rPr>
                  <a:t> </a:t>
                </a:r>
                <a:endParaRPr kumimoji="0" lang="en-US" altLang="zh-TW" sz="2000" dirty="0">
                  <a:solidFill>
                    <a:srgbClr val="000066"/>
                  </a:solidFill>
                  <a:latin typeface="+mn-ea"/>
                </a:endParaRPr>
              </a:p>
              <a:p>
                <a:pPr>
                  <a:lnSpc>
                    <a:spcPct val="120000"/>
                  </a:lnSpc>
                  <a:spcAft>
                    <a:spcPts val="600"/>
                  </a:spcAft>
                  <a:defRPr/>
                </a:pPr>
                <a:r>
                  <a:rPr kumimoji="0" lang="en-US" altLang="zh-TW" sz="2000" dirty="0">
                    <a:solidFill>
                      <a:srgbClr val="002060"/>
                    </a:solidFill>
                    <a:latin typeface="+mn-ea"/>
                  </a:rPr>
                  <a:t>    	</a:t>
                </a:r>
                <a:r>
                  <a:rPr kumimoji="0" lang="en-US" altLang="zh-TW" sz="2000" i="1" dirty="0">
                    <a:solidFill>
                      <a:srgbClr val="002060"/>
                    </a:solidFill>
                    <a:latin typeface="標楷體" panose="03000509000000000000" pitchFamily="65" charset="-120"/>
                    <a:ea typeface="標楷體" panose="03000509000000000000" pitchFamily="65" charset="-120"/>
                  </a:rPr>
                  <a:t>I</a:t>
                </a:r>
                <a:r>
                  <a:rPr kumimoji="0" lang="en-US" altLang="zh-TW" sz="2000" i="1" baseline="-25000" dirty="0">
                    <a:solidFill>
                      <a:srgbClr val="002060"/>
                    </a:solidFill>
                    <a:latin typeface="+mn-ea"/>
                  </a:rPr>
                  <a:t>G</a:t>
                </a:r>
                <a:r>
                  <a:rPr kumimoji="0" lang="en-US" altLang="zh-TW" sz="2000" i="1" dirty="0">
                    <a:solidFill>
                      <a:srgbClr val="002060"/>
                    </a:solidFill>
                    <a:latin typeface="+mn-ea"/>
                  </a:rPr>
                  <a:t> = </a:t>
                </a:r>
                <a14:m>
                  <m:oMath xmlns:m="http://schemas.openxmlformats.org/officeDocument/2006/math">
                    <m:f>
                      <m:fPr>
                        <m:ctrlPr>
                          <a:rPr kumimoji="0" lang="en-US" altLang="zh-TW" sz="2000" i="1" smtClean="0">
                            <a:solidFill>
                              <a:srgbClr val="002060"/>
                            </a:solidFill>
                            <a:latin typeface="Cambria Math" panose="02040503050406030204" pitchFamily="18" charset="0"/>
                          </a:rPr>
                        </m:ctrlPr>
                      </m:fPr>
                      <m:num>
                        <m:r>
                          <m:rPr>
                            <m:nor/>
                          </m:rPr>
                          <a:rPr lang="en-US" altLang="zh-TW" sz="2000" i="1" dirty="0">
                            <a:solidFill>
                              <a:srgbClr val="002060"/>
                            </a:solidFill>
                            <a:latin typeface="+mn-ea"/>
                            <a:sym typeface="Symbol" pitchFamily="18" charset="2"/>
                          </a:rPr>
                          <m:t></m:t>
                        </m:r>
                      </m:num>
                      <m:den>
                        <m:r>
                          <m:rPr>
                            <m:nor/>
                          </m:rPr>
                          <a:rPr lang="en-US" altLang="zh-TW" sz="2000" i="1" dirty="0">
                            <a:solidFill>
                              <a:srgbClr val="002060"/>
                            </a:solidFill>
                            <a:latin typeface="+mn-ea"/>
                          </a:rPr>
                          <m:t>(</m:t>
                        </m:r>
                        <m:r>
                          <m:rPr>
                            <m:nor/>
                          </m:rPr>
                          <a:rPr lang="en-US" altLang="zh-TW" sz="2000" i="1" dirty="0">
                            <a:solidFill>
                              <a:srgbClr val="002060"/>
                            </a:solidFill>
                            <a:latin typeface="+mn-ea"/>
                          </a:rPr>
                          <m:t>R</m:t>
                        </m:r>
                        <m:r>
                          <a:rPr lang="en-US" altLang="zh-TW" sz="2000" b="0" i="1" dirty="0" smtClean="0">
                            <a:solidFill>
                              <a:srgbClr val="002060"/>
                            </a:solidFill>
                            <a:latin typeface="Cambria Math" panose="02040503050406030204" pitchFamily="18" charset="0"/>
                          </a:rPr>
                          <m:t>𝐺</m:t>
                        </m:r>
                        <m:r>
                          <m:rPr>
                            <m:nor/>
                          </m:rPr>
                          <a:rPr lang="en-US" altLang="zh-TW" sz="2000" i="1" dirty="0">
                            <a:solidFill>
                              <a:srgbClr val="002060"/>
                            </a:solidFill>
                            <a:latin typeface="+mn-ea"/>
                          </a:rPr>
                          <m:t> + </m:t>
                        </m:r>
                        <m:r>
                          <m:rPr>
                            <m:nor/>
                          </m:rPr>
                          <a:rPr lang="en-US" altLang="zh-TW" sz="2000" i="1" dirty="0">
                            <a:solidFill>
                              <a:srgbClr val="002060"/>
                            </a:solidFill>
                            <a:latin typeface="+mn-ea"/>
                          </a:rPr>
                          <m:t>RS</m:t>
                        </m:r>
                        <m:r>
                          <m:rPr>
                            <m:nor/>
                          </m:rPr>
                          <a:rPr lang="en-US" altLang="zh-TW" sz="2000" b="0" i="1" baseline="-25000" dirty="0" smtClean="0">
                            <a:solidFill>
                              <a:srgbClr val="002060"/>
                            </a:solidFill>
                            <a:latin typeface="+mn-ea"/>
                          </a:rPr>
                          <m:t>0+</m:t>
                        </m:r>
                        <m:r>
                          <m:rPr>
                            <m:nor/>
                          </m:rPr>
                          <a:rPr lang="en-US" altLang="zh-TW" sz="2000" i="1" dirty="0">
                            <a:solidFill>
                              <a:srgbClr val="000066"/>
                            </a:solidFill>
                            <a:latin typeface="+mn-ea"/>
                          </a:rPr>
                          <m:t>R</m:t>
                        </m:r>
                        <m:r>
                          <m:rPr>
                            <m:nor/>
                          </m:rPr>
                          <a:rPr lang="en-US" altLang="zh-TW" sz="2000" i="1" baseline="-25000" dirty="0">
                            <a:solidFill>
                              <a:srgbClr val="000066"/>
                            </a:solidFill>
                            <a:latin typeface="+mn-ea"/>
                          </a:rPr>
                          <m:t>DUT</m:t>
                        </m:r>
                        <m:r>
                          <m:rPr>
                            <m:nor/>
                          </m:rPr>
                          <a:rPr lang="en-US" altLang="zh-TW" sz="2000" i="1" dirty="0">
                            <a:solidFill>
                              <a:srgbClr val="002060"/>
                            </a:solidFill>
                            <a:latin typeface="+mn-ea"/>
                          </a:rPr>
                          <m:t>) </m:t>
                        </m:r>
                      </m:den>
                    </m:f>
                  </m:oMath>
                </a14:m>
                <a:r>
                  <a:rPr kumimoji="0" lang="en-US" altLang="zh-TW" sz="2000" i="1" dirty="0">
                    <a:solidFill>
                      <a:srgbClr val="002060"/>
                    </a:solidFill>
                    <a:latin typeface="+mn-ea"/>
                  </a:rPr>
                  <a:t>    </a:t>
                </a:r>
              </a:p>
              <a:p>
                <a:pPr>
                  <a:lnSpc>
                    <a:spcPct val="120000"/>
                  </a:lnSpc>
                  <a:spcAft>
                    <a:spcPts val="600"/>
                  </a:spcAft>
                  <a:defRPr/>
                </a:pPr>
                <a:r>
                  <a:rPr kumimoji="0" lang="en-US" altLang="zh-TW" sz="2000" i="1" dirty="0">
                    <a:solidFill>
                      <a:srgbClr val="CC3300"/>
                    </a:solidFill>
                    <a:latin typeface="+mn-ea"/>
                  </a:rPr>
                  <a:t>	</a:t>
                </a:r>
                <a:endParaRPr kumimoji="0" lang="en-US" altLang="zh-TW" sz="2000" dirty="0">
                  <a:solidFill>
                    <a:srgbClr val="FF3300"/>
                  </a:solidFill>
                  <a:latin typeface="+mn-ea"/>
                </a:endParaRPr>
              </a:p>
            </p:txBody>
          </p:sp>
        </mc:Choice>
        <mc:Fallback>
          <p:sp>
            <p:nvSpPr>
              <p:cNvPr id="7" name="Rectangle 3">
                <a:extLst>
                  <a:ext uri="{FF2B5EF4-FFF2-40B4-BE49-F238E27FC236}">
                    <a16:creationId xmlns:a16="http://schemas.microsoft.com/office/drawing/2014/main" id="{B34CD7C2-7197-462C-A2E4-1AD36BABD280}"/>
                  </a:ext>
                </a:extLst>
              </p:cNvPr>
              <p:cNvSpPr>
                <a:spLocks noRot="1" noChangeAspect="1" noMove="1" noResize="1" noEditPoints="1" noAdjustHandles="1" noChangeArrowheads="1" noChangeShapeType="1" noTextEdit="1"/>
              </p:cNvSpPr>
              <p:nvPr/>
            </p:nvSpPr>
            <p:spPr bwMode="auto">
              <a:xfrm>
                <a:off x="315610" y="3079014"/>
                <a:ext cx="7198106" cy="3602406"/>
              </a:xfrm>
              <a:prstGeom prst="roundRect">
                <a:avLst>
                  <a:gd name="adj" fmla="val 2625"/>
                </a:avLst>
              </a:prstGeom>
              <a:blipFill>
                <a:blip r:embed="rId4"/>
                <a:stretch>
                  <a:fillRect l="-508"/>
                </a:stretch>
              </a:blipFill>
              <a:ln>
                <a:noFill/>
                <a:headEnd/>
                <a:tailEnd/>
              </a:ln>
            </p:spPr>
            <p:txBody>
              <a:bodyPr/>
              <a:lstStyle/>
              <a:p>
                <a:r>
                  <a:rPr lang="zh-TW" altLang="en-US">
                    <a:noFill/>
                  </a:rPr>
                  <a:t> </a:t>
                </a:r>
              </a:p>
            </p:txBody>
          </p:sp>
        </mc:Fallback>
      </mc:AlternateContent>
      <p:sp>
        <p:nvSpPr>
          <p:cNvPr id="2" name="標題 1">
            <a:extLst>
              <a:ext uri="{FF2B5EF4-FFF2-40B4-BE49-F238E27FC236}">
                <a16:creationId xmlns:a16="http://schemas.microsoft.com/office/drawing/2014/main" id="{F9726882-0531-45DA-868B-C1921A5CFD4D}"/>
              </a:ext>
            </a:extLst>
          </p:cNvPr>
          <p:cNvSpPr>
            <a:spLocks noGrp="1"/>
          </p:cNvSpPr>
          <p:nvPr>
            <p:ph type="title"/>
          </p:nvPr>
        </p:nvSpPr>
        <p:spPr>
          <a:xfrm>
            <a:off x="0" y="18842"/>
            <a:ext cx="9144000" cy="950030"/>
          </a:xfrm>
        </p:spPr>
        <p:txBody>
          <a:bodyPr/>
          <a:lstStyle/>
          <a:p>
            <a:pPr rtl="0" eaLnBrk="1" latinLnBrk="0" hangingPunct="1">
              <a:lnSpc>
                <a:spcPct val="100000"/>
              </a:lnSpc>
            </a:pPr>
            <a:r>
              <a:rPr lang="zh-TW" altLang="zh-TW" sz="3200" b="1" kern="1200" dirty="0">
                <a:solidFill>
                  <a:srgbClr val="0000FF"/>
                </a:solidFill>
                <a:effectLst/>
                <a:latin typeface="+mn-ea"/>
                <a:ea typeface="+mn-ea"/>
                <a:cs typeface="+mn-cs"/>
              </a:rPr>
              <a:t>歐姆計</a:t>
            </a:r>
            <a:r>
              <a:rPr lang="en-US" altLang="zh-TW" sz="3200" b="1" kern="1200" dirty="0">
                <a:solidFill>
                  <a:srgbClr val="0000FF"/>
                </a:solidFill>
                <a:effectLst/>
                <a:latin typeface="+mn-ea"/>
                <a:ea typeface="+mn-ea"/>
                <a:cs typeface="+mn-cs"/>
              </a:rPr>
              <a:t>(Ohmmeter)/</a:t>
            </a:r>
            <a:r>
              <a:rPr lang="zh-TW" altLang="en-US" sz="3200" b="1" kern="1200" dirty="0">
                <a:solidFill>
                  <a:srgbClr val="0000FF"/>
                </a:solidFill>
                <a:effectLst/>
                <a:latin typeface="+mn-ea"/>
                <a:ea typeface="+mn-ea"/>
                <a:cs typeface="+mn-cs"/>
              </a:rPr>
              <a:t> </a:t>
            </a:r>
            <a:r>
              <a:rPr lang="zh-TW" altLang="zh-TW" sz="3200" b="1" kern="1200" dirty="0">
                <a:solidFill>
                  <a:srgbClr val="0000FF"/>
                </a:solidFill>
                <a:effectLst/>
                <a:latin typeface="+mn-ea"/>
                <a:ea typeface="+mn-ea"/>
                <a:cs typeface="+mn-cs"/>
              </a:rPr>
              <a:t>電阻計</a:t>
            </a:r>
            <a:r>
              <a:rPr lang="en-US" altLang="zh-TW" sz="3200" b="1" kern="1200" dirty="0">
                <a:solidFill>
                  <a:srgbClr val="0000FF"/>
                </a:solidFill>
                <a:effectLst/>
                <a:latin typeface="+mn-ea"/>
                <a:ea typeface="+mn-ea"/>
                <a:cs typeface="+mn-cs"/>
              </a:rPr>
              <a:t>(Resistance meter)</a:t>
            </a:r>
            <a:endParaRPr lang="zh-TW" altLang="en-US" sz="3200" dirty="0">
              <a:solidFill>
                <a:srgbClr val="0000FF"/>
              </a:solidFill>
              <a:latin typeface="+mn-ea"/>
              <a:ea typeface="+mn-ea"/>
            </a:endParaRPr>
          </a:p>
        </p:txBody>
      </p:sp>
      <p:sp>
        <p:nvSpPr>
          <p:cNvPr id="17" name="矩形 16">
            <a:extLst>
              <a:ext uri="{FF2B5EF4-FFF2-40B4-BE49-F238E27FC236}">
                <a16:creationId xmlns:a16="http://schemas.microsoft.com/office/drawing/2014/main" id="{3AC3F881-F777-4AE6-894E-79C68BFE38DC}"/>
              </a:ext>
            </a:extLst>
          </p:cNvPr>
          <p:cNvSpPr/>
          <p:nvPr/>
        </p:nvSpPr>
        <p:spPr>
          <a:xfrm>
            <a:off x="252000" y="792228"/>
            <a:ext cx="8640000" cy="2274854"/>
          </a:xfrm>
          <a:prstGeom prst="rect">
            <a:avLst/>
          </a:prstGeom>
        </p:spPr>
        <p:txBody>
          <a:bodyPr wrap="square">
            <a:spAutoFit/>
          </a:bodyPr>
          <a:lstStyle/>
          <a:p>
            <a:pPr>
              <a:lnSpc>
                <a:spcPct val="120000"/>
              </a:lnSpc>
            </a:pPr>
            <a:r>
              <a:rPr lang="zh-TW" altLang="en-US" sz="2000" dirty="0">
                <a:solidFill>
                  <a:srgbClr val="202124"/>
                </a:solidFill>
                <a:latin typeface="微軟正黑體" panose="020B0604030504040204" pitchFamily="34" charset="-120"/>
                <a:ea typeface="微軟正黑體" panose="020B0604030504040204" pitchFamily="34" charset="-120"/>
              </a:rPr>
              <a:t>歐姆計是</a:t>
            </a:r>
            <a:r>
              <a:rPr lang="zh-TW" altLang="en-US" sz="2000" dirty="0">
                <a:solidFill>
                  <a:srgbClr val="040C28"/>
                </a:solidFill>
                <a:latin typeface="微軟正黑體" panose="020B0604030504040204" pitchFamily="34" charset="-120"/>
                <a:ea typeface="微軟正黑體" panose="020B0604030504040204" pitchFamily="34" charset="-120"/>
              </a:rPr>
              <a:t>由檢流計</a:t>
            </a:r>
            <a:r>
              <a:rPr lang="en-US" altLang="zh-TW" sz="2000" dirty="0">
                <a:solidFill>
                  <a:srgbClr val="040C28"/>
                </a:solidFill>
                <a:latin typeface="微軟正黑體" panose="020B0604030504040204" pitchFamily="34" charset="-120"/>
                <a:ea typeface="微軟正黑體" panose="020B0604030504040204" pitchFamily="34" charset="-120"/>
              </a:rPr>
              <a:t>G</a:t>
            </a:r>
            <a:r>
              <a:rPr lang="zh-TW" altLang="en-US" sz="2000" dirty="0">
                <a:solidFill>
                  <a:srgbClr val="040C28"/>
                </a:solidFill>
                <a:latin typeface="微軟正黑體" panose="020B0604030504040204" pitchFamily="34" charset="-120"/>
                <a:ea typeface="微軟正黑體" panose="020B0604030504040204" pitchFamily="34" charset="-120"/>
              </a:rPr>
              <a:t>、電阻</a:t>
            </a:r>
            <a:r>
              <a:rPr lang="en-US" altLang="zh-TW" sz="2000" dirty="0">
                <a:solidFill>
                  <a:srgbClr val="202124"/>
                </a:solidFill>
                <a:latin typeface="微軟正黑體" panose="020B0604030504040204" pitchFamily="34" charset="-120"/>
                <a:ea typeface="微軟正黑體" panose="020B0604030504040204" pitchFamily="34" charset="-120"/>
              </a:rPr>
              <a:t>R</a:t>
            </a:r>
            <a:r>
              <a:rPr lang="en-US" altLang="zh-TW" sz="2000" baseline="-25000" dirty="0">
                <a:solidFill>
                  <a:srgbClr val="202124"/>
                </a:solidFill>
                <a:latin typeface="微軟正黑體" panose="020B0604030504040204" pitchFamily="34" charset="-120"/>
                <a:ea typeface="微軟正黑體" panose="020B0604030504040204" pitchFamily="34" charset="-120"/>
              </a:rPr>
              <a:t>S0</a:t>
            </a:r>
            <a:r>
              <a:rPr lang="zh-TW" altLang="en-US" sz="2000" dirty="0">
                <a:solidFill>
                  <a:srgbClr val="040C28"/>
                </a:solidFill>
                <a:latin typeface="微軟正黑體" panose="020B0604030504040204" pitchFamily="34" charset="-120"/>
                <a:ea typeface="微軟正黑體" panose="020B0604030504040204" pitchFamily="34" charset="-120"/>
              </a:rPr>
              <a:t>和電源</a:t>
            </a:r>
            <a:r>
              <a:rPr lang="en-US" altLang="zh-TW" sz="2000" dirty="0">
                <a:solidFill>
                  <a:srgbClr val="040C28"/>
                </a:solidFill>
                <a:latin typeface="微軟正黑體" panose="020B0604030504040204" pitchFamily="34" charset="-120"/>
                <a:ea typeface="微軟正黑體" panose="020B0604030504040204" pitchFamily="34" charset="-120"/>
              </a:rPr>
              <a:t>(</a:t>
            </a:r>
            <a:r>
              <a:rPr lang="zh-TW" altLang="en-US" sz="2000" dirty="0">
                <a:solidFill>
                  <a:srgbClr val="040C28"/>
                </a:solidFill>
                <a:latin typeface="微軟正黑體" panose="020B0604030504040204" pitchFamily="34" charset="-120"/>
                <a:ea typeface="微軟正黑體" panose="020B0604030504040204" pitchFamily="34" charset="-120"/>
              </a:rPr>
              <a:t>乾電池</a:t>
            </a:r>
            <a:r>
              <a:rPr lang="en-US" altLang="zh-TW" sz="2000" dirty="0">
                <a:solidFill>
                  <a:srgbClr val="040C28"/>
                </a:solidFill>
                <a:latin typeface="微軟正黑體" panose="020B0604030504040204" pitchFamily="34" charset="-120"/>
                <a:ea typeface="微軟正黑體" panose="020B0604030504040204" pitchFamily="34" charset="-120"/>
              </a:rPr>
              <a:t>)</a:t>
            </a:r>
            <a:r>
              <a:rPr lang="zh-TW" altLang="en-US" sz="2000" dirty="0">
                <a:solidFill>
                  <a:srgbClr val="040C28"/>
                </a:solidFill>
                <a:latin typeface="微軟正黑體" panose="020B0604030504040204" pitchFamily="34" charset="-120"/>
                <a:ea typeface="微軟正黑體" panose="020B0604030504040204" pitchFamily="34" charset="-120"/>
              </a:rPr>
              <a:t>串聯而成</a:t>
            </a:r>
            <a:r>
              <a:rPr lang="zh-TW" altLang="en-US" sz="2000" dirty="0">
                <a:solidFill>
                  <a:srgbClr val="202124"/>
                </a:solidFill>
                <a:latin typeface="微軟正黑體" panose="020B0604030504040204" pitchFamily="34" charset="-120"/>
                <a:ea typeface="微軟正黑體" panose="020B0604030504040204" pitchFamily="34" charset="-120"/>
              </a:rPr>
              <a:t>。 </a:t>
            </a:r>
            <a:endParaRPr lang="en-US" altLang="zh-TW" sz="2000" dirty="0">
              <a:solidFill>
                <a:srgbClr val="202124"/>
              </a:solidFill>
              <a:latin typeface="微軟正黑體" panose="020B0604030504040204" pitchFamily="34" charset="-120"/>
              <a:ea typeface="微軟正黑體" panose="020B0604030504040204" pitchFamily="34" charset="-120"/>
            </a:endParaRPr>
          </a:p>
          <a:p>
            <a:pPr>
              <a:lnSpc>
                <a:spcPct val="120000"/>
              </a:lnSpc>
            </a:pPr>
            <a:r>
              <a:rPr lang="zh-TW" altLang="en-US" sz="2000" dirty="0">
                <a:solidFill>
                  <a:srgbClr val="202124"/>
                </a:solidFill>
                <a:latin typeface="微軟正黑體" panose="020B0604030504040204" pitchFamily="34" charset="-120"/>
                <a:ea typeface="微軟正黑體" panose="020B0604030504040204" pitchFamily="34" charset="-120"/>
              </a:rPr>
              <a:t>選擇串聯電阻</a:t>
            </a:r>
            <a:r>
              <a:rPr lang="en-US" altLang="zh-TW" sz="2000" dirty="0">
                <a:solidFill>
                  <a:srgbClr val="202124"/>
                </a:solidFill>
                <a:latin typeface="微軟正黑體" panose="020B0604030504040204" pitchFamily="34" charset="-120"/>
                <a:ea typeface="微軟正黑體" panose="020B0604030504040204" pitchFamily="34" charset="-120"/>
              </a:rPr>
              <a:t>R</a:t>
            </a:r>
            <a:r>
              <a:rPr lang="en-US" altLang="zh-TW" sz="2000" baseline="-25000" dirty="0">
                <a:solidFill>
                  <a:srgbClr val="202124"/>
                </a:solidFill>
                <a:latin typeface="微軟正黑體" panose="020B0604030504040204" pitchFamily="34" charset="-120"/>
                <a:ea typeface="微軟正黑體" panose="020B0604030504040204" pitchFamily="34" charset="-120"/>
              </a:rPr>
              <a:t>S0</a:t>
            </a:r>
            <a:r>
              <a:rPr lang="zh-TW" altLang="en-US" sz="2000" dirty="0">
                <a:solidFill>
                  <a:srgbClr val="202124"/>
                </a:solidFill>
                <a:latin typeface="微軟正黑體" panose="020B0604030504040204" pitchFamily="34" charset="-120"/>
                <a:ea typeface="微軟正黑體" panose="020B0604030504040204" pitchFamily="34" charset="-120"/>
              </a:rPr>
              <a:t>的原則</a:t>
            </a:r>
            <a:r>
              <a:rPr lang="en-US" altLang="zh-TW" sz="2000" dirty="0">
                <a:solidFill>
                  <a:srgbClr val="202124"/>
                </a:solidFill>
                <a:latin typeface="微軟正黑體" panose="020B0604030504040204" pitchFamily="34" charset="-120"/>
                <a:ea typeface="微軟正黑體" panose="020B0604030504040204" pitchFamily="34" charset="-120"/>
              </a:rPr>
              <a:t>:</a:t>
            </a:r>
          </a:p>
          <a:p>
            <a:pPr marL="457200" indent="-457200">
              <a:lnSpc>
                <a:spcPct val="120000"/>
              </a:lnSpc>
              <a:buFont typeface="Arial" panose="020B0604020202020204" pitchFamily="34" charset="0"/>
              <a:buChar char="•"/>
            </a:pPr>
            <a:r>
              <a:rPr lang="zh-TW" altLang="en-US" sz="2000" dirty="0">
                <a:solidFill>
                  <a:srgbClr val="202124"/>
                </a:solidFill>
                <a:latin typeface="微軟正黑體" panose="020B0604030504040204" pitchFamily="34" charset="-120"/>
                <a:ea typeface="微軟正黑體" panose="020B0604030504040204" pitchFamily="34" charset="-120"/>
              </a:rPr>
              <a:t>當</a:t>
            </a:r>
            <a:r>
              <a:rPr lang="en-US" altLang="zh-TW" sz="2000" dirty="0">
                <a:solidFill>
                  <a:srgbClr val="202124"/>
                </a:solidFill>
                <a:latin typeface="微軟正黑體" panose="020B0604030504040204" pitchFamily="34" charset="-120"/>
                <a:ea typeface="微軟正黑體" panose="020B0604030504040204" pitchFamily="34" charset="-120"/>
              </a:rPr>
              <a:t>x</a:t>
            </a:r>
            <a:r>
              <a:rPr lang="zh-TW" altLang="en-US" sz="2000" dirty="0">
                <a:solidFill>
                  <a:srgbClr val="202124"/>
                </a:solidFill>
                <a:latin typeface="微軟正黑體" panose="020B0604030504040204" pitchFamily="34" charset="-120"/>
                <a:ea typeface="微軟正黑體" panose="020B0604030504040204" pitchFamily="34" charset="-120"/>
              </a:rPr>
              <a:t>、</a:t>
            </a:r>
            <a:r>
              <a:rPr lang="en-US" altLang="zh-TW" sz="2000" dirty="0">
                <a:solidFill>
                  <a:srgbClr val="202124"/>
                </a:solidFill>
                <a:latin typeface="微軟正黑體" panose="020B0604030504040204" pitchFamily="34" charset="-120"/>
                <a:ea typeface="微軟正黑體" panose="020B0604030504040204" pitchFamily="34" charset="-120"/>
              </a:rPr>
              <a:t>y</a:t>
            </a:r>
            <a:r>
              <a:rPr lang="zh-TW" altLang="en-US" sz="2000" dirty="0">
                <a:solidFill>
                  <a:srgbClr val="202124"/>
                </a:solidFill>
                <a:latin typeface="微軟正黑體" panose="020B0604030504040204" pitchFamily="34" charset="-120"/>
                <a:ea typeface="微軟正黑體" panose="020B0604030504040204" pitchFamily="34" charset="-120"/>
              </a:rPr>
              <a:t>兩端點為短路</a:t>
            </a:r>
            <a:r>
              <a:rPr lang="en-US" altLang="zh-TW" sz="2000" dirty="0">
                <a:solidFill>
                  <a:srgbClr val="202124"/>
                </a:solidFill>
                <a:latin typeface="微軟正黑體" panose="020B0604030504040204" pitchFamily="34" charset="-120"/>
                <a:ea typeface="微軟正黑體" panose="020B0604030504040204" pitchFamily="34" charset="-120"/>
              </a:rPr>
              <a:t>(R = 0)</a:t>
            </a:r>
            <a:r>
              <a:rPr lang="zh-TW" altLang="en-US" sz="2000" dirty="0">
                <a:solidFill>
                  <a:srgbClr val="202124"/>
                </a:solidFill>
                <a:latin typeface="微軟正黑體" panose="020B0604030504040204" pitchFamily="34" charset="-120"/>
                <a:ea typeface="微軟正黑體" panose="020B0604030504040204" pitchFamily="34" charset="-120"/>
              </a:rPr>
              <a:t>時，使檢流計指針作滿刻度偏轉； </a:t>
            </a:r>
            <a:endParaRPr lang="en-US" altLang="zh-TW" sz="2000" dirty="0">
              <a:solidFill>
                <a:srgbClr val="202124"/>
              </a:solidFill>
              <a:latin typeface="微軟正黑體" panose="020B0604030504040204" pitchFamily="34" charset="-120"/>
              <a:ea typeface="微軟正黑體" panose="020B0604030504040204" pitchFamily="34" charset="-120"/>
            </a:endParaRPr>
          </a:p>
          <a:p>
            <a:pPr marL="457200" indent="-457200">
              <a:lnSpc>
                <a:spcPct val="120000"/>
              </a:lnSpc>
              <a:buFont typeface="Arial" panose="020B0604020202020204" pitchFamily="34" charset="0"/>
              <a:buChar char="•"/>
            </a:pPr>
            <a:r>
              <a:rPr lang="zh-TW" altLang="en-US" sz="2000" dirty="0">
                <a:solidFill>
                  <a:srgbClr val="202124"/>
                </a:solidFill>
                <a:latin typeface="微軟正黑體" panose="020B0604030504040204" pitchFamily="34" charset="-120"/>
                <a:ea typeface="微軟正黑體" panose="020B0604030504040204" pitchFamily="34" charset="-120"/>
              </a:rPr>
              <a:t>而當</a:t>
            </a:r>
            <a:r>
              <a:rPr lang="en-US" altLang="zh-TW" sz="2000" dirty="0">
                <a:solidFill>
                  <a:srgbClr val="202124"/>
                </a:solidFill>
                <a:latin typeface="微軟正黑體" panose="020B0604030504040204" pitchFamily="34" charset="-120"/>
                <a:ea typeface="微軟正黑體" panose="020B0604030504040204" pitchFamily="34" charset="-120"/>
              </a:rPr>
              <a:t>x</a:t>
            </a:r>
            <a:r>
              <a:rPr lang="zh-TW" altLang="en-US" sz="2000" dirty="0">
                <a:solidFill>
                  <a:srgbClr val="202124"/>
                </a:solidFill>
                <a:latin typeface="微軟正黑體" panose="020B0604030504040204" pitchFamily="34" charset="-120"/>
                <a:ea typeface="微軟正黑體" panose="020B0604030504040204" pitchFamily="34" charset="-120"/>
              </a:rPr>
              <a:t>、</a:t>
            </a:r>
            <a:r>
              <a:rPr lang="en-US" altLang="zh-TW" sz="2000" dirty="0">
                <a:solidFill>
                  <a:srgbClr val="202124"/>
                </a:solidFill>
                <a:latin typeface="微軟正黑體" panose="020B0604030504040204" pitchFamily="34" charset="-120"/>
                <a:ea typeface="微軟正黑體" panose="020B0604030504040204" pitchFamily="34" charset="-120"/>
              </a:rPr>
              <a:t>y</a:t>
            </a:r>
            <a:r>
              <a:rPr lang="zh-TW" altLang="en-US" sz="2000" dirty="0">
                <a:solidFill>
                  <a:srgbClr val="202124"/>
                </a:solidFill>
                <a:latin typeface="微軟正黑體" panose="020B0604030504040204" pitchFamily="34" charset="-120"/>
                <a:ea typeface="微軟正黑體" panose="020B0604030504040204" pitchFamily="34" charset="-120"/>
              </a:rPr>
              <a:t>兩端點為斷路</a:t>
            </a:r>
            <a:r>
              <a:rPr lang="en-US" altLang="zh-TW" sz="2000" dirty="0">
                <a:solidFill>
                  <a:srgbClr val="202124"/>
                </a:solidFill>
                <a:latin typeface="微軟正黑體" panose="020B0604030504040204" pitchFamily="34" charset="-120"/>
                <a:ea typeface="微軟正黑體" panose="020B0604030504040204" pitchFamily="34" charset="-120"/>
              </a:rPr>
              <a:t>(R = ∞)</a:t>
            </a:r>
            <a:r>
              <a:rPr lang="zh-TW" altLang="en-US" sz="2000" dirty="0">
                <a:solidFill>
                  <a:srgbClr val="202124"/>
                </a:solidFill>
                <a:latin typeface="微軟正黑體" panose="020B0604030504040204" pitchFamily="34" charset="-120"/>
                <a:ea typeface="微軟正黑體" panose="020B0604030504040204" pitchFamily="34" charset="-120"/>
              </a:rPr>
              <a:t>時，檢流計指針不偏轉</a:t>
            </a:r>
            <a:r>
              <a:rPr lang="en-US" altLang="zh-TW" sz="2000" dirty="0">
                <a:solidFill>
                  <a:srgbClr val="202124"/>
                </a:solidFill>
                <a:latin typeface="微軟正黑體" panose="020B0604030504040204" pitchFamily="34" charset="-120"/>
                <a:ea typeface="微軟正黑體" panose="020B0604030504040204" pitchFamily="34" charset="-120"/>
              </a:rPr>
              <a:t>(I = 0)</a:t>
            </a:r>
            <a:r>
              <a:rPr lang="zh-TW" altLang="en-US" sz="2000" dirty="0">
                <a:solidFill>
                  <a:srgbClr val="202124"/>
                </a:solidFill>
                <a:latin typeface="微軟正黑體" panose="020B0604030504040204" pitchFamily="34" charset="-120"/>
                <a:ea typeface="微軟正黑體" panose="020B0604030504040204" pitchFamily="34" charset="-120"/>
              </a:rPr>
              <a:t>。 如此，當我們在</a:t>
            </a:r>
            <a:r>
              <a:rPr lang="en-US" altLang="zh-TW" sz="2000" dirty="0">
                <a:solidFill>
                  <a:srgbClr val="202124"/>
                </a:solidFill>
                <a:latin typeface="微軟正黑體" panose="020B0604030504040204" pitchFamily="34" charset="-120"/>
                <a:ea typeface="微軟正黑體" panose="020B0604030504040204" pitchFamily="34" charset="-120"/>
              </a:rPr>
              <a:t>x</a:t>
            </a:r>
            <a:r>
              <a:rPr lang="zh-TW" altLang="en-US" sz="2000" dirty="0">
                <a:solidFill>
                  <a:srgbClr val="202124"/>
                </a:solidFill>
                <a:latin typeface="微軟正黑體" panose="020B0604030504040204" pitchFamily="34" charset="-120"/>
                <a:ea typeface="微軟正黑體" panose="020B0604030504040204" pitchFamily="34" charset="-120"/>
              </a:rPr>
              <a:t>、</a:t>
            </a:r>
            <a:r>
              <a:rPr lang="en-US" altLang="zh-TW" sz="2000" dirty="0">
                <a:solidFill>
                  <a:srgbClr val="202124"/>
                </a:solidFill>
                <a:latin typeface="微軟正黑體" panose="020B0604030504040204" pitchFamily="34" charset="-120"/>
                <a:ea typeface="微軟正黑體" panose="020B0604030504040204" pitchFamily="34" charset="-120"/>
              </a:rPr>
              <a:t>y</a:t>
            </a:r>
            <a:r>
              <a:rPr lang="zh-TW" altLang="en-US" sz="2000" dirty="0">
                <a:solidFill>
                  <a:srgbClr val="202124"/>
                </a:solidFill>
                <a:latin typeface="微軟正黑體" panose="020B0604030504040204" pitchFamily="34" charset="-120"/>
                <a:ea typeface="微軟正黑體" panose="020B0604030504040204" pitchFamily="34" charset="-120"/>
              </a:rPr>
              <a:t>之間串聯任意電阻</a:t>
            </a:r>
            <a:r>
              <a:rPr lang="en-US" altLang="zh-TW" sz="2000" dirty="0">
                <a:solidFill>
                  <a:srgbClr val="202124"/>
                </a:solidFill>
                <a:latin typeface="微軟正黑體" panose="020B0604030504040204" pitchFamily="34" charset="-120"/>
                <a:ea typeface="微軟正黑體" panose="020B0604030504040204" pitchFamily="34" charset="-120"/>
              </a:rPr>
              <a:t>R</a:t>
            </a:r>
            <a:r>
              <a:rPr lang="zh-TW" altLang="en-US" sz="2000" dirty="0">
                <a:solidFill>
                  <a:srgbClr val="202124"/>
                </a:solidFill>
                <a:latin typeface="微軟正黑體" panose="020B0604030504040204" pitchFamily="34" charset="-120"/>
                <a:ea typeface="微軟正黑體" panose="020B0604030504040204" pitchFamily="34" charset="-120"/>
              </a:rPr>
              <a:t>時，由所量到的電流值</a:t>
            </a:r>
            <a:r>
              <a:rPr lang="en-US" altLang="zh-TW" sz="2000" dirty="0">
                <a:solidFill>
                  <a:srgbClr val="202124"/>
                </a:solidFill>
                <a:latin typeface="微軟正黑體" panose="020B0604030504040204" pitchFamily="34" charset="-120"/>
                <a:ea typeface="微軟正黑體" panose="020B0604030504040204" pitchFamily="34" charset="-120"/>
              </a:rPr>
              <a:t>I</a:t>
            </a:r>
            <a:r>
              <a:rPr lang="zh-TW" altLang="en-US" sz="2000" dirty="0">
                <a:solidFill>
                  <a:srgbClr val="202124"/>
                </a:solidFill>
                <a:latin typeface="微軟正黑體" panose="020B0604030504040204" pitchFamily="34" charset="-120"/>
                <a:ea typeface="微軟正黑體" panose="020B0604030504040204" pitchFamily="34" charset="-120"/>
              </a:rPr>
              <a:t>可以算出電阻值的大小。</a:t>
            </a:r>
            <a:endParaRPr lang="zh-TW" altLang="en-US" sz="2000"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4" name="矩形: 圓角 3">
                <a:extLst>
                  <a:ext uri="{FF2B5EF4-FFF2-40B4-BE49-F238E27FC236}">
                    <a16:creationId xmlns:a16="http://schemas.microsoft.com/office/drawing/2014/main" id="{4B02A188-F06E-4400-A11D-64C68C1C1AAC}"/>
                  </a:ext>
                </a:extLst>
              </p:cNvPr>
              <p:cNvSpPr/>
              <p:nvPr/>
            </p:nvSpPr>
            <p:spPr>
              <a:xfrm>
                <a:off x="4683226" y="5319944"/>
                <a:ext cx="3994366" cy="146564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nSpc>
                    <a:spcPct val="120000"/>
                  </a:lnSpc>
                  <a:spcAft>
                    <a:spcPts val="600"/>
                  </a:spcAft>
                  <a:defRPr/>
                </a:pPr>
                <a:r>
                  <a:rPr lang="en-US" altLang="zh-TW" sz="2000" b="1" i="1" dirty="0">
                    <a:solidFill>
                      <a:srgbClr val="CC3300"/>
                    </a:solidFill>
                    <a:latin typeface="微軟正黑體"/>
                  </a:rPr>
                  <a:t>R</a:t>
                </a:r>
                <a:r>
                  <a:rPr lang="en-US" altLang="zh-TW" sz="2000" b="1" i="1" baseline="-25000" dirty="0">
                    <a:solidFill>
                      <a:srgbClr val="CC3300"/>
                    </a:solidFill>
                    <a:latin typeface="微軟正黑體"/>
                  </a:rPr>
                  <a:t>DUT</a:t>
                </a:r>
                <a:r>
                  <a:rPr lang="en-US" altLang="zh-TW" sz="2000" b="1" i="1" dirty="0">
                    <a:solidFill>
                      <a:srgbClr val="CC3300"/>
                    </a:solidFill>
                    <a:latin typeface="微軟正黑體"/>
                  </a:rPr>
                  <a:t> = </a:t>
                </a:r>
                <a14:m>
                  <m:oMath xmlns:m="http://schemas.openxmlformats.org/officeDocument/2006/math">
                    <m:f>
                      <m:fPr>
                        <m:ctrlPr>
                          <a:rPr lang="en-US" altLang="zh-TW" sz="2000" b="1" i="1">
                            <a:solidFill>
                              <a:srgbClr val="CC3300"/>
                            </a:solidFill>
                            <a:latin typeface="Cambria Math" panose="02040503050406030204" pitchFamily="18" charset="0"/>
                          </a:rPr>
                        </m:ctrlPr>
                      </m:fPr>
                      <m:num>
                        <m:r>
                          <m:rPr>
                            <m:nor/>
                          </m:rPr>
                          <a:rPr lang="en-US" altLang="zh-TW" sz="2000" b="1" i="1" dirty="0">
                            <a:solidFill>
                              <a:srgbClr val="CC3300"/>
                            </a:solidFill>
                            <a:latin typeface="微軟正黑體"/>
                            <a:sym typeface="Symbol" pitchFamily="18" charset="2"/>
                          </a:rPr>
                          <m:t></m:t>
                        </m:r>
                      </m:num>
                      <m:den>
                        <m:r>
                          <m:rPr>
                            <m:nor/>
                          </m:rPr>
                          <a:rPr lang="en-US" altLang="zh-TW" sz="2000" b="1" i="1" dirty="0">
                            <a:solidFill>
                              <a:srgbClr val="CC3300"/>
                            </a:solidFill>
                            <a:latin typeface="標楷體" panose="03000509000000000000" pitchFamily="65" charset="-120"/>
                            <a:ea typeface="標楷體" panose="03000509000000000000" pitchFamily="65" charset="-120"/>
                          </a:rPr>
                          <m:t>I</m:t>
                        </m:r>
                        <m:r>
                          <m:rPr>
                            <m:sty m:val="p"/>
                          </m:rPr>
                          <a:rPr lang="en-US" altLang="zh-TW" sz="2000" b="1" i="1" baseline="-25000" dirty="0" smtClean="0">
                            <a:solidFill>
                              <a:srgbClr val="CC3300"/>
                            </a:solidFill>
                            <a:latin typeface="Cambria Math" panose="02040503050406030204" pitchFamily="18" charset="0"/>
                          </a:rPr>
                          <m:t>G</m:t>
                        </m:r>
                      </m:den>
                    </m:f>
                  </m:oMath>
                </a14:m>
                <a:r>
                  <a:rPr lang="zh-TW" altLang="en-US" sz="2000" b="1" i="1" dirty="0">
                    <a:solidFill>
                      <a:srgbClr val="CC3300"/>
                    </a:solidFill>
                    <a:latin typeface="微軟正黑體"/>
                  </a:rPr>
                  <a:t> </a:t>
                </a:r>
                <a:r>
                  <a:rPr lang="en-US" altLang="zh-TW" sz="2000" b="1" i="1" dirty="0">
                    <a:solidFill>
                      <a:srgbClr val="CC3300"/>
                    </a:solidFill>
                    <a:latin typeface="微軟正黑體"/>
                  </a:rPr>
                  <a:t>–</a:t>
                </a:r>
                <a:r>
                  <a:rPr lang="zh-TW" altLang="en-US" sz="2000" b="1" i="1" dirty="0">
                    <a:solidFill>
                      <a:srgbClr val="CC3300"/>
                    </a:solidFill>
                    <a:latin typeface="微軟正黑體"/>
                  </a:rPr>
                  <a:t> </a:t>
                </a:r>
                <a:r>
                  <a:rPr lang="en-US" altLang="zh-TW" sz="2000" b="1" dirty="0">
                    <a:solidFill>
                      <a:srgbClr val="CC3300"/>
                    </a:solidFill>
                    <a:latin typeface="微軟正黑體"/>
                  </a:rPr>
                  <a:t>(</a:t>
                </a:r>
                <a:r>
                  <a:rPr lang="en-US" altLang="zh-TW" sz="2000" b="1" i="1" dirty="0">
                    <a:solidFill>
                      <a:srgbClr val="CC3300"/>
                    </a:solidFill>
                    <a:latin typeface="微軟正黑體"/>
                  </a:rPr>
                  <a:t>R</a:t>
                </a:r>
                <a:r>
                  <a:rPr lang="en-US" altLang="zh-TW" sz="2000" b="1" i="1" baseline="-25000" dirty="0">
                    <a:solidFill>
                      <a:srgbClr val="CC3300"/>
                    </a:solidFill>
                    <a:latin typeface="微軟正黑體"/>
                  </a:rPr>
                  <a:t>G</a:t>
                </a:r>
                <a:r>
                  <a:rPr lang="en-US" altLang="zh-TW" sz="2000" b="1" i="1" dirty="0">
                    <a:solidFill>
                      <a:srgbClr val="CC3300"/>
                    </a:solidFill>
                    <a:latin typeface="微軟正黑體"/>
                  </a:rPr>
                  <a:t> + R</a:t>
                </a:r>
                <a:r>
                  <a:rPr lang="en-US" altLang="zh-TW" sz="2000" b="1" i="1" baseline="-25000" dirty="0">
                    <a:solidFill>
                      <a:srgbClr val="CC3300"/>
                    </a:solidFill>
                    <a:latin typeface="微軟正黑體"/>
                  </a:rPr>
                  <a:t>S0</a:t>
                </a:r>
                <a:r>
                  <a:rPr lang="en-US" altLang="zh-TW" sz="2000" b="1" dirty="0">
                    <a:solidFill>
                      <a:srgbClr val="CC3300"/>
                    </a:solidFill>
                    <a:latin typeface="微軟正黑體"/>
                  </a:rPr>
                  <a:t>)</a:t>
                </a:r>
              </a:p>
              <a:p>
                <a:pPr lvl="0">
                  <a:lnSpc>
                    <a:spcPct val="120000"/>
                  </a:lnSpc>
                  <a:spcAft>
                    <a:spcPts val="600"/>
                  </a:spcAft>
                  <a:defRPr/>
                </a:pPr>
                <a:r>
                  <a:rPr lang="en-US" altLang="zh-TW" sz="2000" b="1" i="1" dirty="0">
                    <a:solidFill>
                      <a:srgbClr val="CC3300"/>
                    </a:solidFill>
                    <a:latin typeface="微軟正黑體"/>
                  </a:rPr>
                  <a:t>       	= </a:t>
                </a:r>
                <a:r>
                  <a:rPr lang="en-US" altLang="zh-TW" sz="2000" b="1" dirty="0">
                    <a:solidFill>
                      <a:srgbClr val="CC3300"/>
                    </a:solidFill>
                    <a:latin typeface="微軟正黑體"/>
                  </a:rPr>
                  <a:t>(</a:t>
                </a:r>
                <a:r>
                  <a:rPr lang="en-US" altLang="zh-TW" sz="2000" b="1" i="1" dirty="0">
                    <a:solidFill>
                      <a:srgbClr val="CC3300"/>
                    </a:solidFill>
                    <a:latin typeface="微軟正黑體"/>
                  </a:rPr>
                  <a:t>R</a:t>
                </a:r>
                <a:r>
                  <a:rPr lang="en-US" altLang="zh-TW" sz="2000" b="1" i="1" baseline="-25000" dirty="0">
                    <a:solidFill>
                      <a:srgbClr val="CC3300"/>
                    </a:solidFill>
                    <a:latin typeface="微軟正黑體"/>
                  </a:rPr>
                  <a:t>G</a:t>
                </a:r>
                <a:r>
                  <a:rPr lang="en-US" altLang="zh-TW" sz="2000" b="1" i="1" dirty="0">
                    <a:solidFill>
                      <a:srgbClr val="CC3300"/>
                    </a:solidFill>
                    <a:latin typeface="微軟正黑體"/>
                  </a:rPr>
                  <a:t> + R</a:t>
                </a:r>
                <a:r>
                  <a:rPr lang="en-US" altLang="zh-TW" sz="2000" b="1" i="1" baseline="-25000" dirty="0">
                    <a:solidFill>
                      <a:srgbClr val="CC3300"/>
                    </a:solidFill>
                    <a:latin typeface="微軟正黑體"/>
                  </a:rPr>
                  <a:t>S0</a:t>
                </a:r>
                <a:r>
                  <a:rPr lang="en-US" altLang="zh-TW" sz="2000" b="1" dirty="0">
                    <a:solidFill>
                      <a:srgbClr val="CC3300"/>
                    </a:solidFill>
                    <a:latin typeface="微軟正黑體"/>
                  </a:rPr>
                  <a:t>)[</a:t>
                </a:r>
                <a14:m>
                  <m:oMath xmlns:m="http://schemas.openxmlformats.org/officeDocument/2006/math">
                    <m:f>
                      <m:fPr>
                        <m:ctrlPr>
                          <a:rPr lang="en-US" altLang="zh-TW" sz="2000" b="1" i="1">
                            <a:solidFill>
                              <a:srgbClr val="CC3300"/>
                            </a:solidFill>
                            <a:latin typeface="Cambria Math" panose="02040503050406030204" pitchFamily="18" charset="0"/>
                          </a:rPr>
                        </m:ctrlPr>
                      </m:fPr>
                      <m:num>
                        <m:r>
                          <m:rPr>
                            <m:nor/>
                          </m:rPr>
                          <a:rPr lang="en-US" altLang="zh-TW" sz="2000" b="1" i="1" dirty="0">
                            <a:solidFill>
                              <a:srgbClr val="CC3300"/>
                            </a:solidFill>
                            <a:latin typeface="標楷體" panose="03000509000000000000" pitchFamily="65" charset="-120"/>
                            <a:ea typeface="標楷體" panose="03000509000000000000" pitchFamily="65" charset="-120"/>
                          </a:rPr>
                          <m:t>I</m:t>
                        </m:r>
                        <m:r>
                          <m:rPr>
                            <m:sty m:val="p"/>
                          </m:rPr>
                          <a:rPr lang="en-US" altLang="zh-TW" sz="2000" b="1" i="1" baseline="-25000" dirty="0" smtClean="0">
                            <a:solidFill>
                              <a:srgbClr val="CC3300"/>
                            </a:solidFill>
                            <a:latin typeface="Cambria Math" panose="02040503050406030204" pitchFamily="18" charset="0"/>
                          </a:rPr>
                          <m:t>G</m:t>
                        </m:r>
                        <m:r>
                          <m:rPr>
                            <m:nor/>
                          </m:rPr>
                          <a:rPr lang="en-US" altLang="zh-TW" sz="2000" b="1" i="1" baseline="-25000" dirty="0">
                            <a:solidFill>
                              <a:srgbClr val="CC3300"/>
                            </a:solidFill>
                            <a:latin typeface="微軟正黑體"/>
                          </a:rPr>
                          <m:t>(</m:t>
                        </m:r>
                        <m:r>
                          <m:rPr>
                            <m:nor/>
                          </m:rPr>
                          <a:rPr lang="en-US" altLang="zh-TW" sz="2000" b="1" i="1" baseline="-25000" dirty="0" smtClean="0">
                            <a:solidFill>
                              <a:srgbClr val="CC3300"/>
                            </a:solidFill>
                            <a:latin typeface="微軟正黑體"/>
                          </a:rPr>
                          <m:t>FS</m:t>
                        </m:r>
                        <m:r>
                          <m:rPr>
                            <m:nor/>
                          </m:rPr>
                          <a:rPr lang="en-US" altLang="zh-TW" sz="2000" b="1" i="1" baseline="-25000" dirty="0">
                            <a:solidFill>
                              <a:srgbClr val="CC3300"/>
                            </a:solidFill>
                            <a:latin typeface="微軟正黑體"/>
                          </a:rPr>
                          <m:t>)</m:t>
                        </m:r>
                        <m:r>
                          <a:rPr lang="en-US" altLang="zh-TW" sz="2000" b="1" i="1" baseline="-25000" dirty="0">
                            <a:solidFill>
                              <a:srgbClr val="CC3300"/>
                            </a:solidFill>
                            <a:latin typeface="Cambria Math" panose="02040503050406030204" pitchFamily="18" charset="0"/>
                          </a:rPr>
                          <m:t> </m:t>
                        </m:r>
                      </m:num>
                      <m:den>
                        <m:r>
                          <m:rPr>
                            <m:nor/>
                          </m:rPr>
                          <a:rPr lang="en-US" altLang="zh-TW" sz="2000" b="1" i="1" dirty="0">
                            <a:solidFill>
                              <a:srgbClr val="CC3300"/>
                            </a:solidFill>
                            <a:latin typeface="標楷體" panose="03000509000000000000" pitchFamily="65" charset="-120"/>
                            <a:ea typeface="標楷體" panose="03000509000000000000" pitchFamily="65" charset="-120"/>
                          </a:rPr>
                          <m:t>I</m:t>
                        </m:r>
                        <m:r>
                          <m:rPr>
                            <m:sty m:val="p"/>
                          </m:rPr>
                          <a:rPr lang="en-US" altLang="zh-TW" sz="2000" b="1" i="1" baseline="-25000" dirty="0" smtClean="0">
                            <a:solidFill>
                              <a:srgbClr val="CC3300"/>
                            </a:solidFill>
                            <a:latin typeface="Cambria Math" panose="02040503050406030204" pitchFamily="18" charset="0"/>
                          </a:rPr>
                          <m:t>G</m:t>
                        </m:r>
                      </m:den>
                    </m:f>
                  </m:oMath>
                </a14:m>
                <a:r>
                  <a:rPr lang="en-US" altLang="zh-TW" sz="2000" b="1" dirty="0">
                    <a:solidFill>
                      <a:srgbClr val="CC3300"/>
                    </a:solidFill>
                    <a:latin typeface="微軟正黑體"/>
                  </a:rPr>
                  <a:t>)– 1]  </a:t>
                </a:r>
                <a:endParaRPr lang="en-US" altLang="zh-TW" sz="2000" b="1" dirty="0">
                  <a:solidFill>
                    <a:srgbClr val="FF3300"/>
                  </a:solidFill>
                  <a:latin typeface="微軟正黑體"/>
                </a:endParaRPr>
              </a:p>
            </p:txBody>
          </p:sp>
        </mc:Choice>
        <mc:Fallback xmlns="">
          <p:sp>
            <p:nvSpPr>
              <p:cNvPr id="4" name="矩形: 圓角 3">
                <a:extLst>
                  <a:ext uri="{FF2B5EF4-FFF2-40B4-BE49-F238E27FC236}">
                    <a16:creationId xmlns:a16="http://schemas.microsoft.com/office/drawing/2014/main" id="{4B02A188-F06E-4400-A11D-64C68C1C1AAC}"/>
                  </a:ext>
                </a:extLst>
              </p:cNvPr>
              <p:cNvSpPr>
                <a:spLocks noRot="1" noChangeAspect="1" noMove="1" noResize="1" noEditPoints="1" noAdjustHandles="1" noChangeArrowheads="1" noChangeShapeType="1" noTextEdit="1"/>
              </p:cNvSpPr>
              <p:nvPr/>
            </p:nvSpPr>
            <p:spPr>
              <a:xfrm>
                <a:off x="4683226" y="5319944"/>
                <a:ext cx="3994366" cy="1465649"/>
              </a:xfrm>
              <a:prstGeom prst="roundRect">
                <a:avLst/>
              </a:prstGeom>
              <a:blipFill>
                <a:blip r:embed="rId5"/>
                <a:stretch>
                  <a:fillRect/>
                </a:stretch>
              </a:blipFill>
            </p:spPr>
            <p:txBody>
              <a:bodyPr/>
              <a:lstStyle/>
              <a:p>
                <a:r>
                  <a:rPr lang="zh-TW" altLang="en-US">
                    <a:noFill/>
                  </a:rPr>
                  <a:t> </a:t>
                </a:r>
              </a:p>
            </p:txBody>
          </p:sp>
        </mc:Fallback>
      </mc:AlternateContent>
      <p:pic>
        <p:nvPicPr>
          <p:cNvPr id="10" name="圖形 9" descr="首頁">
            <a:hlinkClick r:id="rId6" action="ppaction://hlinksldjump"/>
            <a:extLst>
              <a:ext uri="{FF2B5EF4-FFF2-40B4-BE49-F238E27FC236}">
                <a16:creationId xmlns:a16="http://schemas.microsoft.com/office/drawing/2014/main" id="{C3FB1FE7-E62C-4E04-993C-372FCD0587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80168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1032" y="310626"/>
            <a:ext cx="3747336" cy="642934"/>
          </a:xfrm>
          <a:solidFill>
            <a:schemeClr val="bg1"/>
          </a:solidFill>
        </p:spPr>
        <p:txBody>
          <a:bodyPr>
            <a:noAutofit/>
          </a:bodyPr>
          <a:lstStyle/>
          <a:p>
            <a:r>
              <a:rPr lang="zh-TW" altLang="en-US" sz="3600" spc="0" dirty="0">
                <a:solidFill>
                  <a:srgbClr val="0000FF"/>
                </a:solidFill>
                <a:latin typeface="+mn-ea"/>
              </a:rPr>
              <a:t>指針式電錶簡介</a:t>
            </a:r>
            <a:endParaRPr lang="zh-TW" altLang="en-US" sz="3600" b="0" dirty="0">
              <a:solidFill>
                <a:srgbClr val="0000FF"/>
              </a:solidFill>
              <a:latin typeface="+mn-ea"/>
              <a:ea typeface="+mn-ea"/>
            </a:endParaRPr>
          </a:p>
        </p:txBody>
      </p:sp>
      <p:sp>
        <p:nvSpPr>
          <p:cNvPr id="11" name="文字方塊 10"/>
          <p:cNvSpPr txBox="1"/>
          <p:nvPr/>
        </p:nvSpPr>
        <p:spPr>
          <a:xfrm>
            <a:off x="148302" y="1841499"/>
            <a:ext cx="4270962" cy="4456476"/>
          </a:xfrm>
          <a:prstGeom prst="rect">
            <a:avLst/>
          </a:prstGeom>
          <a:noFill/>
        </p:spPr>
        <p:txBody>
          <a:bodyPr wrap="square" rtlCol="0">
            <a:spAutoFit/>
          </a:bodyPr>
          <a:lstStyle/>
          <a:p>
            <a:pPr>
              <a:lnSpc>
                <a:spcPct val="150000"/>
              </a:lnSpc>
            </a:pPr>
            <a:r>
              <a:rPr lang="en-US" altLang="zh-TW" sz="2400" b="1" dirty="0">
                <a:latin typeface="+mn-ea"/>
              </a:rPr>
              <a:t>1. Ω</a:t>
            </a:r>
            <a:r>
              <a:rPr lang="zh-TW" altLang="en-US" sz="2400" b="1" dirty="0">
                <a:latin typeface="+mn-ea"/>
              </a:rPr>
              <a:t> </a:t>
            </a:r>
            <a:r>
              <a:rPr lang="en-US" altLang="zh-TW" sz="2400" b="1" dirty="0">
                <a:latin typeface="+mn-ea"/>
              </a:rPr>
              <a:t>:</a:t>
            </a:r>
            <a:r>
              <a:rPr lang="zh-TW" altLang="en-US" sz="2400" b="1" dirty="0">
                <a:latin typeface="+mn-ea"/>
              </a:rPr>
              <a:t> 電阻檔</a:t>
            </a:r>
            <a:endParaRPr lang="en-US" altLang="zh-TW" sz="2400" b="1" dirty="0">
              <a:latin typeface="+mn-ea"/>
            </a:endParaRPr>
          </a:p>
          <a:p>
            <a:pPr>
              <a:lnSpc>
                <a:spcPct val="150000"/>
              </a:lnSpc>
            </a:pPr>
            <a:r>
              <a:rPr lang="en-US" altLang="zh-TW" sz="2400" b="1" dirty="0">
                <a:latin typeface="+mn-ea"/>
              </a:rPr>
              <a:t>2. DCV</a:t>
            </a:r>
            <a:r>
              <a:rPr lang="zh-TW" altLang="en-US" sz="2400" b="1" dirty="0">
                <a:latin typeface="+mn-ea"/>
              </a:rPr>
              <a:t> </a:t>
            </a:r>
            <a:r>
              <a:rPr lang="en-US" altLang="zh-TW" sz="2400" b="1" dirty="0">
                <a:latin typeface="+mn-ea"/>
              </a:rPr>
              <a:t>:</a:t>
            </a:r>
            <a:r>
              <a:rPr lang="zh-TW" altLang="en-US" sz="2400" b="1" dirty="0">
                <a:latin typeface="+mn-ea"/>
              </a:rPr>
              <a:t>直流電壓檔</a:t>
            </a:r>
            <a:endParaRPr lang="en-US" altLang="zh-TW" sz="2400" b="1" dirty="0">
              <a:latin typeface="+mn-ea"/>
            </a:endParaRPr>
          </a:p>
          <a:p>
            <a:pPr>
              <a:lnSpc>
                <a:spcPct val="150000"/>
              </a:lnSpc>
            </a:pPr>
            <a:r>
              <a:rPr lang="en-US" altLang="zh-TW" sz="2400" b="1" dirty="0">
                <a:latin typeface="+mn-ea"/>
              </a:rPr>
              <a:t>3. DCA</a:t>
            </a:r>
            <a:r>
              <a:rPr lang="zh-TW" altLang="en-US" sz="2400" b="1" dirty="0">
                <a:latin typeface="+mn-ea"/>
              </a:rPr>
              <a:t> </a:t>
            </a:r>
            <a:r>
              <a:rPr lang="en-US" altLang="zh-TW" sz="2400" b="1" dirty="0">
                <a:latin typeface="+mn-ea"/>
              </a:rPr>
              <a:t>:</a:t>
            </a:r>
            <a:r>
              <a:rPr lang="zh-TW" altLang="en-US" sz="2400" b="1" dirty="0">
                <a:latin typeface="+mn-ea"/>
              </a:rPr>
              <a:t>直流電流檔</a:t>
            </a:r>
            <a:br>
              <a:rPr lang="zh-TW" altLang="en-US" sz="2400" b="1" dirty="0">
                <a:latin typeface="+mn-ea"/>
              </a:rPr>
            </a:br>
            <a:r>
              <a:rPr lang="en-US" altLang="zh-TW" sz="2400" b="1" dirty="0">
                <a:latin typeface="+mn-ea"/>
              </a:rPr>
              <a:t>4. ACV</a:t>
            </a:r>
            <a:r>
              <a:rPr lang="zh-TW" altLang="en-US" sz="2400" b="1" dirty="0">
                <a:latin typeface="+mn-ea"/>
              </a:rPr>
              <a:t> </a:t>
            </a:r>
            <a:r>
              <a:rPr lang="en-US" altLang="zh-TW" sz="2400" b="1" dirty="0">
                <a:latin typeface="+mn-ea"/>
              </a:rPr>
              <a:t>:</a:t>
            </a:r>
            <a:r>
              <a:rPr lang="zh-TW" altLang="en-US" sz="2400" b="1" dirty="0">
                <a:latin typeface="+mn-ea"/>
              </a:rPr>
              <a:t>交流電壓檔</a:t>
            </a:r>
            <a:br>
              <a:rPr lang="zh-TW" altLang="en-US" sz="2400" b="1" dirty="0">
                <a:latin typeface="+mn-ea"/>
              </a:rPr>
            </a:br>
            <a:r>
              <a:rPr lang="en-US" altLang="zh-TW" sz="2400" b="1" dirty="0">
                <a:latin typeface="+mn-ea"/>
              </a:rPr>
              <a:t>5. </a:t>
            </a:r>
            <a:r>
              <a:rPr lang="en-US" altLang="zh-TW" sz="2400" b="1" dirty="0" err="1">
                <a:latin typeface="+mn-ea"/>
              </a:rPr>
              <a:t>h</a:t>
            </a:r>
            <a:r>
              <a:rPr lang="en-US" altLang="zh-TW" sz="2400" b="1" baseline="-25000" dirty="0" err="1">
                <a:latin typeface="+mn-ea"/>
              </a:rPr>
              <a:t>FE</a:t>
            </a:r>
            <a:r>
              <a:rPr lang="zh-TW" altLang="en-US" sz="2400" b="1" dirty="0">
                <a:latin typeface="+mn-ea"/>
              </a:rPr>
              <a:t> </a:t>
            </a:r>
            <a:r>
              <a:rPr lang="en-US" altLang="zh-TW" sz="2400" b="1" dirty="0">
                <a:latin typeface="+mn-ea"/>
              </a:rPr>
              <a:t>:</a:t>
            </a:r>
            <a:r>
              <a:rPr lang="zh-TW" altLang="en-US" sz="2400" b="1" dirty="0">
                <a:latin typeface="+mn-ea"/>
              </a:rPr>
              <a:t>電晶體直流增益檔</a:t>
            </a:r>
            <a:endParaRPr lang="en-US" altLang="zh-TW" sz="2400" b="1" dirty="0">
              <a:latin typeface="+mn-ea"/>
            </a:endParaRPr>
          </a:p>
          <a:p>
            <a:pPr>
              <a:lnSpc>
                <a:spcPct val="150000"/>
              </a:lnSpc>
            </a:pPr>
            <a:r>
              <a:rPr lang="en-US" altLang="zh-TW" sz="2400" b="1" dirty="0">
                <a:latin typeface="+mn-ea"/>
              </a:rPr>
              <a:t>6.</a:t>
            </a:r>
            <a:r>
              <a:rPr lang="zh-TW" altLang="en-US" sz="2400" b="1" dirty="0">
                <a:latin typeface="+mn-ea"/>
              </a:rPr>
              <a:t>Ｉ</a:t>
            </a:r>
            <a:r>
              <a:rPr lang="en-US" altLang="zh-TW" sz="2400" b="1" baseline="-25000" dirty="0" err="1">
                <a:latin typeface="+mn-ea"/>
              </a:rPr>
              <a:t>ceo</a:t>
            </a:r>
            <a:r>
              <a:rPr lang="zh-TW" altLang="en-US" sz="2400" b="1" dirty="0">
                <a:latin typeface="+mn-ea"/>
              </a:rPr>
              <a:t> </a:t>
            </a:r>
            <a:r>
              <a:rPr lang="en-US" altLang="zh-TW" sz="2400" b="1" dirty="0">
                <a:latin typeface="+mn-ea"/>
              </a:rPr>
              <a:t>:</a:t>
            </a:r>
            <a:r>
              <a:rPr lang="zh-TW" altLang="en-US" sz="2400" b="1" dirty="0">
                <a:latin typeface="+mn-ea"/>
              </a:rPr>
              <a:t>漏電流檔</a:t>
            </a:r>
            <a:endParaRPr lang="en-US" altLang="zh-TW" sz="2400" b="1" dirty="0">
              <a:latin typeface="+mn-ea"/>
            </a:endParaRPr>
          </a:p>
          <a:p>
            <a:pPr>
              <a:lnSpc>
                <a:spcPct val="150000"/>
              </a:lnSpc>
            </a:pPr>
            <a:r>
              <a:rPr lang="en-US" altLang="zh-TW" sz="2400" b="1" dirty="0">
                <a:latin typeface="+mn-ea"/>
              </a:rPr>
              <a:t>7. LI,</a:t>
            </a:r>
            <a:r>
              <a:rPr lang="zh-TW" altLang="en-US" sz="2400" b="1" dirty="0">
                <a:latin typeface="+mn-ea"/>
              </a:rPr>
              <a:t> </a:t>
            </a:r>
            <a:r>
              <a:rPr lang="en-US" altLang="zh-TW" sz="2400" b="1" dirty="0">
                <a:latin typeface="+mn-ea"/>
              </a:rPr>
              <a:t>LV</a:t>
            </a:r>
            <a:r>
              <a:rPr lang="zh-TW" altLang="en-US" sz="2400" b="1" dirty="0">
                <a:latin typeface="+mn-ea"/>
              </a:rPr>
              <a:t> </a:t>
            </a:r>
            <a:r>
              <a:rPr lang="en-US" altLang="zh-TW" sz="2400" b="1" dirty="0">
                <a:latin typeface="+mn-ea"/>
              </a:rPr>
              <a:t>:</a:t>
            </a:r>
            <a:r>
              <a:rPr lang="zh-TW" altLang="en-US" sz="2400" b="1" dirty="0">
                <a:latin typeface="+mn-ea"/>
              </a:rPr>
              <a:t>二極體負載電流</a:t>
            </a:r>
            <a:r>
              <a:rPr lang="en-US" altLang="zh-TW" sz="2400" b="1" dirty="0">
                <a:latin typeface="+mn-ea"/>
              </a:rPr>
              <a:t>,</a:t>
            </a:r>
            <a:r>
              <a:rPr lang="zh-TW" altLang="en-US" sz="2400" b="1" dirty="0">
                <a:latin typeface="+mn-ea"/>
              </a:rPr>
              <a:t>電壓</a:t>
            </a:r>
            <a:endParaRPr lang="en-US" altLang="zh-TW" sz="2400" b="1" dirty="0">
              <a:latin typeface="+mn-ea"/>
            </a:endParaRPr>
          </a:p>
          <a:p>
            <a:pPr marL="180975" indent="-180975">
              <a:lnSpc>
                <a:spcPct val="150000"/>
              </a:lnSpc>
            </a:pPr>
            <a:r>
              <a:rPr lang="en-US" altLang="zh-TW" sz="2400" b="1" dirty="0">
                <a:latin typeface="+mn-ea"/>
              </a:rPr>
              <a:t>8. dB</a:t>
            </a:r>
            <a:r>
              <a:rPr lang="zh-TW" altLang="en-US" sz="2400" b="1" dirty="0">
                <a:latin typeface="+mn-ea"/>
              </a:rPr>
              <a:t> </a:t>
            </a:r>
            <a:r>
              <a:rPr lang="en-US" altLang="zh-TW" sz="2400" b="1" dirty="0">
                <a:latin typeface="+mn-ea"/>
              </a:rPr>
              <a:t>:</a:t>
            </a:r>
            <a:r>
              <a:rPr lang="zh-TW" altLang="en-US" sz="2400" b="1" dirty="0">
                <a:latin typeface="+mn-ea"/>
              </a:rPr>
              <a:t>低頻分貝檔</a:t>
            </a:r>
            <a:endParaRPr lang="en-US" altLang="zh-TW" sz="2400" b="1" dirty="0">
              <a:latin typeface="+mn-ea"/>
            </a:endParaRPr>
          </a:p>
        </p:txBody>
      </p:sp>
      <p:grpSp>
        <p:nvGrpSpPr>
          <p:cNvPr id="56" name="群組 55"/>
          <p:cNvGrpSpPr/>
          <p:nvPr/>
        </p:nvGrpSpPr>
        <p:grpSpPr>
          <a:xfrm>
            <a:off x="4481053" y="76200"/>
            <a:ext cx="4191869" cy="6616699"/>
            <a:chOff x="4164731" y="0"/>
            <a:chExt cx="4443197" cy="6857999"/>
          </a:xfrm>
        </p:grpSpPr>
        <p:pic>
          <p:nvPicPr>
            <p:cNvPr id="6" name="圖片 5" descr="2.jpg"/>
            <p:cNvPicPr>
              <a:picLocks noChangeAspect="1"/>
            </p:cNvPicPr>
            <p:nvPr/>
          </p:nvPicPr>
          <p:blipFill>
            <a:blip r:embed="rId2" cstate="print"/>
            <a:srcRect l="2980" t="5811" r="3138"/>
            <a:stretch>
              <a:fillRect/>
            </a:stretch>
          </p:blipFill>
          <p:spPr>
            <a:xfrm>
              <a:off x="4164731" y="3429000"/>
              <a:ext cx="4443197" cy="3428999"/>
            </a:xfrm>
            <a:prstGeom prst="rect">
              <a:avLst/>
            </a:prstGeom>
          </p:spPr>
        </p:pic>
        <p:pic>
          <p:nvPicPr>
            <p:cNvPr id="8" name="圖片 7" descr="1-1.JPG"/>
            <p:cNvPicPr>
              <a:picLocks noChangeAspect="1"/>
            </p:cNvPicPr>
            <p:nvPr/>
          </p:nvPicPr>
          <p:blipFill>
            <a:blip r:embed="rId3" cstate="print">
              <a:lum bright="10000"/>
            </a:blip>
            <a:stretch>
              <a:fillRect/>
            </a:stretch>
          </p:blipFill>
          <p:spPr>
            <a:xfrm>
              <a:off x="4176702" y="0"/>
              <a:ext cx="4410075" cy="3495675"/>
            </a:xfrm>
            <a:prstGeom prst="rect">
              <a:avLst/>
            </a:prstGeom>
          </p:spPr>
        </p:pic>
        <p:sp>
          <p:nvSpPr>
            <p:cNvPr id="19" name="矩形 18"/>
            <p:cNvSpPr/>
            <p:nvPr/>
          </p:nvSpPr>
          <p:spPr>
            <a:xfrm>
              <a:off x="4383465" y="5420179"/>
              <a:ext cx="1005403" cy="584775"/>
            </a:xfrm>
            <a:prstGeom prst="rect">
              <a:avLst/>
            </a:prstGeom>
          </p:spPr>
          <p:txBody>
            <a:bodyPr wrap="none">
              <a:spAutoFit/>
            </a:bodyPr>
            <a:lstStyle/>
            <a:p>
              <a:pPr algn="ctr"/>
              <a:r>
                <a:rPr lang="en-US" altLang="zh-TW" sz="1600" b="1" dirty="0">
                  <a:solidFill>
                    <a:schemeClr val="bg1">
                      <a:lumMod val="85000"/>
                    </a:schemeClr>
                  </a:solidFill>
                  <a:effectLst>
                    <a:glow rad="101600">
                      <a:schemeClr val="accent1">
                        <a:satMod val="175000"/>
                        <a:alpha val="40000"/>
                      </a:schemeClr>
                    </a:glow>
                  </a:effectLst>
                  <a:latin typeface="+mj-ea"/>
                  <a:ea typeface="+mj-ea"/>
                </a:rPr>
                <a:t>DCV</a:t>
              </a:r>
            </a:p>
            <a:p>
              <a:pPr algn="ctr"/>
              <a:r>
                <a:rPr lang="zh-TW" altLang="en-US" sz="1600" b="1" dirty="0">
                  <a:solidFill>
                    <a:schemeClr val="bg1">
                      <a:lumMod val="85000"/>
                    </a:schemeClr>
                  </a:solidFill>
                  <a:effectLst>
                    <a:glow rad="101600">
                      <a:schemeClr val="accent1">
                        <a:satMod val="175000"/>
                        <a:alpha val="40000"/>
                      </a:schemeClr>
                    </a:glow>
                  </a:effectLst>
                  <a:latin typeface="+mj-ea"/>
                  <a:ea typeface="+mj-ea"/>
                </a:rPr>
                <a:t>直流電壓</a:t>
              </a:r>
            </a:p>
          </p:txBody>
        </p:sp>
        <p:sp>
          <p:nvSpPr>
            <p:cNvPr id="26" name="拱形 25"/>
            <p:cNvSpPr/>
            <p:nvPr/>
          </p:nvSpPr>
          <p:spPr>
            <a:xfrm rot="16200000">
              <a:off x="4956819" y="3717032"/>
              <a:ext cx="2808313" cy="2808312"/>
            </a:xfrm>
            <a:prstGeom prst="blockArc">
              <a:avLst>
                <a:gd name="adj1" fmla="val 13424068"/>
                <a:gd name="adj2" fmla="val 2"/>
                <a:gd name="adj3" fmla="val 12544"/>
              </a:avLst>
            </a:prstGeom>
            <a:no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solidFill>
                  <a:schemeClr val="tx1"/>
                </a:solidFill>
              </a:endParaRPr>
            </a:p>
          </p:txBody>
        </p:sp>
        <p:sp>
          <p:nvSpPr>
            <p:cNvPr id="27" name="拱形 26"/>
            <p:cNvSpPr/>
            <p:nvPr/>
          </p:nvSpPr>
          <p:spPr>
            <a:xfrm rot="16200000">
              <a:off x="5016638" y="3820281"/>
              <a:ext cx="2736303" cy="2836887"/>
            </a:xfrm>
            <a:prstGeom prst="blockArc">
              <a:avLst>
                <a:gd name="adj1" fmla="val 9640039"/>
                <a:gd name="adj2" fmla="val 14610981"/>
                <a:gd name="adj3" fmla="val 13960"/>
              </a:avLst>
            </a:prstGeom>
            <a:noFill/>
            <a:ln w="38100">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28" name="拱形 27"/>
            <p:cNvSpPr/>
            <p:nvPr/>
          </p:nvSpPr>
          <p:spPr>
            <a:xfrm rot="16200000">
              <a:off x="5208847" y="3609019"/>
              <a:ext cx="2520281" cy="2736305"/>
            </a:xfrm>
            <a:prstGeom prst="blockArc">
              <a:avLst>
                <a:gd name="adj1" fmla="val 127957"/>
                <a:gd name="adj2" fmla="val 5102363"/>
                <a:gd name="adj3" fmla="val 14641"/>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16"/>
            <p:cNvSpPr/>
            <p:nvPr/>
          </p:nvSpPr>
          <p:spPr>
            <a:xfrm>
              <a:off x="7261076" y="4005064"/>
              <a:ext cx="1210588" cy="584775"/>
            </a:xfrm>
            <a:prstGeom prst="rect">
              <a:avLst/>
            </a:prstGeom>
            <a:noFill/>
            <a:ln>
              <a:noFill/>
            </a:ln>
          </p:spPr>
          <p:txBody>
            <a:bodyPr wrap="none">
              <a:spAutoFit/>
            </a:bodyPr>
            <a:lstStyle/>
            <a:p>
              <a:r>
                <a:rPr lang="en-US" altLang="zh-TW" sz="1600" b="1" dirty="0">
                  <a:solidFill>
                    <a:srgbClr val="FF0000"/>
                  </a:solidFill>
                  <a:effectLst>
                    <a:glow rad="101600">
                      <a:schemeClr val="bg1">
                        <a:lumMod val="95000"/>
                        <a:alpha val="40000"/>
                      </a:schemeClr>
                    </a:glow>
                  </a:effectLst>
                  <a:latin typeface="+mj-ea"/>
                  <a:ea typeface="+mj-ea"/>
                </a:rPr>
                <a:t>ACV</a:t>
              </a:r>
            </a:p>
            <a:p>
              <a:r>
                <a:rPr lang="en-US" altLang="zh-TW" sz="1600" b="1" dirty="0">
                  <a:solidFill>
                    <a:srgbClr val="FF0000"/>
                  </a:solidFill>
                  <a:effectLst>
                    <a:glow rad="101600">
                      <a:schemeClr val="bg1">
                        <a:lumMod val="95000"/>
                        <a:alpha val="40000"/>
                      </a:schemeClr>
                    </a:glow>
                  </a:effectLst>
                  <a:latin typeface="+mj-ea"/>
                  <a:ea typeface="+mj-ea"/>
                </a:rPr>
                <a:t>    </a:t>
              </a:r>
              <a:r>
                <a:rPr lang="zh-TW" altLang="en-US" sz="1600" b="1" dirty="0">
                  <a:solidFill>
                    <a:srgbClr val="FF0000"/>
                  </a:solidFill>
                  <a:effectLst>
                    <a:glow rad="101600">
                      <a:schemeClr val="bg1">
                        <a:lumMod val="95000"/>
                        <a:alpha val="40000"/>
                      </a:schemeClr>
                    </a:glow>
                  </a:effectLst>
                  <a:latin typeface="+mj-ea"/>
                  <a:ea typeface="+mj-ea"/>
                </a:rPr>
                <a:t>交流電壓</a:t>
              </a:r>
            </a:p>
          </p:txBody>
        </p:sp>
        <p:sp>
          <p:nvSpPr>
            <p:cNvPr id="29" name="拱形 28"/>
            <p:cNvSpPr/>
            <p:nvPr/>
          </p:nvSpPr>
          <p:spPr>
            <a:xfrm rot="16200000">
              <a:off x="4947295" y="3726556"/>
              <a:ext cx="3149302" cy="2592289"/>
            </a:xfrm>
            <a:prstGeom prst="blockArc">
              <a:avLst>
                <a:gd name="adj1" fmla="val 5307924"/>
                <a:gd name="adj2" fmla="val 9800461"/>
                <a:gd name="adj3" fmla="val 14298"/>
              </a:avLst>
            </a:prstGeom>
            <a:no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17"/>
            <p:cNvSpPr/>
            <p:nvPr/>
          </p:nvSpPr>
          <p:spPr>
            <a:xfrm>
              <a:off x="7798679" y="5034662"/>
              <a:ext cx="758541" cy="338554"/>
            </a:xfrm>
            <a:prstGeom prst="rect">
              <a:avLst/>
            </a:prstGeom>
          </p:spPr>
          <p:txBody>
            <a:bodyPr wrap="none">
              <a:spAutoFit/>
            </a:bodyPr>
            <a:lstStyle/>
            <a:p>
              <a:r>
                <a:rPr lang="en-US" altLang="zh-TW" sz="1600" b="1" dirty="0">
                  <a:solidFill>
                    <a:schemeClr val="bg1">
                      <a:lumMod val="85000"/>
                    </a:schemeClr>
                  </a:solidFill>
                  <a:effectLst>
                    <a:glow rad="101600">
                      <a:schemeClr val="accent1">
                        <a:satMod val="175000"/>
                        <a:alpha val="40000"/>
                      </a:schemeClr>
                    </a:glow>
                  </a:effectLst>
                  <a:latin typeface="+mj-ea"/>
                  <a:ea typeface="+mj-ea"/>
                </a:rPr>
                <a:t>Ω</a:t>
              </a:r>
              <a:r>
                <a:rPr lang="zh-TW" altLang="en-US" sz="1600" b="1" dirty="0">
                  <a:solidFill>
                    <a:schemeClr val="bg1">
                      <a:lumMod val="85000"/>
                    </a:schemeClr>
                  </a:solidFill>
                  <a:effectLst>
                    <a:glow rad="101600">
                      <a:schemeClr val="accent1">
                        <a:satMod val="175000"/>
                        <a:alpha val="40000"/>
                      </a:schemeClr>
                    </a:glow>
                  </a:effectLst>
                  <a:latin typeface="+mj-ea"/>
                  <a:ea typeface="+mj-ea"/>
                </a:rPr>
                <a:t>電阻</a:t>
              </a:r>
            </a:p>
          </p:txBody>
        </p:sp>
        <p:sp>
          <p:nvSpPr>
            <p:cNvPr id="20" name="矩形 19"/>
            <p:cNvSpPr/>
            <p:nvPr/>
          </p:nvSpPr>
          <p:spPr>
            <a:xfrm>
              <a:off x="5172844" y="6330806"/>
              <a:ext cx="1645002" cy="338554"/>
            </a:xfrm>
            <a:prstGeom prst="rect">
              <a:avLst/>
            </a:prstGeom>
          </p:spPr>
          <p:txBody>
            <a:bodyPr wrap="none">
              <a:spAutoFit/>
            </a:bodyPr>
            <a:lstStyle/>
            <a:p>
              <a:r>
                <a:rPr lang="en-US" altLang="zh-TW" sz="1600" b="1" dirty="0" err="1">
                  <a:solidFill>
                    <a:srgbClr val="FFFF00"/>
                  </a:solidFill>
                  <a:effectLst>
                    <a:glow rad="101600">
                      <a:schemeClr val="bg1">
                        <a:alpha val="40000"/>
                      </a:schemeClr>
                    </a:glow>
                    <a:outerShdw blurRad="50800" dist="38100" dir="2700000" algn="tl" rotWithShape="0">
                      <a:prstClr val="black">
                        <a:alpha val="40000"/>
                      </a:prstClr>
                    </a:outerShdw>
                  </a:effectLst>
                  <a:latin typeface="+mj-ea"/>
                  <a:ea typeface="+mj-ea"/>
                </a:rPr>
                <a:t>DCmA</a:t>
              </a:r>
              <a:r>
                <a:rPr lang="zh-TW" altLang="en-US" sz="1600" b="1" dirty="0">
                  <a:solidFill>
                    <a:srgbClr val="FFFF00"/>
                  </a:solidFill>
                  <a:effectLst>
                    <a:glow rad="101600">
                      <a:schemeClr val="bg1">
                        <a:alpha val="40000"/>
                      </a:schemeClr>
                    </a:glow>
                    <a:outerShdw blurRad="50800" dist="38100" dir="2700000" algn="tl" rotWithShape="0">
                      <a:prstClr val="black">
                        <a:alpha val="40000"/>
                      </a:prstClr>
                    </a:outerShdw>
                  </a:effectLst>
                  <a:latin typeface="+mj-ea"/>
                  <a:ea typeface="+mj-ea"/>
                </a:rPr>
                <a:t>直流電流</a:t>
              </a:r>
            </a:p>
          </p:txBody>
        </p:sp>
      </p:grpSp>
      <p:sp>
        <p:nvSpPr>
          <p:cNvPr id="48" name="手繪多邊形 47"/>
          <p:cNvSpPr/>
          <p:nvPr/>
        </p:nvSpPr>
        <p:spPr>
          <a:xfrm>
            <a:off x="2788920" y="2348709"/>
            <a:ext cx="2975702" cy="3745342"/>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Lst>
            <a:ahLst/>
            <a:cxnLst>
              <a:cxn ang="0">
                <a:pos x="connsiteX0" y="connsiteY0"/>
              </a:cxn>
              <a:cxn ang="0">
                <a:pos x="connsiteX1" y="connsiteY1"/>
              </a:cxn>
              <a:cxn ang="0">
                <a:pos x="connsiteX2" y="connsiteY2"/>
              </a:cxn>
              <a:cxn ang="0">
                <a:pos x="connsiteX3" y="connsiteY3"/>
              </a:cxn>
            </a:cxnLst>
            <a:rect l="l" t="t" r="r" b="b"/>
            <a:pathLst>
              <a:path w="2895600" h="3823493">
                <a:moveTo>
                  <a:pt x="2895600" y="13492"/>
                </a:moveTo>
                <a:cubicBezTo>
                  <a:pt x="2705496" y="0"/>
                  <a:pt x="2794887" y="5517"/>
                  <a:pt x="2628900" y="792"/>
                </a:cubicBezTo>
                <a:cubicBezTo>
                  <a:pt x="2432050" y="515142"/>
                  <a:pt x="1835150" y="2974710"/>
                  <a:pt x="1587500" y="3823493"/>
                </a:cubicBezTo>
                <a:lnTo>
                  <a:pt x="0" y="3823492"/>
                </a:lnTo>
              </a:path>
            </a:pathLst>
          </a:custGeom>
          <a:ln w="28575">
            <a:solidFill>
              <a:srgbClr val="FF00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zh-TW" altLang="en-US"/>
          </a:p>
        </p:txBody>
      </p:sp>
      <p:sp>
        <p:nvSpPr>
          <p:cNvPr id="49" name="手繪多邊形 48"/>
          <p:cNvSpPr/>
          <p:nvPr/>
        </p:nvSpPr>
        <p:spPr>
          <a:xfrm>
            <a:off x="4068870" y="2248508"/>
            <a:ext cx="1438578" cy="3393400"/>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94461 w 2895600"/>
              <a:gd name="connsiteY1" fmla="*/ 793 h 3823493"/>
              <a:gd name="connsiteX2" fmla="*/ 1587500 w 2895600"/>
              <a:gd name="connsiteY2" fmla="*/ 3823493 h 3823493"/>
              <a:gd name="connsiteX3" fmla="*/ 0 w 2895600"/>
              <a:gd name="connsiteY3" fmla="*/ 3823492 h 3823493"/>
              <a:gd name="connsiteX0" fmla="*/ 1992464 w 1992464"/>
              <a:gd name="connsiteY0" fmla="*/ 12699 h 3833073"/>
              <a:gd name="connsiteX1" fmla="*/ 1791325 w 1992464"/>
              <a:gd name="connsiteY1" fmla="*/ 0 h 3833073"/>
              <a:gd name="connsiteX2" fmla="*/ 684364 w 1992464"/>
              <a:gd name="connsiteY2" fmla="*/ 3822700 h 3833073"/>
              <a:gd name="connsiteX3" fmla="*/ 0 w 1992464"/>
              <a:gd name="connsiteY3" fmla="*/ 3833074 h 3833073"/>
              <a:gd name="connsiteX0" fmla="*/ 1639811 w 1639811"/>
              <a:gd name="connsiteY0" fmla="*/ 12699 h 3822701"/>
              <a:gd name="connsiteX1" fmla="*/ 1438672 w 1639811"/>
              <a:gd name="connsiteY1" fmla="*/ 0 h 3822701"/>
              <a:gd name="connsiteX2" fmla="*/ 331711 w 1639811"/>
              <a:gd name="connsiteY2" fmla="*/ 3822700 h 3822701"/>
              <a:gd name="connsiteX3" fmla="*/ 0 w 1639811"/>
              <a:gd name="connsiteY3" fmla="*/ 3812323 h 3822701"/>
              <a:gd name="connsiteX0" fmla="*/ 1648412 w 1648412"/>
              <a:gd name="connsiteY0" fmla="*/ 12699 h 3833073"/>
              <a:gd name="connsiteX1" fmla="*/ 1447273 w 1648412"/>
              <a:gd name="connsiteY1" fmla="*/ 0 h 3833073"/>
              <a:gd name="connsiteX2" fmla="*/ 340312 w 1648412"/>
              <a:gd name="connsiteY2" fmla="*/ 3822700 h 3833073"/>
              <a:gd name="connsiteX3" fmla="*/ 0 w 1648412"/>
              <a:gd name="connsiteY3" fmla="*/ 3833073 h 3833073"/>
              <a:gd name="connsiteX0" fmla="*/ 1654773 w 1654773"/>
              <a:gd name="connsiteY0" fmla="*/ 12699 h 3822701"/>
              <a:gd name="connsiteX1" fmla="*/ 1453634 w 1654773"/>
              <a:gd name="connsiteY1" fmla="*/ 0 h 3822701"/>
              <a:gd name="connsiteX2" fmla="*/ 346673 w 1654773"/>
              <a:gd name="connsiteY2" fmla="*/ 3822700 h 3822701"/>
              <a:gd name="connsiteX3" fmla="*/ 0 w 1654773"/>
              <a:gd name="connsiteY3" fmla="*/ 3821563 h 3822701"/>
              <a:gd name="connsiteX0" fmla="*/ 1556176 w 1556176"/>
              <a:gd name="connsiteY0" fmla="*/ 12699 h 3822700"/>
              <a:gd name="connsiteX1" fmla="*/ 1355037 w 1556176"/>
              <a:gd name="connsiteY1" fmla="*/ 0 h 3822700"/>
              <a:gd name="connsiteX2" fmla="*/ 248076 w 1556176"/>
              <a:gd name="connsiteY2" fmla="*/ 3822700 h 3822700"/>
              <a:gd name="connsiteX3" fmla="*/ 0 w 1556176"/>
              <a:gd name="connsiteY3" fmla="*/ 3821563 h 3822700"/>
            </a:gdLst>
            <a:ahLst/>
            <a:cxnLst>
              <a:cxn ang="0">
                <a:pos x="connsiteX0" y="connsiteY0"/>
              </a:cxn>
              <a:cxn ang="0">
                <a:pos x="connsiteX1" y="connsiteY1"/>
              </a:cxn>
              <a:cxn ang="0">
                <a:pos x="connsiteX2" y="connsiteY2"/>
              </a:cxn>
              <a:cxn ang="0">
                <a:pos x="connsiteX3" y="connsiteY3"/>
              </a:cxn>
            </a:cxnLst>
            <a:rect l="l" t="t" r="r" b="b"/>
            <a:pathLst>
              <a:path w="1556176" h="3822700">
                <a:moveTo>
                  <a:pt x="1556176" y="12699"/>
                </a:moveTo>
                <a:cubicBezTo>
                  <a:pt x="1366072" y="-793"/>
                  <a:pt x="1521024" y="4725"/>
                  <a:pt x="1355037" y="0"/>
                </a:cubicBezTo>
                <a:cubicBezTo>
                  <a:pt x="1158187" y="514350"/>
                  <a:pt x="495726" y="2973917"/>
                  <a:pt x="248076" y="3822700"/>
                </a:cubicBezTo>
                <a:lnTo>
                  <a:pt x="0" y="3821563"/>
                </a:lnTo>
              </a:path>
            </a:pathLst>
          </a:custGeom>
          <a:ln w="28575"/>
        </p:spPr>
        <p:style>
          <a:lnRef idx="2">
            <a:schemeClr val="accent4"/>
          </a:lnRef>
          <a:fillRef idx="0">
            <a:schemeClr val="accent4"/>
          </a:fillRef>
          <a:effectRef idx="1">
            <a:schemeClr val="accent4"/>
          </a:effectRef>
          <a:fontRef idx="minor">
            <a:schemeClr val="tx1"/>
          </a:fontRef>
        </p:style>
        <p:txBody>
          <a:bodyPr rtlCol="0" anchor="ctr"/>
          <a:lstStyle/>
          <a:p>
            <a:pPr algn="ctr"/>
            <a:endParaRPr lang="zh-TW" altLang="en-US"/>
          </a:p>
        </p:txBody>
      </p:sp>
      <p:sp>
        <p:nvSpPr>
          <p:cNvPr id="50" name="手繪多邊形 49"/>
          <p:cNvSpPr/>
          <p:nvPr/>
        </p:nvSpPr>
        <p:spPr>
          <a:xfrm>
            <a:off x="3127248" y="2108200"/>
            <a:ext cx="2332574" cy="2890080"/>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226497 w 2226497"/>
              <a:gd name="connsiteY0" fmla="*/ 13492 h 3860794"/>
              <a:gd name="connsiteX1" fmla="*/ 1959797 w 2226497"/>
              <a:gd name="connsiteY1" fmla="*/ 792 h 3860794"/>
              <a:gd name="connsiteX2" fmla="*/ 918397 w 2226497"/>
              <a:gd name="connsiteY2" fmla="*/ 3823493 h 3860794"/>
              <a:gd name="connsiteX3" fmla="*/ 0 w 2226497"/>
              <a:gd name="connsiteY3" fmla="*/ 3860794 h 3860794"/>
              <a:gd name="connsiteX0" fmla="*/ 2122671 w 2122671"/>
              <a:gd name="connsiteY0" fmla="*/ 13492 h 3823493"/>
              <a:gd name="connsiteX1" fmla="*/ 1855971 w 2122671"/>
              <a:gd name="connsiteY1" fmla="*/ 792 h 3823493"/>
              <a:gd name="connsiteX2" fmla="*/ 814571 w 2122671"/>
              <a:gd name="connsiteY2" fmla="*/ 3823493 h 3823493"/>
              <a:gd name="connsiteX3" fmla="*/ 0 w 2122671"/>
              <a:gd name="connsiteY3" fmla="*/ 3823492 h 3823493"/>
            </a:gdLst>
            <a:ahLst/>
            <a:cxnLst>
              <a:cxn ang="0">
                <a:pos x="connsiteX0" y="connsiteY0"/>
              </a:cxn>
              <a:cxn ang="0">
                <a:pos x="connsiteX1" y="connsiteY1"/>
              </a:cxn>
              <a:cxn ang="0">
                <a:pos x="connsiteX2" y="connsiteY2"/>
              </a:cxn>
              <a:cxn ang="0">
                <a:pos x="connsiteX3" y="connsiteY3"/>
              </a:cxn>
            </a:cxnLst>
            <a:rect l="l" t="t" r="r" b="b"/>
            <a:pathLst>
              <a:path w="2122671" h="3823493">
                <a:moveTo>
                  <a:pt x="2122671" y="13492"/>
                </a:moveTo>
                <a:cubicBezTo>
                  <a:pt x="1932567" y="0"/>
                  <a:pt x="2021958" y="5517"/>
                  <a:pt x="1855971" y="792"/>
                </a:cubicBezTo>
                <a:cubicBezTo>
                  <a:pt x="1659121" y="515142"/>
                  <a:pt x="1062221" y="2974710"/>
                  <a:pt x="814571" y="3823493"/>
                </a:cubicBezTo>
                <a:lnTo>
                  <a:pt x="0" y="3823492"/>
                </a:lnTo>
              </a:path>
            </a:pathLst>
          </a:custGeom>
          <a:ln w="28575">
            <a:solidFill>
              <a:srgbClr val="FF00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zh-TW" altLang="en-US"/>
          </a:p>
        </p:txBody>
      </p:sp>
      <p:sp>
        <p:nvSpPr>
          <p:cNvPr id="51" name="手繪多邊形 50"/>
          <p:cNvSpPr/>
          <p:nvPr/>
        </p:nvSpPr>
        <p:spPr>
          <a:xfrm>
            <a:off x="3657600" y="1968501"/>
            <a:ext cx="1586322" cy="2536044"/>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226497 w 2226497"/>
              <a:gd name="connsiteY0" fmla="*/ 13492 h 3860794"/>
              <a:gd name="connsiteX1" fmla="*/ 1959797 w 2226497"/>
              <a:gd name="connsiteY1" fmla="*/ 792 h 3860794"/>
              <a:gd name="connsiteX2" fmla="*/ 918397 w 2226497"/>
              <a:gd name="connsiteY2" fmla="*/ 3823493 h 3860794"/>
              <a:gd name="connsiteX3" fmla="*/ 0 w 2226497"/>
              <a:gd name="connsiteY3" fmla="*/ 3860794 h 3860794"/>
              <a:gd name="connsiteX0" fmla="*/ 2122671 w 2122671"/>
              <a:gd name="connsiteY0" fmla="*/ 13492 h 3823493"/>
              <a:gd name="connsiteX1" fmla="*/ 1855971 w 2122671"/>
              <a:gd name="connsiteY1" fmla="*/ 792 h 3823493"/>
              <a:gd name="connsiteX2" fmla="*/ 814571 w 2122671"/>
              <a:gd name="connsiteY2" fmla="*/ 3823493 h 3823493"/>
              <a:gd name="connsiteX3" fmla="*/ 0 w 2122671"/>
              <a:gd name="connsiteY3" fmla="*/ 3823492 h 3823493"/>
              <a:gd name="connsiteX0" fmla="*/ 1752438 w 1752438"/>
              <a:gd name="connsiteY0" fmla="*/ 13492 h 3845342"/>
              <a:gd name="connsiteX1" fmla="*/ 1485738 w 1752438"/>
              <a:gd name="connsiteY1" fmla="*/ 792 h 3845342"/>
              <a:gd name="connsiteX2" fmla="*/ 444338 w 1752438"/>
              <a:gd name="connsiteY2" fmla="*/ 3823493 h 3845342"/>
              <a:gd name="connsiteX3" fmla="*/ 0 w 1752438"/>
              <a:gd name="connsiteY3" fmla="*/ 3845342 h 3845342"/>
            </a:gdLst>
            <a:ahLst/>
            <a:cxnLst>
              <a:cxn ang="0">
                <a:pos x="connsiteX0" y="connsiteY0"/>
              </a:cxn>
              <a:cxn ang="0">
                <a:pos x="connsiteX1" y="connsiteY1"/>
              </a:cxn>
              <a:cxn ang="0">
                <a:pos x="connsiteX2" y="connsiteY2"/>
              </a:cxn>
              <a:cxn ang="0">
                <a:pos x="connsiteX3" y="connsiteY3"/>
              </a:cxn>
            </a:cxnLst>
            <a:rect l="l" t="t" r="r" b="b"/>
            <a:pathLst>
              <a:path w="1752438" h="3845342">
                <a:moveTo>
                  <a:pt x="1752438" y="13492"/>
                </a:moveTo>
                <a:cubicBezTo>
                  <a:pt x="1562334" y="0"/>
                  <a:pt x="1651725" y="5517"/>
                  <a:pt x="1485738" y="792"/>
                </a:cubicBezTo>
                <a:cubicBezTo>
                  <a:pt x="1288888" y="515142"/>
                  <a:pt x="691988" y="2974710"/>
                  <a:pt x="444338" y="3823493"/>
                </a:cubicBezTo>
                <a:lnTo>
                  <a:pt x="0" y="3845342"/>
                </a:lnTo>
              </a:path>
            </a:pathLst>
          </a:custGeom>
          <a:ln w="28575"/>
        </p:spPr>
        <p:style>
          <a:lnRef idx="2">
            <a:schemeClr val="accent4"/>
          </a:lnRef>
          <a:fillRef idx="0">
            <a:schemeClr val="accent4"/>
          </a:fillRef>
          <a:effectRef idx="1">
            <a:schemeClr val="accent4"/>
          </a:effectRef>
          <a:fontRef idx="minor">
            <a:schemeClr val="tx1"/>
          </a:fontRef>
        </p:style>
        <p:txBody>
          <a:bodyPr rtlCol="0" anchor="ctr"/>
          <a:lstStyle/>
          <a:p>
            <a:pPr algn="ctr"/>
            <a:endParaRPr lang="zh-TW" altLang="en-US"/>
          </a:p>
        </p:txBody>
      </p:sp>
      <p:sp>
        <p:nvSpPr>
          <p:cNvPr id="52" name="手繪多邊形 51"/>
          <p:cNvSpPr/>
          <p:nvPr/>
        </p:nvSpPr>
        <p:spPr>
          <a:xfrm>
            <a:off x="3021422" y="1841499"/>
            <a:ext cx="2222500" cy="2036612"/>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226497 w 2226497"/>
              <a:gd name="connsiteY0" fmla="*/ 13492 h 3860794"/>
              <a:gd name="connsiteX1" fmla="*/ 1959797 w 2226497"/>
              <a:gd name="connsiteY1" fmla="*/ 792 h 3860794"/>
              <a:gd name="connsiteX2" fmla="*/ 918397 w 2226497"/>
              <a:gd name="connsiteY2" fmla="*/ 3823493 h 3860794"/>
              <a:gd name="connsiteX3" fmla="*/ 0 w 2226497"/>
              <a:gd name="connsiteY3" fmla="*/ 3860794 h 3860794"/>
              <a:gd name="connsiteX0" fmla="*/ 2122671 w 2122671"/>
              <a:gd name="connsiteY0" fmla="*/ 13492 h 3823493"/>
              <a:gd name="connsiteX1" fmla="*/ 1855971 w 2122671"/>
              <a:gd name="connsiteY1" fmla="*/ 792 h 3823493"/>
              <a:gd name="connsiteX2" fmla="*/ 814571 w 2122671"/>
              <a:gd name="connsiteY2" fmla="*/ 3823493 h 3823493"/>
              <a:gd name="connsiteX3" fmla="*/ 0 w 2122671"/>
              <a:gd name="connsiteY3" fmla="*/ 3823492 h 3823493"/>
              <a:gd name="connsiteX0" fmla="*/ 1752438 w 1752438"/>
              <a:gd name="connsiteY0" fmla="*/ 13492 h 3845342"/>
              <a:gd name="connsiteX1" fmla="*/ 1485738 w 1752438"/>
              <a:gd name="connsiteY1" fmla="*/ 792 h 3845342"/>
              <a:gd name="connsiteX2" fmla="*/ 444338 w 1752438"/>
              <a:gd name="connsiteY2" fmla="*/ 3823493 h 3845342"/>
              <a:gd name="connsiteX3" fmla="*/ 0 w 1752438"/>
              <a:gd name="connsiteY3" fmla="*/ 3845342 h 3845342"/>
            </a:gdLst>
            <a:ahLst/>
            <a:cxnLst>
              <a:cxn ang="0">
                <a:pos x="connsiteX0" y="connsiteY0"/>
              </a:cxn>
              <a:cxn ang="0">
                <a:pos x="connsiteX1" y="connsiteY1"/>
              </a:cxn>
              <a:cxn ang="0">
                <a:pos x="connsiteX2" y="connsiteY2"/>
              </a:cxn>
              <a:cxn ang="0">
                <a:pos x="connsiteX3" y="connsiteY3"/>
              </a:cxn>
            </a:cxnLst>
            <a:rect l="l" t="t" r="r" b="b"/>
            <a:pathLst>
              <a:path w="1752438" h="3845342">
                <a:moveTo>
                  <a:pt x="1752438" y="13492"/>
                </a:moveTo>
                <a:cubicBezTo>
                  <a:pt x="1562334" y="0"/>
                  <a:pt x="1651725" y="5517"/>
                  <a:pt x="1485738" y="792"/>
                </a:cubicBezTo>
                <a:cubicBezTo>
                  <a:pt x="1288888" y="515142"/>
                  <a:pt x="691988" y="2974710"/>
                  <a:pt x="444338" y="3823493"/>
                </a:cubicBezTo>
                <a:lnTo>
                  <a:pt x="0" y="3845342"/>
                </a:lnTo>
              </a:path>
            </a:pathLst>
          </a:custGeom>
          <a:ln w="28575">
            <a:solidFill>
              <a:srgbClr val="FF00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zh-TW" altLang="en-US"/>
          </a:p>
        </p:txBody>
      </p:sp>
      <p:sp>
        <p:nvSpPr>
          <p:cNvPr id="53" name="手繪多邊形 52"/>
          <p:cNvSpPr/>
          <p:nvPr/>
        </p:nvSpPr>
        <p:spPr>
          <a:xfrm>
            <a:off x="3008722" y="1625601"/>
            <a:ext cx="2070100" cy="1558353"/>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226497 w 2226497"/>
              <a:gd name="connsiteY0" fmla="*/ 13492 h 3860794"/>
              <a:gd name="connsiteX1" fmla="*/ 1959797 w 2226497"/>
              <a:gd name="connsiteY1" fmla="*/ 792 h 3860794"/>
              <a:gd name="connsiteX2" fmla="*/ 918397 w 2226497"/>
              <a:gd name="connsiteY2" fmla="*/ 3823493 h 3860794"/>
              <a:gd name="connsiteX3" fmla="*/ 0 w 2226497"/>
              <a:gd name="connsiteY3" fmla="*/ 3860794 h 3860794"/>
              <a:gd name="connsiteX0" fmla="*/ 2122671 w 2122671"/>
              <a:gd name="connsiteY0" fmla="*/ 13492 h 3823493"/>
              <a:gd name="connsiteX1" fmla="*/ 1855971 w 2122671"/>
              <a:gd name="connsiteY1" fmla="*/ 792 h 3823493"/>
              <a:gd name="connsiteX2" fmla="*/ 814571 w 2122671"/>
              <a:gd name="connsiteY2" fmla="*/ 3823493 h 3823493"/>
              <a:gd name="connsiteX3" fmla="*/ 0 w 2122671"/>
              <a:gd name="connsiteY3" fmla="*/ 3823492 h 3823493"/>
              <a:gd name="connsiteX0" fmla="*/ 1752438 w 1752438"/>
              <a:gd name="connsiteY0" fmla="*/ 13492 h 3845342"/>
              <a:gd name="connsiteX1" fmla="*/ 1485738 w 1752438"/>
              <a:gd name="connsiteY1" fmla="*/ 792 h 3845342"/>
              <a:gd name="connsiteX2" fmla="*/ 444338 w 1752438"/>
              <a:gd name="connsiteY2" fmla="*/ 3823493 h 3845342"/>
              <a:gd name="connsiteX3" fmla="*/ 0 w 1752438"/>
              <a:gd name="connsiteY3" fmla="*/ 3845342 h 3845342"/>
            </a:gdLst>
            <a:ahLst/>
            <a:cxnLst>
              <a:cxn ang="0">
                <a:pos x="connsiteX0" y="connsiteY0"/>
              </a:cxn>
              <a:cxn ang="0">
                <a:pos x="connsiteX1" y="connsiteY1"/>
              </a:cxn>
              <a:cxn ang="0">
                <a:pos x="connsiteX2" y="connsiteY2"/>
              </a:cxn>
              <a:cxn ang="0">
                <a:pos x="connsiteX3" y="connsiteY3"/>
              </a:cxn>
            </a:cxnLst>
            <a:rect l="l" t="t" r="r" b="b"/>
            <a:pathLst>
              <a:path w="1752438" h="3845342">
                <a:moveTo>
                  <a:pt x="1752438" y="13492"/>
                </a:moveTo>
                <a:cubicBezTo>
                  <a:pt x="1562334" y="0"/>
                  <a:pt x="1651725" y="5517"/>
                  <a:pt x="1485738" y="792"/>
                </a:cubicBezTo>
                <a:cubicBezTo>
                  <a:pt x="1288888" y="515142"/>
                  <a:pt x="691988" y="2974710"/>
                  <a:pt x="444338" y="3823493"/>
                </a:cubicBezTo>
                <a:lnTo>
                  <a:pt x="0" y="3845342"/>
                </a:lnTo>
              </a:path>
            </a:pathLst>
          </a:cu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p>
        </p:txBody>
      </p:sp>
      <p:sp>
        <p:nvSpPr>
          <p:cNvPr id="54" name="手繪多邊形 53"/>
          <p:cNvSpPr/>
          <p:nvPr/>
        </p:nvSpPr>
        <p:spPr>
          <a:xfrm>
            <a:off x="2254228" y="1358899"/>
            <a:ext cx="2595994" cy="859473"/>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226497 w 2226497"/>
              <a:gd name="connsiteY0" fmla="*/ 13492 h 3860794"/>
              <a:gd name="connsiteX1" fmla="*/ 1959797 w 2226497"/>
              <a:gd name="connsiteY1" fmla="*/ 792 h 3860794"/>
              <a:gd name="connsiteX2" fmla="*/ 918397 w 2226497"/>
              <a:gd name="connsiteY2" fmla="*/ 3823493 h 3860794"/>
              <a:gd name="connsiteX3" fmla="*/ 0 w 2226497"/>
              <a:gd name="connsiteY3" fmla="*/ 3860794 h 3860794"/>
              <a:gd name="connsiteX0" fmla="*/ 2122671 w 2122671"/>
              <a:gd name="connsiteY0" fmla="*/ 13492 h 3823493"/>
              <a:gd name="connsiteX1" fmla="*/ 1855971 w 2122671"/>
              <a:gd name="connsiteY1" fmla="*/ 792 h 3823493"/>
              <a:gd name="connsiteX2" fmla="*/ 814571 w 2122671"/>
              <a:gd name="connsiteY2" fmla="*/ 3823493 h 3823493"/>
              <a:gd name="connsiteX3" fmla="*/ 0 w 2122671"/>
              <a:gd name="connsiteY3" fmla="*/ 3823492 h 3823493"/>
              <a:gd name="connsiteX0" fmla="*/ 1752438 w 1752438"/>
              <a:gd name="connsiteY0" fmla="*/ 13492 h 3845342"/>
              <a:gd name="connsiteX1" fmla="*/ 1485738 w 1752438"/>
              <a:gd name="connsiteY1" fmla="*/ 792 h 3845342"/>
              <a:gd name="connsiteX2" fmla="*/ 444338 w 1752438"/>
              <a:gd name="connsiteY2" fmla="*/ 3823493 h 3845342"/>
              <a:gd name="connsiteX3" fmla="*/ 0 w 1752438"/>
              <a:gd name="connsiteY3" fmla="*/ 3845342 h 3845342"/>
            </a:gdLst>
            <a:ahLst/>
            <a:cxnLst>
              <a:cxn ang="0">
                <a:pos x="connsiteX0" y="connsiteY0"/>
              </a:cxn>
              <a:cxn ang="0">
                <a:pos x="connsiteX1" y="connsiteY1"/>
              </a:cxn>
              <a:cxn ang="0">
                <a:pos x="connsiteX2" y="connsiteY2"/>
              </a:cxn>
              <a:cxn ang="0">
                <a:pos x="connsiteX3" y="connsiteY3"/>
              </a:cxn>
            </a:cxnLst>
            <a:rect l="l" t="t" r="r" b="b"/>
            <a:pathLst>
              <a:path w="1752438" h="3845342">
                <a:moveTo>
                  <a:pt x="1752438" y="13492"/>
                </a:moveTo>
                <a:cubicBezTo>
                  <a:pt x="1562334" y="0"/>
                  <a:pt x="1651725" y="5517"/>
                  <a:pt x="1485738" y="792"/>
                </a:cubicBezTo>
                <a:cubicBezTo>
                  <a:pt x="1288888" y="515142"/>
                  <a:pt x="691988" y="2974710"/>
                  <a:pt x="444338" y="3823493"/>
                </a:cubicBezTo>
                <a:lnTo>
                  <a:pt x="0" y="3845342"/>
                </a:lnTo>
              </a:path>
            </a:pathLst>
          </a:cu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p>
        </p:txBody>
      </p:sp>
      <p:sp>
        <p:nvSpPr>
          <p:cNvPr id="55" name="手繪多邊形 54"/>
          <p:cNvSpPr/>
          <p:nvPr/>
        </p:nvSpPr>
        <p:spPr>
          <a:xfrm>
            <a:off x="3034122" y="1638300"/>
            <a:ext cx="2044700" cy="1032216"/>
          </a:xfrm>
          <a:custGeom>
            <a:avLst/>
            <a:gdLst>
              <a:gd name="connsiteX0" fmla="*/ 2438400 w 2438400"/>
              <a:gd name="connsiteY0" fmla="*/ 0 h 3771900"/>
              <a:gd name="connsiteX1" fmla="*/ 2070100 w 2438400"/>
              <a:gd name="connsiteY1" fmla="*/ 533400 h 3771900"/>
              <a:gd name="connsiteX2" fmla="*/ 1981200 w 2438400"/>
              <a:gd name="connsiteY2" fmla="*/ 660400 h 3771900"/>
              <a:gd name="connsiteX3" fmla="*/ 1828800 w 2438400"/>
              <a:gd name="connsiteY3" fmla="*/ 889000 h 3771900"/>
              <a:gd name="connsiteX4" fmla="*/ 1435100 w 2438400"/>
              <a:gd name="connsiteY4" fmla="*/ 1422400 h 3771900"/>
              <a:gd name="connsiteX5" fmla="*/ 1231900 w 2438400"/>
              <a:gd name="connsiteY5" fmla="*/ 1638300 h 3771900"/>
              <a:gd name="connsiteX6" fmla="*/ 584200 w 2438400"/>
              <a:gd name="connsiteY6" fmla="*/ 2552700 h 3771900"/>
              <a:gd name="connsiteX7" fmla="*/ 482600 w 2438400"/>
              <a:gd name="connsiteY7" fmla="*/ 2768600 h 3771900"/>
              <a:gd name="connsiteX8" fmla="*/ 431800 w 2438400"/>
              <a:gd name="connsiteY8" fmla="*/ 2857500 h 3771900"/>
              <a:gd name="connsiteX9" fmla="*/ 368300 w 2438400"/>
              <a:gd name="connsiteY9" fmla="*/ 3022600 h 3771900"/>
              <a:gd name="connsiteX10" fmla="*/ 330200 w 2438400"/>
              <a:gd name="connsiteY10" fmla="*/ 3086100 h 3771900"/>
              <a:gd name="connsiteX11" fmla="*/ 279400 w 2438400"/>
              <a:gd name="connsiteY11" fmla="*/ 3225800 h 3771900"/>
              <a:gd name="connsiteX12" fmla="*/ 266700 w 2438400"/>
              <a:gd name="connsiteY12" fmla="*/ 3276600 h 3771900"/>
              <a:gd name="connsiteX13" fmla="*/ 203200 w 2438400"/>
              <a:gd name="connsiteY13" fmla="*/ 3378200 h 3771900"/>
              <a:gd name="connsiteX14" fmla="*/ 190500 w 2438400"/>
              <a:gd name="connsiteY14" fmla="*/ 3416300 h 3771900"/>
              <a:gd name="connsiteX15" fmla="*/ 165100 w 2438400"/>
              <a:gd name="connsiteY15" fmla="*/ 3467100 h 3771900"/>
              <a:gd name="connsiteX16" fmla="*/ 139700 w 2438400"/>
              <a:gd name="connsiteY16" fmla="*/ 3556000 h 3771900"/>
              <a:gd name="connsiteX17" fmla="*/ 101600 w 2438400"/>
              <a:gd name="connsiteY17" fmla="*/ 3606800 h 3771900"/>
              <a:gd name="connsiteX18" fmla="*/ 50800 w 2438400"/>
              <a:gd name="connsiteY18" fmla="*/ 3695700 h 3771900"/>
              <a:gd name="connsiteX19" fmla="*/ 38100 w 2438400"/>
              <a:gd name="connsiteY19" fmla="*/ 3733800 h 3771900"/>
              <a:gd name="connsiteX20" fmla="*/ 0 w 2438400"/>
              <a:gd name="connsiteY20" fmla="*/ 3771900 h 3771900"/>
              <a:gd name="connsiteX0" fmla="*/ 2438400 w 2502787"/>
              <a:gd name="connsiteY0" fmla="*/ 363575 h 4135475"/>
              <a:gd name="connsiteX1" fmla="*/ 2146300 w 2502787"/>
              <a:gd name="connsiteY1" fmla="*/ 503275 h 4135475"/>
              <a:gd name="connsiteX2" fmla="*/ 1981200 w 2502787"/>
              <a:gd name="connsiteY2" fmla="*/ 1023975 h 4135475"/>
              <a:gd name="connsiteX3" fmla="*/ 1828800 w 2502787"/>
              <a:gd name="connsiteY3" fmla="*/ 1252575 h 4135475"/>
              <a:gd name="connsiteX4" fmla="*/ 1435100 w 2502787"/>
              <a:gd name="connsiteY4" fmla="*/ 1785975 h 4135475"/>
              <a:gd name="connsiteX5" fmla="*/ 1231900 w 2502787"/>
              <a:gd name="connsiteY5" fmla="*/ 2001875 h 4135475"/>
              <a:gd name="connsiteX6" fmla="*/ 584200 w 2502787"/>
              <a:gd name="connsiteY6" fmla="*/ 2916275 h 4135475"/>
              <a:gd name="connsiteX7" fmla="*/ 482600 w 2502787"/>
              <a:gd name="connsiteY7" fmla="*/ 3132175 h 4135475"/>
              <a:gd name="connsiteX8" fmla="*/ 431800 w 2502787"/>
              <a:gd name="connsiteY8" fmla="*/ 3221075 h 4135475"/>
              <a:gd name="connsiteX9" fmla="*/ 368300 w 2502787"/>
              <a:gd name="connsiteY9" fmla="*/ 3386175 h 4135475"/>
              <a:gd name="connsiteX10" fmla="*/ 330200 w 2502787"/>
              <a:gd name="connsiteY10" fmla="*/ 3449675 h 4135475"/>
              <a:gd name="connsiteX11" fmla="*/ 279400 w 2502787"/>
              <a:gd name="connsiteY11" fmla="*/ 3589375 h 4135475"/>
              <a:gd name="connsiteX12" fmla="*/ 266700 w 2502787"/>
              <a:gd name="connsiteY12" fmla="*/ 3640175 h 4135475"/>
              <a:gd name="connsiteX13" fmla="*/ 203200 w 2502787"/>
              <a:gd name="connsiteY13" fmla="*/ 3741775 h 4135475"/>
              <a:gd name="connsiteX14" fmla="*/ 190500 w 2502787"/>
              <a:gd name="connsiteY14" fmla="*/ 3779875 h 4135475"/>
              <a:gd name="connsiteX15" fmla="*/ 165100 w 2502787"/>
              <a:gd name="connsiteY15" fmla="*/ 3830675 h 4135475"/>
              <a:gd name="connsiteX16" fmla="*/ 139700 w 2502787"/>
              <a:gd name="connsiteY16" fmla="*/ 3919575 h 4135475"/>
              <a:gd name="connsiteX17" fmla="*/ 101600 w 2502787"/>
              <a:gd name="connsiteY17" fmla="*/ 3970375 h 4135475"/>
              <a:gd name="connsiteX18" fmla="*/ 50800 w 2502787"/>
              <a:gd name="connsiteY18" fmla="*/ 4059275 h 4135475"/>
              <a:gd name="connsiteX19" fmla="*/ 38100 w 2502787"/>
              <a:gd name="connsiteY19" fmla="*/ 4097375 h 4135475"/>
              <a:gd name="connsiteX20" fmla="*/ 0 w 2502787"/>
              <a:gd name="connsiteY20" fmla="*/ 4135475 h 4135475"/>
              <a:gd name="connsiteX0" fmla="*/ 2438400 w 2502787"/>
              <a:gd name="connsiteY0" fmla="*/ 363575 h 4135475"/>
              <a:gd name="connsiteX1" fmla="*/ 2146300 w 2502787"/>
              <a:gd name="connsiteY1" fmla="*/ 503275 h 4135475"/>
              <a:gd name="connsiteX2" fmla="*/ 1828800 w 2502787"/>
              <a:gd name="connsiteY2" fmla="*/ 1252575 h 4135475"/>
              <a:gd name="connsiteX3" fmla="*/ 1435100 w 2502787"/>
              <a:gd name="connsiteY3" fmla="*/ 1785975 h 4135475"/>
              <a:gd name="connsiteX4" fmla="*/ 1231900 w 2502787"/>
              <a:gd name="connsiteY4" fmla="*/ 2001875 h 4135475"/>
              <a:gd name="connsiteX5" fmla="*/ 584200 w 2502787"/>
              <a:gd name="connsiteY5" fmla="*/ 2916275 h 4135475"/>
              <a:gd name="connsiteX6" fmla="*/ 482600 w 2502787"/>
              <a:gd name="connsiteY6" fmla="*/ 3132175 h 4135475"/>
              <a:gd name="connsiteX7" fmla="*/ 431800 w 2502787"/>
              <a:gd name="connsiteY7" fmla="*/ 3221075 h 4135475"/>
              <a:gd name="connsiteX8" fmla="*/ 368300 w 2502787"/>
              <a:gd name="connsiteY8" fmla="*/ 3386175 h 4135475"/>
              <a:gd name="connsiteX9" fmla="*/ 330200 w 2502787"/>
              <a:gd name="connsiteY9" fmla="*/ 3449675 h 4135475"/>
              <a:gd name="connsiteX10" fmla="*/ 279400 w 2502787"/>
              <a:gd name="connsiteY10" fmla="*/ 3589375 h 4135475"/>
              <a:gd name="connsiteX11" fmla="*/ 266700 w 2502787"/>
              <a:gd name="connsiteY11" fmla="*/ 3640175 h 4135475"/>
              <a:gd name="connsiteX12" fmla="*/ 203200 w 2502787"/>
              <a:gd name="connsiteY12" fmla="*/ 3741775 h 4135475"/>
              <a:gd name="connsiteX13" fmla="*/ 190500 w 2502787"/>
              <a:gd name="connsiteY13" fmla="*/ 3779875 h 4135475"/>
              <a:gd name="connsiteX14" fmla="*/ 165100 w 2502787"/>
              <a:gd name="connsiteY14" fmla="*/ 3830675 h 4135475"/>
              <a:gd name="connsiteX15" fmla="*/ 139700 w 2502787"/>
              <a:gd name="connsiteY15" fmla="*/ 3919575 h 4135475"/>
              <a:gd name="connsiteX16" fmla="*/ 101600 w 2502787"/>
              <a:gd name="connsiteY16" fmla="*/ 3970375 h 4135475"/>
              <a:gd name="connsiteX17" fmla="*/ 50800 w 2502787"/>
              <a:gd name="connsiteY17" fmla="*/ 4059275 h 4135475"/>
              <a:gd name="connsiteX18" fmla="*/ 38100 w 2502787"/>
              <a:gd name="connsiteY18" fmla="*/ 4097375 h 4135475"/>
              <a:gd name="connsiteX19" fmla="*/ 0 w 2502787"/>
              <a:gd name="connsiteY19" fmla="*/ 4135475 h 4135475"/>
              <a:gd name="connsiteX0" fmla="*/ 2438400 w 2502787"/>
              <a:gd name="connsiteY0" fmla="*/ 363575 h 4135475"/>
              <a:gd name="connsiteX1" fmla="*/ 2146300 w 2502787"/>
              <a:gd name="connsiteY1" fmla="*/ 503275 h 4135475"/>
              <a:gd name="connsiteX2" fmla="*/ 1435100 w 2502787"/>
              <a:gd name="connsiteY2" fmla="*/ 1785975 h 4135475"/>
              <a:gd name="connsiteX3" fmla="*/ 1231900 w 2502787"/>
              <a:gd name="connsiteY3" fmla="*/ 2001875 h 4135475"/>
              <a:gd name="connsiteX4" fmla="*/ 584200 w 2502787"/>
              <a:gd name="connsiteY4" fmla="*/ 2916275 h 4135475"/>
              <a:gd name="connsiteX5" fmla="*/ 482600 w 2502787"/>
              <a:gd name="connsiteY5" fmla="*/ 3132175 h 4135475"/>
              <a:gd name="connsiteX6" fmla="*/ 431800 w 2502787"/>
              <a:gd name="connsiteY6" fmla="*/ 3221075 h 4135475"/>
              <a:gd name="connsiteX7" fmla="*/ 368300 w 2502787"/>
              <a:gd name="connsiteY7" fmla="*/ 3386175 h 4135475"/>
              <a:gd name="connsiteX8" fmla="*/ 330200 w 2502787"/>
              <a:gd name="connsiteY8" fmla="*/ 3449675 h 4135475"/>
              <a:gd name="connsiteX9" fmla="*/ 279400 w 2502787"/>
              <a:gd name="connsiteY9" fmla="*/ 3589375 h 4135475"/>
              <a:gd name="connsiteX10" fmla="*/ 266700 w 2502787"/>
              <a:gd name="connsiteY10" fmla="*/ 3640175 h 4135475"/>
              <a:gd name="connsiteX11" fmla="*/ 203200 w 2502787"/>
              <a:gd name="connsiteY11" fmla="*/ 3741775 h 4135475"/>
              <a:gd name="connsiteX12" fmla="*/ 190500 w 2502787"/>
              <a:gd name="connsiteY12" fmla="*/ 3779875 h 4135475"/>
              <a:gd name="connsiteX13" fmla="*/ 165100 w 2502787"/>
              <a:gd name="connsiteY13" fmla="*/ 3830675 h 4135475"/>
              <a:gd name="connsiteX14" fmla="*/ 139700 w 2502787"/>
              <a:gd name="connsiteY14" fmla="*/ 3919575 h 4135475"/>
              <a:gd name="connsiteX15" fmla="*/ 101600 w 2502787"/>
              <a:gd name="connsiteY15" fmla="*/ 3970375 h 4135475"/>
              <a:gd name="connsiteX16" fmla="*/ 50800 w 2502787"/>
              <a:gd name="connsiteY16" fmla="*/ 4059275 h 4135475"/>
              <a:gd name="connsiteX17" fmla="*/ 38100 w 2502787"/>
              <a:gd name="connsiteY17" fmla="*/ 4097375 h 4135475"/>
              <a:gd name="connsiteX18" fmla="*/ 0 w 2502787"/>
              <a:gd name="connsiteY18" fmla="*/ 4135475 h 4135475"/>
              <a:gd name="connsiteX0" fmla="*/ 2438400 w 2502787"/>
              <a:gd name="connsiteY0" fmla="*/ 363575 h 4135475"/>
              <a:gd name="connsiteX1" fmla="*/ 2146300 w 2502787"/>
              <a:gd name="connsiteY1" fmla="*/ 503275 h 4135475"/>
              <a:gd name="connsiteX2" fmla="*/ 1231900 w 2502787"/>
              <a:gd name="connsiteY2" fmla="*/ 2001875 h 4135475"/>
              <a:gd name="connsiteX3" fmla="*/ 584200 w 2502787"/>
              <a:gd name="connsiteY3" fmla="*/ 2916275 h 4135475"/>
              <a:gd name="connsiteX4" fmla="*/ 482600 w 2502787"/>
              <a:gd name="connsiteY4" fmla="*/ 3132175 h 4135475"/>
              <a:gd name="connsiteX5" fmla="*/ 431800 w 2502787"/>
              <a:gd name="connsiteY5" fmla="*/ 3221075 h 4135475"/>
              <a:gd name="connsiteX6" fmla="*/ 368300 w 2502787"/>
              <a:gd name="connsiteY6" fmla="*/ 3386175 h 4135475"/>
              <a:gd name="connsiteX7" fmla="*/ 330200 w 2502787"/>
              <a:gd name="connsiteY7" fmla="*/ 3449675 h 4135475"/>
              <a:gd name="connsiteX8" fmla="*/ 279400 w 2502787"/>
              <a:gd name="connsiteY8" fmla="*/ 3589375 h 4135475"/>
              <a:gd name="connsiteX9" fmla="*/ 266700 w 2502787"/>
              <a:gd name="connsiteY9" fmla="*/ 3640175 h 4135475"/>
              <a:gd name="connsiteX10" fmla="*/ 203200 w 2502787"/>
              <a:gd name="connsiteY10" fmla="*/ 3741775 h 4135475"/>
              <a:gd name="connsiteX11" fmla="*/ 190500 w 2502787"/>
              <a:gd name="connsiteY11" fmla="*/ 3779875 h 4135475"/>
              <a:gd name="connsiteX12" fmla="*/ 165100 w 2502787"/>
              <a:gd name="connsiteY12" fmla="*/ 3830675 h 4135475"/>
              <a:gd name="connsiteX13" fmla="*/ 139700 w 2502787"/>
              <a:gd name="connsiteY13" fmla="*/ 3919575 h 4135475"/>
              <a:gd name="connsiteX14" fmla="*/ 101600 w 2502787"/>
              <a:gd name="connsiteY14" fmla="*/ 3970375 h 4135475"/>
              <a:gd name="connsiteX15" fmla="*/ 50800 w 2502787"/>
              <a:gd name="connsiteY15" fmla="*/ 4059275 h 4135475"/>
              <a:gd name="connsiteX16" fmla="*/ 38100 w 2502787"/>
              <a:gd name="connsiteY16" fmla="*/ 4097375 h 4135475"/>
              <a:gd name="connsiteX17" fmla="*/ 0 w 2502787"/>
              <a:gd name="connsiteY17" fmla="*/ 4135475 h 4135475"/>
              <a:gd name="connsiteX0" fmla="*/ 2438400 w 2502787"/>
              <a:gd name="connsiteY0" fmla="*/ 363575 h 4135475"/>
              <a:gd name="connsiteX1" fmla="*/ 2146300 w 2502787"/>
              <a:gd name="connsiteY1" fmla="*/ 503275 h 4135475"/>
              <a:gd name="connsiteX2" fmla="*/ 584200 w 2502787"/>
              <a:gd name="connsiteY2" fmla="*/ 2916275 h 4135475"/>
              <a:gd name="connsiteX3" fmla="*/ 482600 w 2502787"/>
              <a:gd name="connsiteY3" fmla="*/ 3132175 h 4135475"/>
              <a:gd name="connsiteX4" fmla="*/ 431800 w 2502787"/>
              <a:gd name="connsiteY4" fmla="*/ 3221075 h 4135475"/>
              <a:gd name="connsiteX5" fmla="*/ 368300 w 2502787"/>
              <a:gd name="connsiteY5" fmla="*/ 3386175 h 4135475"/>
              <a:gd name="connsiteX6" fmla="*/ 330200 w 2502787"/>
              <a:gd name="connsiteY6" fmla="*/ 3449675 h 4135475"/>
              <a:gd name="connsiteX7" fmla="*/ 279400 w 2502787"/>
              <a:gd name="connsiteY7" fmla="*/ 3589375 h 4135475"/>
              <a:gd name="connsiteX8" fmla="*/ 266700 w 2502787"/>
              <a:gd name="connsiteY8" fmla="*/ 3640175 h 4135475"/>
              <a:gd name="connsiteX9" fmla="*/ 203200 w 2502787"/>
              <a:gd name="connsiteY9" fmla="*/ 3741775 h 4135475"/>
              <a:gd name="connsiteX10" fmla="*/ 190500 w 2502787"/>
              <a:gd name="connsiteY10" fmla="*/ 3779875 h 4135475"/>
              <a:gd name="connsiteX11" fmla="*/ 165100 w 2502787"/>
              <a:gd name="connsiteY11" fmla="*/ 3830675 h 4135475"/>
              <a:gd name="connsiteX12" fmla="*/ 139700 w 2502787"/>
              <a:gd name="connsiteY12" fmla="*/ 3919575 h 4135475"/>
              <a:gd name="connsiteX13" fmla="*/ 101600 w 2502787"/>
              <a:gd name="connsiteY13" fmla="*/ 3970375 h 4135475"/>
              <a:gd name="connsiteX14" fmla="*/ 50800 w 2502787"/>
              <a:gd name="connsiteY14" fmla="*/ 4059275 h 4135475"/>
              <a:gd name="connsiteX15" fmla="*/ 38100 w 2502787"/>
              <a:gd name="connsiteY15" fmla="*/ 4097375 h 4135475"/>
              <a:gd name="connsiteX16" fmla="*/ 0 w 2502787"/>
              <a:gd name="connsiteY16" fmla="*/ 4135475 h 4135475"/>
              <a:gd name="connsiteX0" fmla="*/ 2438400 w 2502787"/>
              <a:gd name="connsiteY0" fmla="*/ 363575 h 4135475"/>
              <a:gd name="connsiteX1" fmla="*/ 2146300 w 2502787"/>
              <a:gd name="connsiteY1" fmla="*/ 503275 h 4135475"/>
              <a:gd name="connsiteX2" fmla="*/ 482600 w 2502787"/>
              <a:gd name="connsiteY2" fmla="*/ 3132175 h 4135475"/>
              <a:gd name="connsiteX3" fmla="*/ 431800 w 2502787"/>
              <a:gd name="connsiteY3" fmla="*/ 3221075 h 4135475"/>
              <a:gd name="connsiteX4" fmla="*/ 368300 w 2502787"/>
              <a:gd name="connsiteY4" fmla="*/ 3386175 h 4135475"/>
              <a:gd name="connsiteX5" fmla="*/ 330200 w 2502787"/>
              <a:gd name="connsiteY5" fmla="*/ 3449675 h 4135475"/>
              <a:gd name="connsiteX6" fmla="*/ 279400 w 2502787"/>
              <a:gd name="connsiteY6" fmla="*/ 3589375 h 4135475"/>
              <a:gd name="connsiteX7" fmla="*/ 266700 w 2502787"/>
              <a:gd name="connsiteY7" fmla="*/ 3640175 h 4135475"/>
              <a:gd name="connsiteX8" fmla="*/ 203200 w 2502787"/>
              <a:gd name="connsiteY8" fmla="*/ 3741775 h 4135475"/>
              <a:gd name="connsiteX9" fmla="*/ 190500 w 2502787"/>
              <a:gd name="connsiteY9" fmla="*/ 3779875 h 4135475"/>
              <a:gd name="connsiteX10" fmla="*/ 165100 w 2502787"/>
              <a:gd name="connsiteY10" fmla="*/ 3830675 h 4135475"/>
              <a:gd name="connsiteX11" fmla="*/ 139700 w 2502787"/>
              <a:gd name="connsiteY11" fmla="*/ 3919575 h 4135475"/>
              <a:gd name="connsiteX12" fmla="*/ 101600 w 2502787"/>
              <a:gd name="connsiteY12" fmla="*/ 3970375 h 4135475"/>
              <a:gd name="connsiteX13" fmla="*/ 50800 w 2502787"/>
              <a:gd name="connsiteY13" fmla="*/ 4059275 h 4135475"/>
              <a:gd name="connsiteX14" fmla="*/ 38100 w 2502787"/>
              <a:gd name="connsiteY14" fmla="*/ 4097375 h 4135475"/>
              <a:gd name="connsiteX15" fmla="*/ 0 w 2502787"/>
              <a:gd name="connsiteY15" fmla="*/ 4135475 h 4135475"/>
              <a:gd name="connsiteX0" fmla="*/ 2438400 w 2502787"/>
              <a:gd name="connsiteY0" fmla="*/ 363575 h 4135475"/>
              <a:gd name="connsiteX1" fmla="*/ 2146300 w 2502787"/>
              <a:gd name="connsiteY1" fmla="*/ 503275 h 4135475"/>
              <a:gd name="connsiteX2" fmla="*/ 431800 w 2502787"/>
              <a:gd name="connsiteY2" fmla="*/ 3221075 h 4135475"/>
              <a:gd name="connsiteX3" fmla="*/ 368300 w 2502787"/>
              <a:gd name="connsiteY3" fmla="*/ 3386175 h 4135475"/>
              <a:gd name="connsiteX4" fmla="*/ 330200 w 2502787"/>
              <a:gd name="connsiteY4" fmla="*/ 3449675 h 4135475"/>
              <a:gd name="connsiteX5" fmla="*/ 279400 w 2502787"/>
              <a:gd name="connsiteY5" fmla="*/ 3589375 h 4135475"/>
              <a:gd name="connsiteX6" fmla="*/ 266700 w 2502787"/>
              <a:gd name="connsiteY6" fmla="*/ 3640175 h 4135475"/>
              <a:gd name="connsiteX7" fmla="*/ 203200 w 2502787"/>
              <a:gd name="connsiteY7" fmla="*/ 3741775 h 4135475"/>
              <a:gd name="connsiteX8" fmla="*/ 190500 w 2502787"/>
              <a:gd name="connsiteY8" fmla="*/ 3779875 h 4135475"/>
              <a:gd name="connsiteX9" fmla="*/ 165100 w 2502787"/>
              <a:gd name="connsiteY9" fmla="*/ 3830675 h 4135475"/>
              <a:gd name="connsiteX10" fmla="*/ 139700 w 2502787"/>
              <a:gd name="connsiteY10" fmla="*/ 3919575 h 4135475"/>
              <a:gd name="connsiteX11" fmla="*/ 101600 w 2502787"/>
              <a:gd name="connsiteY11" fmla="*/ 3970375 h 4135475"/>
              <a:gd name="connsiteX12" fmla="*/ 50800 w 2502787"/>
              <a:gd name="connsiteY12" fmla="*/ 4059275 h 4135475"/>
              <a:gd name="connsiteX13" fmla="*/ 38100 w 2502787"/>
              <a:gd name="connsiteY13" fmla="*/ 4097375 h 4135475"/>
              <a:gd name="connsiteX14" fmla="*/ 0 w 2502787"/>
              <a:gd name="connsiteY14" fmla="*/ 4135475 h 4135475"/>
              <a:gd name="connsiteX0" fmla="*/ 2438400 w 2502787"/>
              <a:gd name="connsiteY0" fmla="*/ 363575 h 4135475"/>
              <a:gd name="connsiteX1" fmla="*/ 2146300 w 2502787"/>
              <a:gd name="connsiteY1" fmla="*/ 503275 h 4135475"/>
              <a:gd name="connsiteX2" fmla="*/ 368300 w 2502787"/>
              <a:gd name="connsiteY2" fmla="*/ 3386175 h 4135475"/>
              <a:gd name="connsiteX3" fmla="*/ 330200 w 2502787"/>
              <a:gd name="connsiteY3" fmla="*/ 3449675 h 4135475"/>
              <a:gd name="connsiteX4" fmla="*/ 279400 w 2502787"/>
              <a:gd name="connsiteY4" fmla="*/ 3589375 h 4135475"/>
              <a:gd name="connsiteX5" fmla="*/ 266700 w 2502787"/>
              <a:gd name="connsiteY5" fmla="*/ 3640175 h 4135475"/>
              <a:gd name="connsiteX6" fmla="*/ 203200 w 2502787"/>
              <a:gd name="connsiteY6" fmla="*/ 3741775 h 4135475"/>
              <a:gd name="connsiteX7" fmla="*/ 190500 w 2502787"/>
              <a:gd name="connsiteY7" fmla="*/ 3779875 h 4135475"/>
              <a:gd name="connsiteX8" fmla="*/ 165100 w 2502787"/>
              <a:gd name="connsiteY8" fmla="*/ 3830675 h 4135475"/>
              <a:gd name="connsiteX9" fmla="*/ 139700 w 2502787"/>
              <a:gd name="connsiteY9" fmla="*/ 3919575 h 4135475"/>
              <a:gd name="connsiteX10" fmla="*/ 101600 w 2502787"/>
              <a:gd name="connsiteY10" fmla="*/ 3970375 h 4135475"/>
              <a:gd name="connsiteX11" fmla="*/ 50800 w 2502787"/>
              <a:gd name="connsiteY11" fmla="*/ 4059275 h 4135475"/>
              <a:gd name="connsiteX12" fmla="*/ 38100 w 2502787"/>
              <a:gd name="connsiteY12" fmla="*/ 4097375 h 4135475"/>
              <a:gd name="connsiteX13" fmla="*/ 0 w 2502787"/>
              <a:gd name="connsiteY13" fmla="*/ 4135475 h 4135475"/>
              <a:gd name="connsiteX0" fmla="*/ 2438400 w 2502787"/>
              <a:gd name="connsiteY0" fmla="*/ 363575 h 4135475"/>
              <a:gd name="connsiteX1" fmla="*/ 2146300 w 2502787"/>
              <a:gd name="connsiteY1" fmla="*/ 503275 h 4135475"/>
              <a:gd name="connsiteX2" fmla="*/ 330200 w 2502787"/>
              <a:gd name="connsiteY2" fmla="*/ 3449675 h 4135475"/>
              <a:gd name="connsiteX3" fmla="*/ 279400 w 2502787"/>
              <a:gd name="connsiteY3" fmla="*/ 3589375 h 4135475"/>
              <a:gd name="connsiteX4" fmla="*/ 266700 w 2502787"/>
              <a:gd name="connsiteY4" fmla="*/ 3640175 h 4135475"/>
              <a:gd name="connsiteX5" fmla="*/ 203200 w 2502787"/>
              <a:gd name="connsiteY5" fmla="*/ 3741775 h 4135475"/>
              <a:gd name="connsiteX6" fmla="*/ 190500 w 2502787"/>
              <a:gd name="connsiteY6" fmla="*/ 3779875 h 4135475"/>
              <a:gd name="connsiteX7" fmla="*/ 165100 w 2502787"/>
              <a:gd name="connsiteY7" fmla="*/ 3830675 h 4135475"/>
              <a:gd name="connsiteX8" fmla="*/ 139700 w 2502787"/>
              <a:gd name="connsiteY8" fmla="*/ 3919575 h 4135475"/>
              <a:gd name="connsiteX9" fmla="*/ 101600 w 2502787"/>
              <a:gd name="connsiteY9" fmla="*/ 3970375 h 4135475"/>
              <a:gd name="connsiteX10" fmla="*/ 50800 w 2502787"/>
              <a:gd name="connsiteY10" fmla="*/ 4059275 h 4135475"/>
              <a:gd name="connsiteX11" fmla="*/ 38100 w 2502787"/>
              <a:gd name="connsiteY11" fmla="*/ 4097375 h 4135475"/>
              <a:gd name="connsiteX12" fmla="*/ 0 w 2502787"/>
              <a:gd name="connsiteY12" fmla="*/ 4135475 h 4135475"/>
              <a:gd name="connsiteX0" fmla="*/ 2438400 w 2502787"/>
              <a:gd name="connsiteY0" fmla="*/ 363575 h 4135475"/>
              <a:gd name="connsiteX1" fmla="*/ 2146300 w 2502787"/>
              <a:gd name="connsiteY1" fmla="*/ 503275 h 4135475"/>
              <a:gd name="connsiteX2" fmla="*/ 279400 w 2502787"/>
              <a:gd name="connsiteY2" fmla="*/ 3589375 h 4135475"/>
              <a:gd name="connsiteX3" fmla="*/ 266700 w 2502787"/>
              <a:gd name="connsiteY3" fmla="*/ 3640175 h 4135475"/>
              <a:gd name="connsiteX4" fmla="*/ 203200 w 2502787"/>
              <a:gd name="connsiteY4" fmla="*/ 3741775 h 4135475"/>
              <a:gd name="connsiteX5" fmla="*/ 190500 w 2502787"/>
              <a:gd name="connsiteY5" fmla="*/ 3779875 h 4135475"/>
              <a:gd name="connsiteX6" fmla="*/ 165100 w 2502787"/>
              <a:gd name="connsiteY6" fmla="*/ 3830675 h 4135475"/>
              <a:gd name="connsiteX7" fmla="*/ 139700 w 2502787"/>
              <a:gd name="connsiteY7" fmla="*/ 3919575 h 4135475"/>
              <a:gd name="connsiteX8" fmla="*/ 101600 w 2502787"/>
              <a:gd name="connsiteY8" fmla="*/ 3970375 h 4135475"/>
              <a:gd name="connsiteX9" fmla="*/ 50800 w 2502787"/>
              <a:gd name="connsiteY9" fmla="*/ 4059275 h 4135475"/>
              <a:gd name="connsiteX10" fmla="*/ 38100 w 2502787"/>
              <a:gd name="connsiteY10" fmla="*/ 4097375 h 4135475"/>
              <a:gd name="connsiteX11" fmla="*/ 0 w 2502787"/>
              <a:gd name="connsiteY11" fmla="*/ 4135475 h 4135475"/>
              <a:gd name="connsiteX0" fmla="*/ 2438400 w 2502787"/>
              <a:gd name="connsiteY0" fmla="*/ 363575 h 4135475"/>
              <a:gd name="connsiteX1" fmla="*/ 2146300 w 2502787"/>
              <a:gd name="connsiteY1" fmla="*/ 503275 h 4135475"/>
              <a:gd name="connsiteX2" fmla="*/ 266700 w 2502787"/>
              <a:gd name="connsiteY2" fmla="*/ 3640175 h 4135475"/>
              <a:gd name="connsiteX3" fmla="*/ 203200 w 2502787"/>
              <a:gd name="connsiteY3" fmla="*/ 3741775 h 4135475"/>
              <a:gd name="connsiteX4" fmla="*/ 190500 w 2502787"/>
              <a:gd name="connsiteY4" fmla="*/ 3779875 h 4135475"/>
              <a:gd name="connsiteX5" fmla="*/ 165100 w 2502787"/>
              <a:gd name="connsiteY5" fmla="*/ 3830675 h 4135475"/>
              <a:gd name="connsiteX6" fmla="*/ 139700 w 2502787"/>
              <a:gd name="connsiteY6" fmla="*/ 3919575 h 4135475"/>
              <a:gd name="connsiteX7" fmla="*/ 101600 w 2502787"/>
              <a:gd name="connsiteY7" fmla="*/ 3970375 h 4135475"/>
              <a:gd name="connsiteX8" fmla="*/ 50800 w 2502787"/>
              <a:gd name="connsiteY8" fmla="*/ 4059275 h 4135475"/>
              <a:gd name="connsiteX9" fmla="*/ 38100 w 2502787"/>
              <a:gd name="connsiteY9" fmla="*/ 4097375 h 4135475"/>
              <a:gd name="connsiteX10" fmla="*/ 0 w 2502787"/>
              <a:gd name="connsiteY10" fmla="*/ 4135475 h 4135475"/>
              <a:gd name="connsiteX0" fmla="*/ 2438400 w 2502787"/>
              <a:gd name="connsiteY0" fmla="*/ 363575 h 4135475"/>
              <a:gd name="connsiteX1" fmla="*/ 2146300 w 2502787"/>
              <a:gd name="connsiteY1" fmla="*/ 503275 h 4135475"/>
              <a:gd name="connsiteX2" fmla="*/ 203200 w 2502787"/>
              <a:gd name="connsiteY2" fmla="*/ 3741775 h 4135475"/>
              <a:gd name="connsiteX3" fmla="*/ 190500 w 2502787"/>
              <a:gd name="connsiteY3" fmla="*/ 3779875 h 4135475"/>
              <a:gd name="connsiteX4" fmla="*/ 165100 w 2502787"/>
              <a:gd name="connsiteY4" fmla="*/ 3830675 h 4135475"/>
              <a:gd name="connsiteX5" fmla="*/ 139700 w 2502787"/>
              <a:gd name="connsiteY5" fmla="*/ 3919575 h 4135475"/>
              <a:gd name="connsiteX6" fmla="*/ 101600 w 2502787"/>
              <a:gd name="connsiteY6" fmla="*/ 3970375 h 4135475"/>
              <a:gd name="connsiteX7" fmla="*/ 50800 w 2502787"/>
              <a:gd name="connsiteY7" fmla="*/ 4059275 h 4135475"/>
              <a:gd name="connsiteX8" fmla="*/ 38100 w 2502787"/>
              <a:gd name="connsiteY8" fmla="*/ 4097375 h 4135475"/>
              <a:gd name="connsiteX9" fmla="*/ 0 w 2502787"/>
              <a:gd name="connsiteY9" fmla="*/ 4135475 h 4135475"/>
              <a:gd name="connsiteX0" fmla="*/ 2438400 w 2502787"/>
              <a:gd name="connsiteY0" fmla="*/ 363575 h 4135475"/>
              <a:gd name="connsiteX1" fmla="*/ 2146300 w 2502787"/>
              <a:gd name="connsiteY1" fmla="*/ 503275 h 4135475"/>
              <a:gd name="connsiteX2" fmla="*/ 190500 w 2502787"/>
              <a:gd name="connsiteY2" fmla="*/ 3779875 h 4135475"/>
              <a:gd name="connsiteX3" fmla="*/ 165100 w 2502787"/>
              <a:gd name="connsiteY3" fmla="*/ 3830675 h 4135475"/>
              <a:gd name="connsiteX4" fmla="*/ 139700 w 2502787"/>
              <a:gd name="connsiteY4" fmla="*/ 3919575 h 4135475"/>
              <a:gd name="connsiteX5" fmla="*/ 101600 w 2502787"/>
              <a:gd name="connsiteY5" fmla="*/ 3970375 h 4135475"/>
              <a:gd name="connsiteX6" fmla="*/ 50800 w 2502787"/>
              <a:gd name="connsiteY6" fmla="*/ 4059275 h 4135475"/>
              <a:gd name="connsiteX7" fmla="*/ 38100 w 2502787"/>
              <a:gd name="connsiteY7" fmla="*/ 4097375 h 4135475"/>
              <a:gd name="connsiteX8" fmla="*/ 0 w 2502787"/>
              <a:gd name="connsiteY8" fmla="*/ 4135475 h 4135475"/>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582333 w 2646720"/>
              <a:gd name="connsiteY0" fmla="*/ 363575 h 4349258"/>
              <a:gd name="connsiteX1" fmla="*/ 2290233 w 2646720"/>
              <a:gd name="connsiteY1" fmla="*/ 503275 h 4349258"/>
              <a:gd name="connsiteX2" fmla="*/ 334433 w 2646720"/>
              <a:gd name="connsiteY2" fmla="*/ 3779875 h 4349258"/>
              <a:gd name="connsiteX3" fmla="*/ 283633 w 2646720"/>
              <a:gd name="connsiteY3" fmla="*/ 3919575 h 4349258"/>
              <a:gd name="connsiteX4" fmla="*/ 245533 w 2646720"/>
              <a:gd name="connsiteY4" fmla="*/ 3970375 h 4349258"/>
              <a:gd name="connsiteX5" fmla="*/ 194733 w 2646720"/>
              <a:gd name="connsiteY5" fmla="*/ 4059275 h 4349258"/>
              <a:gd name="connsiteX6" fmla="*/ 182033 w 2646720"/>
              <a:gd name="connsiteY6" fmla="*/ 4097375 h 4349258"/>
              <a:gd name="connsiteX7" fmla="*/ 143933 w 2646720"/>
              <a:gd name="connsiteY7" fmla="*/ 4135475 h 4349258"/>
              <a:gd name="connsiteX0" fmla="*/ 2438400 w 2502787"/>
              <a:gd name="connsiteY0" fmla="*/ 363575 h 4135475"/>
              <a:gd name="connsiteX1" fmla="*/ 2146300 w 2502787"/>
              <a:gd name="connsiteY1" fmla="*/ 503275 h 4135475"/>
              <a:gd name="connsiteX2" fmla="*/ 139700 w 2502787"/>
              <a:gd name="connsiteY2" fmla="*/ 3919575 h 4135475"/>
              <a:gd name="connsiteX3" fmla="*/ 101600 w 2502787"/>
              <a:gd name="connsiteY3" fmla="*/ 3970375 h 4135475"/>
              <a:gd name="connsiteX4" fmla="*/ 50800 w 2502787"/>
              <a:gd name="connsiteY4" fmla="*/ 4059275 h 4135475"/>
              <a:gd name="connsiteX5" fmla="*/ 38100 w 2502787"/>
              <a:gd name="connsiteY5" fmla="*/ 4097375 h 4135475"/>
              <a:gd name="connsiteX6" fmla="*/ 0 w 2502787"/>
              <a:gd name="connsiteY6" fmla="*/ 4135475 h 4135475"/>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5" fmla="*/ 209550 w 2712337"/>
              <a:gd name="connsiteY5" fmla="*/ 41354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4" fmla="*/ 247650 w 2712337"/>
              <a:gd name="connsiteY4" fmla="*/ 4097375 h 4512242"/>
              <a:gd name="connsiteX0" fmla="*/ 2647950 w 2712337"/>
              <a:gd name="connsiteY0" fmla="*/ 363575 h 4512242"/>
              <a:gd name="connsiteX1" fmla="*/ 2355850 w 2712337"/>
              <a:gd name="connsiteY1" fmla="*/ 503275 h 4512242"/>
              <a:gd name="connsiteX2" fmla="*/ 349250 w 2712337"/>
              <a:gd name="connsiteY2" fmla="*/ 3919575 h 4512242"/>
              <a:gd name="connsiteX3" fmla="*/ 260350 w 2712337"/>
              <a:gd name="connsiteY3" fmla="*/ 4059275 h 4512242"/>
              <a:gd name="connsiteX0" fmla="*/ 2298700 w 2363087"/>
              <a:gd name="connsiteY0" fmla="*/ 363575 h 3919575"/>
              <a:gd name="connsiteX1" fmla="*/ 2006600 w 2363087"/>
              <a:gd name="connsiteY1" fmla="*/ 503275 h 3919575"/>
              <a:gd name="connsiteX2" fmla="*/ 0 w 2363087"/>
              <a:gd name="connsiteY2" fmla="*/ 3919575 h 3919575"/>
              <a:gd name="connsiteX0" fmla="*/ 2921000 w 2985387"/>
              <a:gd name="connsiteY0" fmla="*/ 363575 h 4224375"/>
              <a:gd name="connsiteX1" fmla="*/ 2628900 w 2985387"/>
              <a:gd name="connsiteY1" fmla="*/ 503275 h 4224375"/>
              <a:gd name="connsiteX2" fmla="*/ 0 w 2985387"/>
              <a:gd name="connsiteY2" fmla="*/ 4224375 h 4224375"/>
              <a:gd name="connsiteX0" fmla="*/ 2921000 w 2985387"/>
              <a:gd name="connsiteY0" fmla="*/ 363575 h 4237076"/>
              <a:gd name="connsiteX1" fmla="*/ 2628900 w 2985387"/>
              <a:gd name="connsiteY1" fmla="*/ 503275 h 4237076"/>
              <a:gd name="connsiteX2" fmla="*/ 1612900 w 2985387"/>
              <a:gd name="connsiteY2" fmla="*/ 4237076 h 4237076"/>
              <a:gd name="connsiteX3" fmla="*/ 0 w 2985387"/>
              <a:gd name="connsiteY3" fmla="*/ 4224375 h 4237076"/>
              <a:gd name="connsiteX0" fmla="*/ 2895600 w 2959987"/>
              <a:gd name="connsiteY0" fmla="*/ 363575 h 4237076"/>
              <a:gd name="connsiteX1" fmla="*/ 2603500 w 2959987"/>
              <a:gd name="connsiteY1" fmla="*/ 503275 h 4237076"/>
              <a:gd name="connsiteX2" fmla="*/ 1587500 w 2959987"/>
              <a:gd name="connsiteY2" fmla="*/ 4237076 h 4237076"/>
              <a:gd name="connsiteX3" fmla="*/ 0 w 2959987"/>
              <a:gd name="connsiteY3" fmla="*/ 4173575 h 42370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59987"/>
              <a:gd name="connsiteY0" fmla="*/ 363575 h 4173576"/>
              <a:gd name="connsiteX1" fmla="*/ 2603500 w 2959987"/>
              <a:gd name="connsiteY1" fmla="*/ 503275 h 4173576"/>
              <a:gd name="connsiteX2" fmla="*/ 1587500 w 2959987"/>
              <a:gd name="connsiteY2" fmla="*/ 4173576 h 4173576"/>
              <a:gd name="connsiteX3" fmla="*/ 0 w 2959987"/>
              <a:gd name="connsiteY3" fmla="*/ 4173575 h 4173576"/>
              <a:gd name="connsiteX0" fmla="*/ 2895600 w 2972687"/>
              <a:gd name="connsiteY0" fmla="*/ 13492 h 3823493"/>
              <a:gd name="connsiteX1" fmla="*/ 2603500 w 2972687"/>
              <a:gd name="connsiteY1" fmla="*/ 153192 h 3823493"/>
              <a:gd name="connsiteX2" fmla="*/ 1587500 w 2972687"/>
              <a:gd name="connsiteY2" fmla="*/ 3823493 h 3823493"/>
              <a:gd name="connsiteX3" fmla="*/ 0 w 2972687"/>
              <a:gd name="connsiteY3" fmla="*/ 3823492 h 3823493"/>
              <a:gd name="connsiteX0" fmla="*/ 2895600 w 2895600"/>
              <a:gd name="connsiteY0" fmla="*/ 13492 h 3823493"/>
              <a:gd name="connsiteX1" fmla="*/ 2451100 w 2895600"/>
              <a:gd name="connsiteY1" fmla="*/ 13492 h 3823493"/>
              <a:gd name="connsiteX2" fmla="*/ 1587500 w 2895600"/>
              <a:gd name="connsiteY2" fmla="*/ 3823493 h 3823493"/>
              <a:gd name="connsiteX3" fmla="*/ 0 w 2895600"/>
              <a:gd name="connsiteY3" fmla="*/ 3823492 h 3823493"/>
              <a:gd name="connsiteX0" fmla="*/ 2895600 w 2998087"/>
              <a:gd name="connsiteY0" fmla="*/ 13492 h 3823493"/>
              <a:gd name="connsiteX1" fmla="*/ 2628900 w 2998087"/>
              <a:gd name="connsiteY1" fmla="*/ 792 h 3823493"/>
              <a:gd name="connsiteX2" fmla="*/ 1587500 w 2998087"/>
              <a:gd name="connsiteY2" fmla="*/ 3823493 h 3823493"/>
              <a:gd name="connsiteX3" fmla="*/ 0 w 2998087"/>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895600 w 2895600"/>
              <a:gd name="connsiteY0" fmla="*/ 13492 h 3823493"/>
              <a:gd name="connsiteX1" fmla="*/ 2628900 w 2895600"/>
              <a:gd name="connsiteY1" fmla="*/ 792 h 3823493"/>
              <a:gd name="connsiteX2" fmla="*/ 1587500 w 2895600"/>
              <a:gd name="connsiteY2" fmla="*/ 3823493 h 3823493"/>
              <a:gd name="connsiteX3" fmla="*/ 0 w 2895600"/>
              <a:gd name="connsiteY3" fmla="*/ 3823492 h 3823493"/>
              <a:gd name="connsiteX0" fmla="*/ 2226497 w 2226497"/>
              <a:gd name="connsiteY0" fmla="*/ 13492 h 3860794"/>
              <a:gd name="connsiteX1" fmla="*/ 1959797 w 2226497"/>
              <a:gd name="connsiteY1" fmla="*/ 792 h 3860794"/>
              <a:gd name="connsiteX2" fmla="*/ 918397 w 2226497"/>
              <a:gd name="connsiteY2" fmla="*/ 3823493 h 3860794"/>
              <a:gd name="connsiteX3" fmla="*/ 0 w 2226497"/>
              <a:gd name="connsiteY3" fmla="*/ 3860794 h 3860794"/>
              <a:gd name="connsiteX0" fmla="*/ 2122671 w 2122671"/>
              <a:gd name="connsiteY0" fmla="*/ 13492 h 3823493"/>
              <a:gd name="connsiteX1" fmla="*/ 1855971 w 2122671"/>
              <a:gd name="connsiteY1" fmla="*/ 792 h 3823493"/>
              <a:gd name="connsiteX2" fmla="*/ 814571 w 2122671"/>
              <a:gd name="connsiteY2" fmla="*/ 3823493 h 3823493"/>
              <a:gd name="connsiteX3" fmla="*/ 0 w 2122671"/>
              <a:gd name="connsiteY3" fmla="*/ 3823492 h 3823493"/>
              <a:gd name="connsiteX0" fmla="*/ 1752438 w 1752438"/>
              <a:gd name="connsiteY0" fmla="*/ 13492 h 3845342"/>
              <a:gd name="connsiteX1" fmla="*/ 1485738 w 1752438"/>
              <a:gd name="connsiteY1" fmla="*/ 792 h 3845342"/>
              <a:gd name="connsiteX2" fmla="*/ 444338 w 1752438"/>
              <a:gd name="connsiteY2" fmla="*/ 3823493 h 3845342"/>
              <a:gd name="connsiteX3" fmla="*/ 0 w 1752438"/>
              <a:gd name="connsiteY3" fmla="*/ 3845342 h 3845342"/>
            </a:gdLst>
            <a:ahLst/>
            <a:cxnLst>
              <a:cxn ang="0">
                <a:pos x="connsiteX0" y="connsiteY0"/>
              </a:cxn>
              <a:cxn ang="0">
                <a:pos x="connsiteX1" y="connsiteY1"/>
              </a:cxn>
              <a:cxn ang="0">
                <a:pos x="connsiteX2" y="connsiteY2"/>
              </a:cxn>
              <a:cxn ang="0">
                <a:pos x="connsiteX3" y="connsiteY3"/>
              </a:cxn>
            </a:cxnLst>
            <a:rect l="l" t="t" r="r" b="b"/>
            <a:pathLst>
              <a:path w="1752438" h="3845342">
                <a:moveTo>
                  <a:pt x="1752438" y="13492"/>
                </a:moveTo>
                <a:cubicBezTo>
                  <a:pt x="1562334" y="0"/>
                  <a:pt x="1651725" y="5517"/>
                  <a:pt x="1485738" y="792"/>
                </a:cubicBezTo>
                <a:cubicBezTo>
                  <a:pt x="1288888" y="515142"/>
                  <a:pt x="691988" y="2974710"/>
                  <a:pt x="444338" y="3823493"/>
                </a:cubicBezTo>
                <a:lnTo>
                  <a:pt x="0" y="3845342"/>
                </a:lnTo>
              </a:path>
            </a:pathLst>
          </a:cu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p>
        </p:txBody>
      </p:sp>
      <p:sp>
        <p:nvSpPr>
          <p:cNvPr id="58" name="文字方塊 57"/>
          <p:cNvSpPr txBox="1"/>
          <p:nvPr/>
        </p:nvSpPr>
        <p:spPr>
          <a:xfrm>
            <a:off x="786222" y="847503"/>
            <a:ext cx="3586238" cy="261610"/>
          </a:xfrm>
          <a:prstGeom prst="rect">
            <a:avLst/>
          </a:prstGeom>
          <a:noFill/>
        </p:spPr>
        <p:txBody>
          <a:bodyPr wrap="none" rtlCol="0">
            <a:spAutoFit/>
          </a:bodyPr>
          <a:lstStyle/>
          <a:p>
            <a:r>
              <a:rPr lang="zh-TW" altLang="en-US" sz="1100" dirty="0">
                <a:solidFill>
                  <a:schemeClr val="tx1">
                    <a:lumMod val="50000"/>
                    <a:lumOff val="50000"/>
                  </a:schemeClr>
                </a:solidFill>
                <a:latin typeface="+mn-ea"/>
              </a:rPr>
              <a:t>參考 </a:t>
            </a:r>
            <a:r>
              <a:rPr lang="en-US" altLang="zh-TW" sz="1100" dirty="0">
                <a:solidFill>
                  <a:schemeClr val="tx1">
                    <a:lumMod val="50000"/>
                    <a:lumOff val="50000"/>
                  </a:schemeClr>
                </a:solidFill>
                <a:latin typeface="+mn-ea"/>
              </a:rPr>
              <a:t>http://por.tw/Repair/rewrite.php/read-28.html</a:t>
            </a:r>
            <a:endParaRPr lang="zh-TW" altLang="en-US" sz="1100" dirty="0">
              <a:solidFill>
                <a:schemeClr val="tx1">
                  <a:lumMod val="50000"/>
                  <a:lumOff val="50000"/>
                </a:schemeClr>
              </a:solidFill>
              <a:latin typeface="+mn-ea"/>
            </a:endParaRPr>
          </a:p>
        </p:txBody>
      </p:sp>
      <p:sp>
        <p:nvSpPr>
          <p:cNvPr id="3" name="矩形 2">
            <a:extLst>
              <a:ext uri="{FF2B5EF4-FFF2-40B4-BE49-F238E27FC236}">
                <a16:creationId xmlns:a16="http://schemas.microsoft.com/office/drawing/2014/main" id="{27BFCAAB-0464-4A49-92CA-069D4E05A8C1}"/>
              </a:ext>
            </a:extLst>
          </p:cNvPr>
          <p:cNvSpPr/>
          <p:nvPr/>
        </p:nvSpPr>
        <p:spPr>
          <a:xfrm>
            <a:off x="98975" y="1333213"/>
            <a:ext cx="995657" cy="584775"/>
          </a:xfrm>
          <a:prstGeom prst="rect">
            <a:avLst/>
          </a:prstGeom>
        </p:spPr>
        <p:txBody>
          <a:bodyPr wrap="none">
            <a:spAutoFit/>
          </a:bodyPr>
          <a:lstStyle/>
          <a:p>
            <a:r>
              <a:rPr lang="zh-TW" altLang="en-US" sz="3200" spc="-38" dirty="0">
                <a:solidFill>
                  <a:srgbClr val="0000FF"/>
                </a:solidFill>
                <a:effectLst>
                  <a:outerShdw blurRad="38100" dist="38100" dir="2700000" algn="tl">
                    <a:srgbClr val="000000">
                      <a:alpha val="43137"/>
                    </a:srgbClr>
                  </a:outerShdw>
                </a:effectLst>
                <a:latin typeface="微軟正黑體"/>
                <a:cs typeface="+mj-cs"/>
              </a:rPr>
              <a:t>刻度</a:t>
            </a:r>
            <a:endParaRPr lang="zh-TW" altLang="en-US" dirty="0"/>
          </a:p>
        </p:txBody>
      </p:sp>
      <p:pic>
        <p:nvPicPr>
          <p:cNvPr id="30" name="圖形 29" descr="首頁">
            <a:hlinkClick r:id="rId4" action="ppaction://hlinksldjump"/>
            <a:extLst>
              <a:ext uri="{FF2B5EF4-FFF2-40B4-BE49-F238E27FC236}">
                <a16:creationId xmlns:a16="http://schemas.microsoft.com/office/drawing/2014/main" id="{03C2C59F-556D-47FC-A56F-850674AE1C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131A31-3355-4157-87B9-1207281BD1F5}"/>
              </a:ext>
            </a:extLst>
          </p:cNvPr>
          <p:cNvSpPr>
            <a:spLocks noGrp="1"/>
          </p:cNvSpPr>
          <p:nvPr>
            <p:ph type="title"/>
          </p:nvPr>
        </p:nvSpPr>
        <p:spPr>
          <a:xfrm>
            <a:off x="2082540" y="108156"/>
            <a:ext cx="5224368" cy="1187375"/>
          </a:xfrm>
        </p:spPr>
        <p:txBody>
          <a:bodyPr/>
          <a:lstStyle/>
          <a:p>
            <a:r>
              <a:rPr lang="zh-TW"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mj-cs"/>
              </a:rPr>
              <a:t>電阻測量 </a:t>
            </a:r>
            <a:r>
              <a:rPr lang="en-US"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mj-cs"/>
              </a:rPr>
              <a:t>:</a:t>
            </a:r>
            <a:r>
              <a:rPr lang="zh-TW"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mj-cs"/>
              </a:rPr>
              <a:t> 歐姆計</a:t>
            </a:r>
            <a:r>
              <a:rPr lang="en-US" altLang="zh-TW" sz="4000" b="1" kern="1200" spc="-38" baseline="0" dirty="0">
                <a:solidFill>
                  <a:srgbClr val="0000FF"/>
                </a:solidFill>
                <a:effectLst/>
              </a:rPr>
              <a:t>(Ohmmeter)</a:t>
            </a:r>
            <a:endParaRPr lang="zh-TW" altLang="en-US" dirty="0">
              <a:solidFill>
                <a:srgbClr val="0000FF"/>
              </a:solidFill>
            </a:endParaRPr>
          </a:p>
        </p:txBody>
      </p:sp>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C37806C8-9AEA-428C-AC6B-7202E1514E00}"/>
                  </a:ext>
                </a:extLst>
              </p:cNvPr>
              <p:cNvSpPr/>
              <p:nvPr/>
            </p:nvSpPr>
            <p:spPr>
              <a:xfrm>
                <a:off x="206467" y="1258906"/>
                <a:ext cx="4572000" cy="2384371"/>
              </a:xfrm>
              <a:prstGeom prst="rect">
                <a:avLst/>
              </a:prstGeom>
            </p:spPr>
            <p:txBody>
              <a:bodyPr>
                <a:spAutoFit/>
              </a:bodyPr>
              <a:lstStyle/>
              <a:p>
                <a:pPr lvl="0">
                  <a:lnSpc>
                    <a:spcPct val="110000"/>
                  </a:lnSpc>
                  <a:defRPr/>
                </a:pPr>
                <a:r>
                  <a:rPr lang="en-US" altLang="zh-TW" sz="2800" b="1" i="1" dirty="0">
                    <a:solidFill>
                      <a:srgbClr val="002060"/>
                    </a:solidFill>
                    <a:latin typeface="標楷體" panose="03000509000000000000" pitchFamily="65" charset="-120"/>
                    <a:ea typeface="標楷體" panose="03000509000000000000" pitchFamily="65" charset="-120"/>
                  </a:rPr>
                  <a:t>I</a:t>
                </a:r>
                <a:r>
                  <a:rPr lang="en-US" altLang="zh-TW" sz="2800" b="1" i="1" baseline="-25000" dirty="0">
                    <a:solidFill>
                      <a:srgbClr val="002060"/>
                    </a:solidFill>
                    <a:latin typeface="微軟正黑體"/>
                  </a:rPr>
                  <a:t>G</a:t>
                </a:r>
                <a:r>
                  <a:rPr lang="en-US" altLang="zh-TW" sz="2800" b="1" i="1" dirty="0">
                    <a:solidFill>
                      <a:srgbClr val="002060"/>
                    </a:solidFill>
                    <a:latin typeface="微軟正黑體"/>
                  </a:rPr>
                  <a:t> = </a:t>
                </a:r>
                <a14:m>
                  <m:oMath xmlns:m="http://schemas.openxmlformats.org/officeDocument/2006/math">
                    <m:f>
                      <m:fPr>
                        <m:ctrlPr>
                          <a:rPr lang="en-US" altLang="zh-TW" sz="2800" b="1" i="1">
                            <a:solidFill>
                              <a:srgbClr val="002060"/>
                            </a:solidFill>
                            <a:latin typeface="Cambria Math" panose="02040503050406030204" pitchFamily="18" charset="0"/>
                          </a:rPr>
                        </m:ctrlPr>
                      </m:fPr>
                      <m:num>
                        <m:r>
                          <m:rPr>
                            <m:nor/>
                          </m:rPr>
                          <a:rPr lang="en-US" altLang="zh-TW" sz="2800" b="1" i="1" dirty="0">
                            <a:solidFill>
                              <a:srgbClr val="002060"/>
                            </a:solidFill>
                            <a:latin typeface="微軟正黑體"/>
                            <a:sym typeface="Symbol" pitchFamily="18" charset="2"/>
                          </a:rPr>
                          <m:t></m:t>
                        </m:r>
                      </m:num>
                      <m:den>
                        <m:r>
                          <m:rPr>
                            <m:nor/>
                          </m:rPr>
                          <a:rPr lang="en-US" altLang="zh-TW" sz="2800" b="1" i="1" dirty="0">
                            <a:solidFill>
                              <a:srgbClr val="002060"/>
                            </a:solidFill>
                            <a:latin typeface="微軟正黑體"/>
                          </a:rPr>
                          <m:t>(</m:t>
                        </m:r>
                        <m:r>
                          <m:rPr>
                            <m:nor/>
                          </m:rPr>
                          <a:rPr lang="en-US" altLang="zh-TW" sz="2800" b="1" i="1" dirty="0" smtClean="0">
                            <a:solidFill>
                              <a:srgbClr val="002060"/>
                            </a:solidFill>
                            <a:latin typeface="微軟正黑體"/>
                          </a:rPr>
                          <m:t>R</m:t>
                        </m:r>
                        <m:r>
                          <m:rPr>
                            <m:sty m:val="p"/>
                          </m:rPr>
                          <a:rPr lang="en-US" altLang="zh-TW" sz="2800" b="1" i="1" baseline="-25000" dirty="0" smtClean="0">
                            <a:solidFill>
                              <a:srgbClr val="002060"/>
                            </a:solidFill>
                            <a:latin typeface="Cambria Math" panose="02040503050406030204" pitchFamily="18" charset="0"/>
                          </a:rPr>
                          <m:t>G</m:t>
                        </m:r>
                        <m:r>
                          <m:rPr>
                            <m:nor/>
                          </m:rPr>
                          <a:rPr lang="en-US" altLang="zh-TW" sz="2800" b="1" i="1" baseline="-25000" dirty="0" smtClean="0">
                            <a:solidFill>
                              <a:srgbClr val="002060"/>
                            </a:solidFill>
                            <a:latin typeface="微軟正黑體"/>
                          </a:rPr>
                          <m:t> </m:t>
                        </m:r>
                        <m:r>
                          <m:rPr>
                            <m:nor/>
                          </m:rPr>
                          <a:rPr lang="en-US" altLang="zh-TW" sz="2800" b="1" i="1" dirty="0">
                            <a:solidFill>
                              <a:srgbClr val="000066"/>
                            </a:solidFill>
                            <a:latin typeface="+mn-ea"/>
                          </a:rPr>
                          <m:t>+</m:t>
                        </m:r>
                        <m:r>
                          <m:rPr>
                            <m:nor/>
                          </m:rPr>
                          <a:rPr lang="en-US" altLang="zh-TW" sz="2800" b="1" i="1" dirty="0" smtClean="0">
                            <a:solidFill>
                              <a:srgbClr val="002060"/>
                            </a:solidFill>
                            <a:latin typeface="微軟正黑體"/>
                          </a:rPr>
                          <m:t>R</m:t>
                        </m:r>
                        <m:r>
                          <m:rPr>
                            <m:nor/>
                          </m:rPr>
                          <a:rPr lang="en-US" altLang="zh-TW" sz="2800" b="1" i="1" baseline="-25000" dirty="0" smtClean="0">
                            <a:solidFill>
                              <a:srgbClr val="002060"/>
                            </a:solidFill>
                            <a:latin typeface="微軟正黑體"/>
                          </a:rPr>
                          <m:t>S</m:t>
                        </m:r>
                        <m:r>
                          <m:rPr>
                            <m:nor/>
                          </m:rPr>
                          <a:rPr lang="en-US" altLang="zh-TW" sz="2800" b="1" i="1" baseline="-25000" dirty="0" smtClean="0">
                            <a:solidFill>
                              <a:srgbClr val="002060"/>
                            </a:solidFill>
                            <a:latin typeface="微軟正黑體"/>
                          </a:rPr>
                          <m:t>0</m:t>
                        </m:r>
                        <m:r>
                          <m:rPr>
                            <m:nor/>
                          </m:rPr>
                          <a:rPr lang="en-US" altLang="zh-TW" sz="2800" b="1" i="1" dirty="0">
                            <a:solidFill>
                              <a:srgbClr val="000066"/>
                            </a:solidFill>
                            <a:latin typeface="+mn-ea"/>
                          </a:rPr>
                          <m:t>+</m:t>
                        </m:r>
                        <m:r>
                          <m:rPr>
                            <m:nor/>
                          </m:rPr>
                          <a:rPr lang="en-US" altLang="zh-TW" sz="2800" b="1" i="1" dirty="0">
                            <a:solidFill>
                              <a:srgbClr val="000066"/>
                            </a:solidFill>
                            <a:latin typeface="+mn-ea"/>
                          </a:rPr>
                          <m:t>RDU</m:t>
                        </m:r>
                        <m:r>
                          <m:rPr>
                            <m:nor/>
                          </m:rPr>
                          <a:rPr lang="en-US" altLang="zh-TW" sz="2800" b="1" i="1" baseline="-25000" dirty="0">
                            <a:solidFill>
                              <a:srgbClr val="000066"/>
                            </a:solidFill>
                            <a:latin typeface="+mn-ea"/>
                          </a:rPr>
                          <m:t>T</m:t>
                        </m:r>
                        <m:r>
                          <m:rPr>
                            <m:nor/>
                          </m:rPr>
                          <a:rPr lang="en-US" altLang="zh-TW" sz="2800" b="1" i="1" dirty="0" smtClean="0">
                            <a:solidFill>
                              <a:srgbClr val="002060"/>
                            </a:solidFill>
                            <a:latin typeface="微軟正黑體"/>
                          </a:rPr>
                          <m:t>) </m:t>
                        </m:r>
                      </m:den>
                    </m:f>
                  </m:oMath>
                </a14:m>
                <a:r>
                  <a:rPr lang="en-US" altLang="zh-TW" sz="2800" b="1" i="1" dirty="0">
                    <a:solidFill>
                      <a:srgbClr val="002060"/>
                    </a:solidFill>
                    <a:latin typeface="微軟正黑體"/>
                  </a:rPr>
                  <a:t>    </a:t>
                </a:r>
              </a:p>
              <a:p>
                <a:pPr lvl="0">
                  <a:lnSpc>
                    <a:spcPct val="110000"/>
                  </a:lnSpc>
                  <a:defRPr/>
                </a:pPr>
                <a:r>
                  <a:rPr lang="en-US" altLang="zh-TW" sz="2800" b="1" i="1" dirty="0">
                    <a:solidFill>
                      <a:srgbClr val="CC3300"/>
                    </a:solidFill>
                    <a:latin typeface="+mn-ea"/>
                  </a:rPr>
                  <a:t>R</a:t>
                </a:r>
                <a:r>
                  <a:rPr lang="en-US" altLang="zh-TW" sz="2800" b="1" i="1" baseline="-25000" dirty="0">
                    <a:solidFill>
                      <a:srgbClr val="CC3300"/>
                    </a:solidFill>
                    <a:latin typeface="+mn-ea"/>
                  </a:rPr>
                  <a:t>DUT</a:t>
                </a:r>
                <a:r>
                  <a:rPr lang="en-US" altLang="zh-TW" sz="2800" b="1" i="1" dirty="0">
                    <a:solidFill>
                      <a:srgbClr val="CC3300"/>
                    </a:solidFill>
                    <a:latin typeface="微軟正黑體"/>
                  </a:rPr>
                  <a:t> = </a:t>
                </a:r>
                <a14:m>
                  <m:oMath xmlns:m="http://schemas.openxmlformats.org/officeDocument/2006/math">
                    <m:f>
                      <m:fPr>
                        <m:ctrlPr>
                          <a:rPr lang="en-US" altLang="zh-TW" sz="2800" b="1" i="1">
                            <a:solidFill>
                              <a:srgbClr val="CC3300"/>
                            </a:solidFill>
                            <a:latin typeface="Cambria Math" panose="02040503050406030204" pitchFamily="18" charset="0"/>
                          </a:rPr>
                        </m:ctrlPr>
                      </m:fPr>
                      <m:num>
                        <m:r>
                          <m:rPr>
                            <m:nor/>
                          </m:rPr>
                          <a:rPr lang="en-US" altLang="zh-TW" sz="2800" b="1" i="1" dirty="0">
                            <a:solidFill>
                              <a:srgbClr val="CC3300"/>
                            </a:solidFill>
                            <a:latin typeface="微軟正黑體"/>
                            <a:sym typeface="Symbol" pitchFamily="18" charset="2"/>
                          </a:rPr>
                          <m:t></m:t>
                        </m:r>
                      </m:num>
                      <m:den>
                        <m:r>
                          <m:rPr>
                            <m:nor/>
                          </m:rPr>
                          <a:rPr lang="en-US" altLang="zh-TW" sz="2800" b="1" i="1" dirty="0">
                            <a:solidFill>
                              <a:srgbClr val="CC3300"/>
                            </a:solidFill>
                            <a:latin typeface="標楷體" panose="03000509000000000000" pitchFamily="65" charset="-120"/>
                            <a:ea typeface="標楷體" panose="03000509000000000000" pitchFamily="65" charset="-120"/>
                          </a:rPr>
                          <m:t>I</m:t>
                        </m:r>
                        <m:r>
                          <m:rPr>
                            <m:sty m:val="p"/>
                          </m:rPr>
                          <a:rPr lang="en-US" altLang="zh-TW" sz="2800" b="1" i="1" baseline="-25000" dirty="0" smtClean="0">
                            <a:solidFill>
                              <a:srgbClr val="CC3300"/>
                            </a:solidFill>
                            <a:latin typeface="Cambria Math" panose="02040503050406030204" pitchFamily="18" charset="0"/>
                          </a:rPr>
                          <m:t>G</m:t>
                        </m:r>
                      </m:den>
                    </m:f>
                  </m:oMath>
                </a14:m>
                <a:r>
                  <a:rPr lang="zh-TW" altLang="en-US" sz="2800" b="1" i="1" dirty="0">
                    <a:solidFill>
                      <a:srgbClr val="CC3300"/>
                    </a:solidFill>
                    <a:latin typeface="微軟正黑體"/>
                  </a:rPr>
                  <a:t> </a:t>
                </a:r>
                <a:r>
                  <a:rPr lang="en-US" altLang="zh-TW" sz="2800" b="1" i="1" dirty="0">
                    <a:solidFill>
                      <a:srgbClr val="CC3300"/>
                    </a:solidFill>
                    <a:latin typeface="微軟正黑體"/>
                  </a:rPr>
                  <a:t>–</a:t>
                </a:r>
                <a:r>
                  <a:rPr lang="zh-TW" altLang="en-US" sz="2800" b="1" i="1" dirty="0">
                    <a:solidFill>
                      <a:srgbClr val="CC3300"/>
                    </a:solidFill>
                    <a:latin typeface="微軟正黑體"/>
                  </a:rPr>
                  <a:t> </a:t>
                </a:r>
                <a:r>
                  <a:rPr lang="en-US" altLang="zh-TW" sz="2800" b="1" dirty="0">
                    <a:solidFill>
                      <a:srgbClr val="CC3300"/>
                    </a:solidFill>
                    <a:latin typeface="微軟正黑體"/>
                  </a:rPr>
                  <a:t>(</a:t>
                </a:r>
                <a:r>
                  <a:rPr lang="en-US" altLang="zh-TW" sz="2800" b="1" i="1" dirty="0">
                    <a:solidFill>
                      <a:srgbClr val="CC3300"/>
                    </a:solidFill>
                    <a:latin typeface="微軟正黑體"/>
                  </a:rPr>
                  <a:t>R</a:t>
                </a:r>
                <a:r>
                  <a:rPr lang="en-US" altLang="zh-TW" sz="2800" b="1" i="1" baseline="-25000" dirty="0">
                    <a:solidFill>
                      <a:srgbClr val="CC3300"/>
                    </a:solidFill>
                    <a:latin typeface="微軟正黑體"/>
                  </a:rPr>
                  <a:t>G</a:t>
                </a:r>
                <a:r>
                  <a:rPr lang="en-US" altLang="zh-TW" sz="2800" b="1" i="1" dirty="0">
                    <a:solidFill>
                      <a:srgbClr val="CC3300"/>
                    </a:solidFill>
                    <a:latin typeface="微軟正黑體"/>
                  </a:rPr>
                  <a:t> + R</a:t>
                </a:r>
                <a:r>
                  <a:rPr lang="en-US" altLang="zh-TW" sz="2800" b="1" i="1" baseline="-25000" dirty="0">
                    <a:solidFill>
                      <a:srgbClr val="CC3300"/>
                    </a:solidFill>
                    <a:latin typeface="微軟正黑體"/>
                  </a:rPr>
                  <a:t>S0</a:t>
                </a:r>
                <a:r>
                  <a:rPr lang="en-US" altLang="zh-TW" sz="2800" b="1" dirty="0">
                    <a:solidFill>
                      <a:srgbClr val="CC3300"/>
                    </a:solidFill>
                    <a:latin typeface="微軟正黑體"/>
                  </a:rPr>
                  <a:t>)</a:t>
                </a:r>
              </a:p>
              <a:p>
                <a:pPr lvl="0">
                  <a:lnSpc>
                    <a:spcPct val="110000"/>
                  </a:lnSpc>
                  <a:defRPr/>
                </a:pPr>
                <a:r>
                  <a:rPr lang="en-US" altLang="zh-TW" sz="2800" b="1" i="1" dirty="0">
                    <a:solidFill>
                      <a:srgbClr val="CC3300"/>
                    </a:solidFill>
                    <a:latin typeface="微軟正黑體"/>
                  </a:rPr>
                  <a:t>   = </a:t>
                </a:r>
                <a:r>
                  <a:rPr lang="en-US" altLang="zh-TW" sz="2800" b="1" dirty="0">
                    <a:solidFill>
                      <a:srgbClr val="CC3300"/>
                    </a:solidFill>
                    <a:latin typeface="微軟正黑體"/>
                  </a:rPr>
                  <a:t>(</a:t>
                </a:r>
                <a:r>
                  <a:rPr lang="en-US" altLang="zh-TW" sz="2800" b="1" i="1" dirty="0">
                    <a:solidFill>
                      <a:srgbClr val="CC3300"/>
                    </a:solidFill>
                    <a:latin typeface="微軟正黑體"/>
                  </a:rPr>
                  <a:t>R</a:t>
                </a:r>
                <a:r>
                  <a:rPr lang="en-US" altLang="zh-TW" sz="2800" b="1" i="1" baseline="-25000" dirty="0">
                    <a:solidFill>
                      <a:srgbClr val="CC3300"/>
                    </a:solidFill>
                    <a:latin typeface="微軟正黑體"/>
                  </a:rPr>
                  <a:t>G</a:t>
                </a:r>
                <a:r>
                  <a:rPr lang="en-US" altLang="zh-TW" sz="2800" b="1" i="1" dirty="0">
                    <a:solidFill>
                      <a:srgbClr val="CC3300"/>
                    </a:solidFill>
                    <a:latin typeface="微軟正黑體"/>
                  </a:rPr>
                  <a:t> + R</a:t>
                </a:r>
                <a:r>
                  <a:rPr lang="en-US" altLang="zh-TW" sz="2800" b="1" i="1" baseline="-25000" dirty="0">
                    <a:solidFill>
                      <a:srgbClr val="CC3300"/>
                    </a:solidFill>
                    <a:latin typeface="微軟正黑體"/>
                  </a:rPr>
                  <a:t>S0</a:t>
                </a:r>
                <a:r>
                  <a:rPr lang="en-US" altLang="zh-TW" sz="2800" b="1" dirty="0">
                    <a:solidFill>
                      <a:srgbClr val="CC3300"/>
                    </a:solidFill>
                    <a:latin typeface="微軟正黑體"/>
                  </a:rPr>
                  <a:t>)[</a:t>
                </a:r>
                <a14:m>
                  <m:oMath xmlns:m="http://schemas.openxmlformats.org/officeDocument/2006/math">
                    <m:f>
                      <m:fPr>
                        <m:ctrlPr>
                          <a:rPr lang="en-US" altLang="zh-TW" sz="2800" b="1" i="1">
                            <a:solidFill>
                              <a:srgbClr val="CC3300"/>
                            </a:solidFill>
                            <a:latin typeface="Cambria Math" panose="02040503050406030204" pitchFamily="18" charset="0"/>
                          </a:rPr>
                        </m:ctrlPr>
                      </m:fPr>
                      <m:num>
                        <m:r>
                          <m:rPr>
                            <m:nor/>
                          </m:rPr>
                          <a:rPr lang="en-US" altLang="zh-TW" sz="2800" b="1" i="1" dirty="0">
                            <a:solidFill>
                              <a:srgbClr val="CC3300"/>
                            </a:solidFill>
                            <a:latin typeface="標楷體" panose="03000509000000000000" pitchFamily="65" charset="-120"/>
                            <a:ea typeface="標楷體" panose="03000509000000000000" pitchFamily="65" charset="-120"/>
                          </a:rPr>
                          <m:t>I</m:t>
                        </m:r>
                        <m:r>
                          <m:rPr>
                            <m:sty m:val="p"/>
                          </m:rPr>
                          <a:rPr lang="en-US" altLang="zh-TW" sz="2800" b="1" i="1" baseline="-25000" dirty="0" smtClean="0">
                            <a:solidFill>
                              <a:srgbClr val="CC3300"/>
                            </a:solidFill>
                            <a:latin typeface="Cambria Math" panose="02040503050406030204" pitchFamily="18" charset="0"/>
                          </a:rPr>
                          <m:t>G</m:t>
                        </m:r>
                        <m:r>
                          <m:rPr>
                            <m:nor/>
                          </m:rPr>
                          <a:rPr lang="en-US" altLang="zh-TW" sz="2800" b="1" i="1" baseline="-25000" dirty="0">
                            <a:solidFill>
                              <a:srgbClr val="CC3300"/>
                            </a:solidFill>
                            <a:latin typeface="微軟正黑體"/>
                          </a:rPr>
                          <m:t>(</m:t>
                        </m:r>
                        <m:r>
                          <m:rPr>
                            <m:nor/>
                          </m:rPr>
                          <a:rPr lang="en-US" altLang="zh-TW" sz="2800" b="1" i="1" baseline="-25000" dirty="0" smtClean="0">
                            <a:solidFill>
                              <a:srgbClr val="CC3300"/>
                            </a:solidFill>
                            <a:latin typeface="微軟正黑體"/>
                          </a:rPr>
                          <m:t>FS</m:t>
                        </m:r>
                        <m:r>
                          <m:rPr>
                            <m:nor/>
                          </m:rPr>
                          <a:rPr lang="en-US" altLang="zh-TW" sz="2800" b="1" i="1" baseline="-25000" dirty="0">
                            <a:solidFill>
                              <a:srgbClr val="CC3300"/>
                            </a:solidFill>
                            <a:latin typeface="微軟正黑體"/>
                          </a:rPr>
                          <m:t>)</m:t>
                        </m:r>
                        <m:r>
                          <a:rPr lang="en-US" altLang="zh-TW" sz="2800" b="1" i="1" baseline="-25000" dirty="0">
                            <a:solidFill>
                              <a:srgbClr val="CC3300"/>
                            </a:solidFill>
                            <a:latin typeface="Cambria Math" panose="02040503050406030204" pitchFamily="18" charset="0"/>
                          </a:rPr>
                          <m:t> </m:t>
                        </m:r>
                      </m:num>
                      <m:den>
                        <m:r>
                          <m:rPr>
                            <m:nor/>
                          </m:rPr>
                          <a:rPr lang="en-US" altLang="zh-TW" sz="2800" b="1" i="1" dirty="0">
                            <a:solidFill>
                              <a:srgbClr val="CC3300"/>
                            </a:solidFill>
                            <a:latin typeface="標楷體" panose="03000509000000000000" pitchFamily="65" charset="-120"/>
                            <a:ea typeface="標楷體" panose="03000509000000000000" pitchFamily="65" charset="-120"/>
                          </a:rPr>
                          <m:t>I</m:t>
                        </m:r>
                        <m:r>
                          <m:rPr>
                            <m:sty m:val="p"/>
                          </m:rPr>
                          <a:rPr lang="en-US" altLang="zh-TW" sz="2800" b="1" i="1" baseline="-25000" dirty="0" smtClean="0">
                            <a:solidFill>
                              <a:srgbClr val="CC3300"/>
                            </a:solidFill>
                            <a:latin typeface="Cambria Math" panose="02040503050406030204" pitchFamily="18" charset="0"/>
                          </a:rPr>
                          <m:t>G</m:t>
                        </m:r>
                      </m:den>
                    </m:f>
                  </m:oMath>
                </a14:m>
                <a:r>
                  <a:rPr lang="en-US" altLang="zh-TW" sz="2400" b="1" dirty="0">
                    <a:solidFill>
                      <a:srgbClr val="CC3300"/>
                    </a:solidFill>
                    <a:latin typeface="微軟正黑體"/>
                  </a:rPr>
                  <a:t>)</a:t>
                </a:r>
                <a:r>
                  <a:rPr lang="en-US" altLang="zh-TW" sz="2800" b="1" dirty="0">
                    <a:solidFill>
                      <a:srgbClr val="CC3300"/>
                    </a:solidFill>
                    <a:latin typeface="微軟正黑體"/>
                  </a:rPr>
                  <a:t>– 1]  </a:t>
                </a:r>
                <a:endParaRPr lang="en-US" altLang="zh-TW" sz="2800" b="1" dirty="0">
                  <a:solidFill>
                    <a:srgbClr val="FF3300"/>
                  </a:solidFill>
                  <a:latin typeface="微軟正黑體"/>
                </a:endParaRPr>
              </a:p>
            </p:txBody>
          </p:sp>
        </mc:Choice>
        <mc:Fallback>
          <p:sp>
            <p:nvSpPr>
              <p:cNvPr id="3" name="矩形 2">
                <a:extLst>
                  <a:ext uri="{FF2B5EF4-FFF2-40B4-BE49-F238E27FC236}">
                    <a16:creationId xmlns:a16="http://schemas.microsoft.com/office/drawing/2014/main" id="{C37806C8-9AEA-428C-AC6B-7202E1514E00}"/>
                  </a:ext>
                </a:extLst>
              </p:cNvPr>
              <p:cNvSpPr>
                <a:spLocks noRot="1" noChangeAspect="1" noMove="1" noResize="1" noEditPoints="1" noAdjustHandles="1" noChangeArrowheads="1" noChangeShapeType="1" noTextEdit="1"/>
              </p:cNvSpPr>
              <p:nvPr/>
            </p:nvSpPr>
            <p:spPr>
              <a:xfrm>
                <a:off x="206467" y="1258906"/>
                <a:ext cx="4572000" cy="2384371"/>
              </a:xfrm>
              <a:prstGeom prst="rect">
                <a:avLst/>
              </a:prstGeom>
              <a:blipFill>
                <a:blip r:embed="rId2"/>
                <a:stretch>
                  <a:fillRect l="-2800"/>
                </a:stretch>
              </a:blipFill>
            </p:spPr>
            <p:txBody>
              <a:bodyPr/>
              <a:lstStyle/>
              <a:p>
                <a:r>
                  <a:rPr lang="zh-TW" altLang="en-US">
                    <a:noFill/>
                  </a:rPr>
                  <a:t> </a:t>
                </a:r>
              </a:p>
            </p:txBody>
          </p:sp>
        </mc:Fallback>
      </mc:AlternateContent>
      <p:pic>
        <p:nvPicPr>
          <p:cNvPr id="12" name="圖片 1">
            <a:extLst>
              <a:ext uri="{FF2B5EF4-FFF2-40B4-BE49-F238E27FC236}">
                <a16:creationId xmlns:a16="http://schemas.microsoft.com/office/drawing/2014/main" id="{867837EF-FB67-416A-B51A-5FF21736A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705" y="4426133"/>
            <a:ext cx="3374835" cy="195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a:extLst>
              <a:ext uri="{FF2B5EF4-FFF2-40B4-BE49-F238E27FC236}">
                <a16:creationId xmlns:a16="http://schemas.microsoft.com/office/drawing/2014/main" id="{A45212FA-15F7-4623-A51F-5DE7F0F30014}"/>
              </a:ext>
            </a:extLst>
          </p:cNvPr>
          <p:cNvPicPr>
            <a:picLocks noChangeAspect="1"/>
          </p:cNvPicPr>
          <p:nvPr/>
        </p:nvPicPr>
        <p:blipFill rotWithShape="1">
          <a:blip r:embed="rId4"/>
          <a:srcRect t="1068"/>
          <a:stretch/>
        </p:blipFill>
        <p:spPr>
          <a:xfrm>
            <a:off x="9405277" y="3957338"/>
            <a:ext cx="2679093" cy="2978179"/>
          </a:xfrm>
          <a:prstGeom prst="rect">
            <a:avLst/>
          </a:prstGeom>
        </p:spPr>
      </p:pic>
      <p:grpSp>
        <p:nvGrpSpPr>
          <p:cNvPr id="20" name="群組 19">
            <a:extLst>
              <a:ext uri="{FF2B5EF4-FFF2-40B4-BE49-F238E27FC236}">
                <a16:creationId xmlns:a16="http://schemas.microsoft.com/office/drawing/2014/main" id="{41313A5D-872C-48F4-ABBB-98A90BB489ED}"/>
              </a:ext>
            </a:extLst>
          </p:cNvPr>
          <p:cNvGrpSpPr>
            <a:grpSpLocks noChangeAspect="1"/>
          </p:cNvGrpSpPr>
          <p:nvPr/>
        </p:nvGrpSpPr>
        <p:grpSpPr>
          <a:xfrm>
            <a:off x="4797848" y="1399247"/>
            <a:ext cx="5071558" cy="5116182"/>
            <a:chOff x="-380454" y="995122"/>
            <a:chExt cx="5832000" cy="5883315"/>
          </a:xfrm>
        </p:grpSpPr>
        <p:pic>
          <p:nvPicPr>
            <p:cNvPr id="21" name="圖片 20">
              <a:extLst>
                <a:ext uri="{FF2B5EF4-FFF2-40B4-BE49-F238E27FC236}">
                  <a16:creationId xmlns:a16="http://schemas.microsoft.com/office/drawing/2014/main" id="{572D39FB-BC9C-41C6-BE42-B312235FAA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3"/>
            <a:stretch/>
          </p:blipFill>
          <p:spPr>
            <a:xfrm>
              <a:off x="541715" y="995122"/>
              <a:ext cx="4021045" cy="2980145"/>
            </a:xfrm>
            <a:prstGeom prst="rect">
              <a:avLst/>
            </a:prstGeom>
          </p:spPr>
        </p:pic>
        <p:sp>
          <p:nvSpPr>
            <p:cNvPr id="22" name="拱形 21">
              <a:extLst>
                <a:ext uri="{FF2B5EF4-FFF2-40B4-BE49-F238E27FC236}">
                  <a16:creationId xmlns:a16="http://schemas.microsoft.com/office/drawing/2014/main" id="{E475AA1B-D5C5-4072-A17D-147A5065967E}"/>
                </a:ext>
              </a:extLst>
            </p:cNvPr>
            <p:cNvSpPr>
              <a:spLocks noChangeAspect="1"/>
            </p:cNvSpPr>
            <p:nvPr/>
          </p:nvSpPr>
          <p:spPr>
            <a:xfrm>
              <a:off x="-380454" y="1046437"/>
              <a:ext cx="5832000" cy="5832000"/>
            </a:xfrm>
            <a:prstGeom prst="blockArc">
              <a:avLst>
                <a:gd name="adj1" fmla="val 13575615"/>
                <a:gd name="adj2" fmla="val 18793573"/>
                <a:gd name="adj3" fmla="val 8356"/>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grpSp>
        <p:nvGrpSpPr>
          <p:cNvPr id="33" name="群組 32">
            <a:extLst>
              <a:ext uri="{FF2B5EF4-FFF2-40B4-BE49-F238E27FC236}">
                <a16:creationId xmlns:a16="http://schemas.microsoft.com/office/drawing/2014/main" id="{19B7C29C-5567-4D46-AAE2-D9F0077D064E}"/>
              </a:ext>
            </a:extLst>
          </p:cNvPr>
          <p:cNvGrpSpPr/>
          <p:nvPr/>
        </p:nvGrpSpPr>
        <p:grpSpPr>
          <a:xfrm>
            <a:off x="4147997" y="2067541"/>
            <a:ext cx="4864175" cy="4066291"/>
            <a:chOff x="4147997" y="2067541"/>
            <a:chExt cx="4864175" cy="4066291"/>
          </a:xfrm>
        </p:grpSpPr>
        <p:sp>
          <p:nvSpPr>
            <p:cNvPr id="35845" name="文字方塊 1">
              <a:extLst>
                <a:ext uri="{FF2B5EF4-FFF2-40B4-BE49-F238E27FC236}">
                  <a16:creationId xmlns:a16="http://schemas.microsoft.com/office/drawing/2014/main" id="{8E84F47E-95F0-462F-A007-239F7D78486B}"/>
                </a:ext>
              </a:extLst>
            </p:cNvPr>
            <p:cNvSpPr txBox="1">
              <a:spLocks noChangeArrowheads="1"/>
            </p:cNvSpPr>
            <p:nvPr/>
          </p:nvSpPr>
          <p:spPr bwMode="auto">
            <a:xfrm>
              <a:off x="7588454" y="5637662"/>
              <a:ext cx="1140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400" i="1" dirty="0">
                  <a:solidFill>
                    <a:srgbClr val="FF0000"/>
                  </a:solidFill>
                  <a:latin typeface="標楷體" panose="03000509000000000000" pitchFamily="65" charset="-120"/>
                  <a:ea typeface="標楷體" panose="03000509000000000000" pitchFamily="65" charset="-120"/>
                </a:rPr>
                <a:t>I</a:t>
              </a:r>
              <a:r>
                <a:rPr lang="en-US" altLang="zh-TW" sz="2400" i="1" baseline="-25000" dirty="0">
                  <a:solidFill>
                    <a:srgbClr val="FF0000"/>
                  </a:solidFill>
                </a:rPr>
                <a:t>G(FS)</a:t>
              </a:r>
              <a:endParaRPr lang="zh-TW" altLang="en-US" sz="2400" i="1" baseline="-25000" dirty="0">
                <a:solidFill>
                  <a:srgbClr val="FF0000"/>
                </a:solidFill>
              </a:endParaRPr>
            </a:p>
          </p:txBody>
        </p:sp>
        <p:sp>
          <p:nvSpPr>
            <p:cNvPr id="35847" name="文字方塊 6">
              <a:extLst>
                <a:ext uri="{FF2B5EF4-FFF2-40B4-BE49-F238E27FC236}">
                  <a16:creationId xmlns:a16="http://schemas.microsoft.com/office/drawing/2014/main" id="{88813966-9B0A-49F1-BD55-8EA40DD890AB}"/>
                </a:ext>
              </a:extLst>
            </p:cNvPr>
            <p:cNvSpPr txBox="1">
              <a:spLocks noChangeArrowheads="1"/>
            </p:cNvSpPr>
            <p:nvPr/>
          </p:nvSpPr>
          <p:spPr bwMode="auto">
            <a:xfrm>
              <a:off x="7764697" y="5081182"/>
              <a:ext cx="86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400" i="1" dirty="0">
                  <a:solidFill>
                    <a:srgbClr val="FF0000"/>
                  </a:solidFill>
                </a:rPr>
                <a:t>R</a:t>
              </a:r>
              <a:r>
                <a:rPr lang="en-US" altLang="zh-TW" sz="2400" dirty="0">
                  <a:solidFill>
                    <a:srgbClr val="FF0000"/>
                  </a:solidFill>
                </a:rPr>
                <a:t>=0</a:t>
              </a:r>
              <a:endParaRPr lang="zh-TW" altLang="en-US" sz="2400" dirty="0">
                <a:solidFill>
                  <a:srgbClr val="FF0000"/>
                </a:solidFill>
              </a:endParaRPr>
            </a:p>
          </p:txBody>
        </p:sp>
        <p:sp>
          <p:nvSpPr>
            <p:cNvPr id="4" name="矩形 3">
              <a:extLst>
                <a:ext uri="{FF2B5EF4-FFF2-40B4-BE49-F238E27FC236}">
                  <a16:creationId xmlns:a16="http://schemas.microsoft.com/office/drawing/2014/main" id="{B3FFE4E1-844C-40A1-A66D-AAFAB2D2B547}"/>
                </a:ext>
              </a:extLst>
            </p:cNvPr>
            <p:cNvSpPr/>
            <p:nvPr/>
          </p:nvSpPr>
          <p:spPr>
            <a:xfrm>
              <a:off x="8519729" y="5384518"/>
              <a:ext cx="492443" cy="461665"/>
            </a:xfrm>
            <a:prstGeom prst="rect">
              <a:avLst/>
            </a:prstGeom>
            <a:solidFill>
              <a:schemeClr val="bg1"/>
            </a:solidFill>
          </p:spPr>
          <p:txBody>
            <a:bodyPr wrap="none">
              <a:spAutoFit/>
            </a:bodyPr>
            <a:lstStyle/>
            <a:p>
              <a:r>
                <a:rPr lang="en-US" altLang="zh-TW" sz="2400" b="1" dirty="0">
                  <a:latin typeface="標楷體" panose="03000509000000000000" pitchFamily="65" charset="-120"/>
                  <a:ea typeface="標楷體" panose="03000509000000000000" pitchFamily="65" charset="-120"/>
                </a:rPr>
                <a:t>I</a:t>
              </a:r>
              <a:r>
                <a:rPr lang="en-US" altLang="zh-TW" sz="2400" b="1" baseline="-25000" dirty="0">
                  <a:latin typeface="+mn-ea"/>
                </a:rPr>
                <a:t>G</a:t>
              </a:r>
              <a:endParaRPr lang="zh-TW" altLang="en-US" sz="2400" b="1" dirty="0">
                <a:latin typeface="+mn-ea"/>
              </a:endParaRPr>
            </a:p>
          </p:txBody>
        </p:sp>
        <p:sp>
          <p:nvSpPr>
            <p:cNvPr id="11" name="矩形 10">
              <a:extLst>
                <a:ext uri="{FF2B5EF4-FFF2-40B4-BE49-F238E27FC236}">
                  <a16:creationId xmlns:a16="http://schemas.microsoft.com/office/drawing/2014/main" id="{BBE4F782-E2F1-495E-9EBE-196AD4AC139C}"/>
                </a:ext>
              </a:extLst>
            </p:cNvPr>
            <p:cNvSpPr/>
            <p:nvPr/>
          </p:nvSpPr>
          <p:spPr>
            <a:xfrm>
              <a:off x="4147997" y="2067541"/>
              <a:ext cx="824265" cy="461665"/>
            </a:xfrm>
            <a:prstGeom prst="rect">
              <a:avLst/>
            </a:prstGeom>
            <a:solidFill>
              <a:schemeClr val="bg1"/>
            </a:solidFill>
          </p:spPr>
          <p:txBody>
            <a:bodyPr wrap="none">
              <a:spAutoFit/>
            </a:bodyPr>
            <a:lstStyle/>
            <a:p>
              <a:r>
                <a:rPr lang="en-US" altLang="zh-TW" sz="2400" b="1" i="1" dirty="0">
                  <a:solidFill>
                    <a:srgbClr val="000066"/>
                  </a:solidFill>
                  <a:latin typeface="+mn-ea"/>
                </a:rPr>
                <a:t>R</a:t>
              </a:r>
              <a:r>
                <a:rPr lang="en-US" altLang="zh-TW" sz="2400" b="1" i="1" baseline="-25000" dirty="0">
                  <a:solidFill>
                    <a:srgbClr val="000066"/>
                  </a:solidFill>
                  <a:latin typeface="+mn-ea"/>
                </a:rPr>
                <a:t>DUT</a:t>
              </a:r>
              <a:endParaRPr lang="zh-TW" altLang="en-US" sz="2400" dirty="0">
                <a:latin typeface="+mn-ea"/>
              </a:endParaRPr>
            </a:p>
          </p:txBody>
        </p:sp>
        <p:cxnSp>
          <p:nvCxnSpPr>
            <p:cNvPr id="9" name="直線單箭頭接點 8">
              <a:extLst>
                <a:ext uri="{FF2B5EF4-FFF2-40B4-BE49-F238E27FC236}">
                  <a16:creationId xmlns:a16="http://schemas.microsoft.com/office/drawing/2014/main" id="{28D2AFDF-093B-4E71-A3D9-B6A8B1A93EA5}"/>
                </a:ext>
              </a:extLst>
            </p:cNvPr>
            <p:cNvCxnSpPr>
              <a:cxnSpLocks/>
            </p:cNvCxnSpPr>
            <p:nvPr/>
          </p:nvCxnSpPr>
          <p:spPr>
            <a:xfrm>
              <a:off x="4207509" y="5582403"/>
              <a:ext cx="4348094" cy="129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直線單箭頭接點 14">
              <a:extLst>
                <a:ext uri="{FF2B5EF4-FFF2-40B4-BE49-F238E27FC236}">
                  <a16:creationId xmlns:a16="http://schemas.microsoft.com/office/drawing/2014/main" id="{FC684ABE-4FC9-4C61-9081-E42D73078037}"/>
                </a:ext>
              </a:extLst>
            </p:cNvPr>
            <p:cNvCxnSpPr>
              <a:cxnSpLocks/>
            </p:cNvCxnSpPr>
            <p:nvPr/>
          </p:nvCxnSpPr>
          <p:spPr>
            <a:xfrm rot="16200000">
              <a:off x="2776890" y="4336837"/>
              <a:ext cx="35939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手繪多邊形: 圖案 12">
              <a:extLst>
                <a:ext uri="{FF2B5EF4-FFF2-40B4-BE49-F238E27FC236}">
                  <a16:creationId xmlns:a16="http://schemas.microsoft.com/office/drawing/2014/main" id="{3815C861-3BA3-4758-8E8F-A87EDD54C6E0}"/>
                </a:ext>
              </a:extLst>
            </p:cNvPr>
            <p:cNvSpPr/>
            <p:nvPr/>
          </p:nvSpPr>
          <p:spPr>
            <a:xfrm>
              <a:off x="4854522" y="2718566"/>
              <a:ext cx="3320621" cy="2871788"/>
            </a:xfrm>
            <a:custGeom>
              <a:avLst/>
              <a:gdLst>
                <a:gd name="connsiteX0" fmla="*/ 0 w 2677853"/>
                <a:gd name="connsiteY0" fmla="*/ 0 h 2379802"/>
                <a:gd name="connsiteX1" fmla="*/ 492980 w 2677853"/>
                <a:gd name="connsiteY1" fmla="*/ 1685676 h 2379802"/>
                <a:gd name="connsiteX2" fmla="*/ 2536466 w 2677853"/>
                <a:gd name="connsiteY2" fmla="*/ 2377440 h 2379802"/>
                <a:gd name="connsiteX3" fmla="*/ 2337683 w 2677853"/>
                <a:gd name="connsiteY3" fmla="*/ 1868556 h 2379802"/>
                <a:gd name="connsiteX0" fmla="*/ 0 w 2536466"/>
                <a:gd name="connsiteY0" fmla="*/ 0 h 2377440"/>
                <a:gd name="connsiteX1" fmla="*/ 492980 w 2536466"/>
                <a:gd name="connsiteY1" fmla="*/ 1685676 h 2377440"/>
                <a:gd name="connsiteX2" fmla="*/ 2536466 w 2536466"/>
                <a:gd name="connsiteY2" fmla="*/ 2377440 h 2377440"/>
                <a:gd name="connsiteX0" fmla="*/ 0 w 2775005"/>
                <a:gd name="connsiteY0" fmla="*/ 0 h 2822713"/>
                <a:gd name="connsiteX1" fmla="*/ 731519 w 2775005"/>
                <a:gd name="connsiteY1" fmla="*/ 2130949 h 2822713"/>
                <a:gd name="connsiteX2" fmla="*/ 2775005 w 2775005"/>
                <a:gd name="connsiteY2" fmla="*/ 2822713 h 2822713"/>
                <a:gd name="connsiteX0" fmla="*/ 0 w 2775005"/>
                <a:gd name="connsiteY0" fmla="*/ 0 h 2822713"/>
                <a:gd name="connsiteX1" fmla="*/ 445272 w 2775005"/>
                <a:gd name="connsiteY1" fmla="*/ 2266121 h 2822713"/>
                <a:gd name="connsiteX2" fmla="*/ 2775005 w 2775005"/>
                <a:gd name="connsiteY2" fmla="*/ 2822713 h 2822713"/>
                <a:gd name="connsiteX0" fmla="*/ 0 w 2775005"/>
                <a:gd name="connsiteY0" fmla="*/ 0 h 2822713"/>
                <a:gd name="connsiteX1" fmla="*/ 445272 w 2775005"/>
                <a:gd name="connsiteY1" fmla="*/ 1463039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2775005 w 2775005"/>
                <a:gd name="connsiteY3"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2775005 w 2775005"/>
                <a:gd name="connsiteY4"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1779890 w 2775005"/>
                <a:gd name="connsiteY4" fmla="*/ 2383848 h 2822713"/>
                <a:gd name="connsiteX5" fmla="*/ 2775005 w 2775005"/>
                <a:gd name="connsiteY5"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2145650 w 2775005"/>
                <a:gd name="connsiteY4" fmla="*/ 2755950 h 2822713"/>
                <a:gd name="connsiteX5" fmla="*/ 2775005 w 2775005"/>
                <a:gd name="connsiteY5"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286910 w 2775005"/>
                <a:gd name="connsiteY3" fmla="*/ 2565766 h 2822713"/>
                <a:gd name="connsiteX4" fmla="*/ 2145650 w 2775005"/>
                <a:gd name="connsiteY4" fmla="*/ 2755950 h 2822713"/>
                <a:gd name="connsiteX5" fmla="*/ 2775005 w 2775005"/>
                <a:gd name="connsiteY5" fmla="*/ 2822713 h 2822713"/>
                <a:gd name="connsiteX0" fmla="*/ 0 w 3554233"/>
                <a:gd name="connsiteY0" fmla="*/ 0 h 2830982"/>
                <a:gd name="connsiteX1" fmla="*/ 141921 w 3554233"/>
                <a:gd name="connsiteY1" fmla="*/ 878898 h 2830982"/>
                <a:gd name="connsiteX2" fmla="*/ 580444 w 3554233"/>
                <a:gd name="connsiteY2" fmla="*/ 1773140 h 2830982"/>
                <a:gd name="connsiteX3" fmla="*/ 1286910 w 3554233"/>
                <a:gd name="connsiteY3" fmla="*/ 2565766 h 2830982"/>
                <a:gd name="connsiteX4" fmla="*/ 2145650 w 3554233"/>
                <a:gd name="connsiteY4" fmla="*/ 2755950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1286910 w 3554233"/>
                <a:gd name="connsiteY3" fmla="*/ 2565766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2161554 w 3554233"/>
                <a:gd name="connsiteY3" fmla="*/ 2607110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1407380 w 3554233"/>
                <a:gd name="connsiteY2" fmla="*/ 22527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554233"/>
                <a:gd name="connsiteY0" fmla="*/ 0 h 2830982"/>
                <a:gd name="connsiteX1" fmla="*/ 690561 w 3554233"/>
                <a:gd name="connsiteY1" fmla="*/ 878899 h 2830982"/>
                <a:gd name="connsiteX2" fmla="*/ 1407380 w 3554233"/>
                <a:gd name="connsiteY2" fmla="*/ 22527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59438 w 3307742"/>
                <a:gd name="connsiteY1" fmla="*/ 2120178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85647 w 3307742"/>
                <a:gd name="connsiteY3" fmla="*/ 3497584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4182 w 3307742"/>
                <a:gd name="connsiteY3" fmla="*/ 3480908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81354 w 3307742"/>
                <a:gd name="connsiteY3" fmla="*/ 3542053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27800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27800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0621" h="3718470">
                  <a:moveTo>
                    <a:pt x="0" y="0"/>
                  </a:moveTo>
                  <a:cubicBezTo>
                    <a:pt x="19360" y="313242"/>
                    <a:pt x="247600" y="1599217"/>
                    <a:pt x="440679" y="2124568"/>
                  </a:cubicBezTo>
                  <a:cubicBezTo>
                    <a:pt x="633759" y="2649919"/>
                    <a:pt x="918365" y="2917713"/>
                    <a:pt x="1158477" y="3152107"/>
                  </a:cubicBezTo>
                  <a:cubicBezTo>
                    <a:pt x="1398589" y="3386501"/>
                    <a:pt x="1617952" y="3461781"/>
                    <a:pt x="1881354" y="3530935"/>
                  </a:cubicBezTo>
                  <a:cubicBezTo>
                    <a:pt x="2056987" y="3577046"/>
                    <a:pt x="2443201" y="3601753"/>
                    <a:pt x="2606676" y="3623500"/>
                  </a:cubicBezTo>
                  <a:cubicBezTo>
                    <a:pt x="2752265" y="3642868"/>
                    <a:pt x="3134154" y="3686813"/>
                    <a:pt x="3320621" y="371847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a:extLst>
                <a:ext uri="{FF2B5EF4-FFF2-40B4-BE49-F238E27FC236}">
                  <a16:creationId xmlns:a16="http://schemas.microsoft.com/office/drawing/2014/main" id="{5775BE17-78A5-40E8-8B12-0B2B1554F4D2}"/>
                </a:ext>
              </a:extLst>
            </p:cNvPr>
            <p:cNvCxnSpPr/>
            <p:nvPr/>
          </p:nvCxnSpPr>
          <p:spPr>
            <a:xfrm>
              <a:off x="8172782" y="55066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D0E9FCF3-EDC8-4F35-9B8D-6B98588FD252}"/>
                </a:ext>
              </a:extLst>
            </p:cNvPr>
            <p:cNvCxnSpPr/>
            <p:nvPr/>
          </p:nvCxnSpPr>
          <p:spPr>
            <a:xfrm>
              <a:off x="5304629" y="5505313"/>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186CD642-F32B-4372-8DDC-4E85688CA667}"/>
                </a:ext>
              </a:extLst>
            </p:cNvPr>
            <p:cNvCxnSpPr/>
            <p:nvPr/>
          </p:nvCxnSpPr>
          <p:spPr>
            <a:xfrm>
              <a:off x="6008412" y="5502664"/>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0DD05B26-304D-42FD-B9F5-F64847E260D2}"/>
                </a:ext>
              </a:extLst>
            </p:cNvPr>
            <p:cNvCxnSpPr/>
            <p:nvPr/>
          </p:nvCxnSpPr>
          <p:spPr>
            <a:xfrm>
              <a:off x="6738779" y="5502664"/>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8BCEE9DD-0BF8-40EF-B64C-A679F83F3D70}"/>
                </a:ext>
              </a:extLst>
            </p:cNvPr>
            <p:cNvCxnSpPr/>
            <p:nvPr/>
          </p:nvCxnSpPr>
          <p:spPr>
            <a:xfrm>
              <a:off x="7468184" y="5505313"/>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FBDB4F1F-1FCB-4213-AE73-568D3EF3B64A}"/>
                </a:ext>
              </a:extLst>
            </p:cNvPr>
            <p:cNvCxnSpPr>
              <a:cxnSpLocks/>
            </p:cNvCxnSpPr>
            <p:nvPr/>
          </p:nvCxnSpPr>
          <p:spPr>
            <a:xfrm rot="5400000">
              <a:off x="4570663" y="4780959"/>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DDCEBD80-17C6-4484-B355-FF99F98E962A}"/>
                </a:ext>
              </a:extLst>
            </p:cNvPr>
            <p:cNvCxnSpPr>
              <a:cxnSpLocks/>
            </p:cNvCxnSpPr>
            <p:nvPr/>
          </p:nvCxnSpPr>
          <p:spPr>
            <a:xfrm rot="5400000">
              <a:off x="4566906" y="5252175"/>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62C93F68-2E09-471E-B75F-3B8220472951}"/>
                </a:ext>
              </a:extLst>
            </p:cNvPr>
            <p:cNvCxnSpPr>
              <a:cxnSpLocks/>
            </p:cNvCxnSpPr>
            <p:nvPr/>
          </p:nvCxnSpPr>
          <p:spPr>
            <a:xfrm rot="5400000">
              <a:off x="4566415" y="4055661"/>
              <a:ext cx="0" cy="21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91C3310E-138E-4060-B1A4-A936A390CE1C}"/>
                </a:ext>
              </a:extLst>
            </p:cNvPr>
            <p:cNvCxnSpPr>
              <a:cxnSpLocks/>
            </p:cNvCxnSpPr>
            <p:nvPr/>
          </p:nvCxnSpPr>
          <p:spPr>
            <a:xfrm rot="5400000">
              <a:off x="4568243" y="496398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CF4C22D5-3507-42F6-827A-05FA1CD99F3E}"/>
                </a:ext>
              </a:extLst>
            </p:cNvPr>
            <p:cNvCxnSpPr>
              <a:cxnSpLocks/>
            </p:cNvCxnSpPr>
            <p:nvPr/>
          </p:nvCxnSpPr>
          <p:spPr>
            <a:xfrm rot="5400000">
              <a:off x="4568243" y="511507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B66A8A41-95D8-4CA9-B09C-EE133BB7B3EA}"/>
                </a:ext>
              </a:extLst>
            </p:cNvPr>
            <p:cNvCxnSpPr>
              <a:cxnSpLocks/>
            </p:cNvCxnSpPr>
            <p:nvPr/>
          </p:nvCxnSpPr>
          <p:spPr>
            <a:xfrm rot="5400000">
              <a:off x="4566906" y="5392428"/>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DDE900D-FFC6-4294-B52D-2B3323034454}"/>
                </a:ext>
              </a:extLst>
            </p:cNvPr>
            <p:cNvCxnSpPr>
              <a:cxnSpLocks/>
            </p:cNvCxnSpPr>
            <p:nvPr/>
          </p:nvCxnSpPr>
          <p:spPr>
            <a:xfrm rot="5400000">
              <a:off x="4574378" y="2608362"/>
              <a:ext cx="0" cy="21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9" name="圖形 28" descr="首頁">
            <a:hlinkClick r:id="rId7" action="ppaction://hlinksldjump"/>
            <a:extLst>
              <a:ext uri="{FF2B5EF4-FFF2-40B4-BE49-F238E27FC236}">
                <a16:creationId xmlns:a16="http://schemas.microsoft.com/office/drawing/2014/main" id="{915BAF54-B802-4569-9638-101EE76104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
        <p:nvSpPr>
          <p:cNvPr id="35" name="矩形 34">
            <a:extLst>
              <a:ext uri="{FF2B5EF4-FFF2-40B4-BE49-F238E27FC236}">
                <a16:creationId xmlns:a16="http://schemas.microsoft.com/office/drawing/2014/main" id="{78F4CDEB-9D36-49EF-8DCE-798D4A1F0645}"/>
              </a:ext>
            </a:extLst>
          </p:cNvPr>
          <p:cNvSpPr/>
          <p:nvPr/>
        </p:nvSpPr>
        <p:spPr>
          <a:xfrm>
            <a:off x="5012674" y="3714535"/>
            <a:ext cx="1222516" cy="152132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a:extLst>
              <a:ext uri="{FF2B5EF4-FFF2-40B4-BE49-F238E27FC236}">
                <a16:creationId xmlns:a16="http://schemas.microsoft.com/office/drawing/2014/main" id="{3CBF5F80-C2FF-4C7C-8CFE-A8B353C5C824}"/>
              </a:ext>
            </a:extLst>
          </p:cNvPr>
          <p:cNvSpPr txBox="1"/>
          <p:nvPr/>
        </p:nvSpPr>
        <p:spPr>
          <a:xfrm>
            <a:off x="6038956" y="4601506"/>
            <a:ext cx="1391211" cy="646331"/>
          </a:xfrm>
          <a:prstGeom prst="rect">
            <a:avLst/>
          </a:prstGeom>
          <a:noFill/>
          <a:ln>
            <a:noFill/>
          </a:ln>
        </p:spPr>
        <p:txBody>
          <a:bodyPr wrap="square" rtlCol="0">
            <a:spAutoFit/>
          </a:bodyPr>
          <a:lstStyle/>
          <a:p>
            <a:r>
              <a:rPr lang="zh-TW" altLang="en-US" dirty="0">
                <a:solidFill>
                  <a:srgbClr val="6600CC"/>
                </a:solidFill>
              </a:rPr>
              <a:t>中間範圍</a:t>
            </a:r>
            <a:endParaRPr lang="en-US" altLang="zh-TW" dirty="0">
              <a:solidFill>
                <a:srgbClr val="6600CC"/>
              </a:solidFill>
            </a:endParaRPr>
          </a:p>
          <a:p>
            <a:r>
              <a:rPr lang="zh-TW" altLang="en-US" dirty="0">
                <a:solidFill>
                  <a:srgbClr val="6600CC"/>
                </a:solidFill>
              </a:rPr>
              <a:t>讀值較準確</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765010C5-10D1-4BDD-AE27-67485A29E640}"/>
              </a:ext>
            </a:extLst>
          </p:cNvPr>
          <p:cNvSpPr>
            <a:spLocks noGrp="1"/>
          </p:cNvSpPr>
          <p:nvPr>
            <p:ph type="title"/>
          </p:nvPr>
        </p:nvSpPr>
        <p:spPr/>
        <p:txBody>
          <a:bodyPr/>
          <a:lstStyle/>
          <a:p>
            <a:r>
              <a:rPr lang="zh-TW" altLang="en-US" dirty="0"/>
              <a:t>實驗開始</a:t>
            </a:r>
          </a:p>
        </p:txBody>
      </p:sp>
      <p:sp>
        <p:nvSpPr>
          <p:cNvPr id="5" name="矩形 4">
            <a:extLst>
              <a:ext uri="{FF2B5EF4-FFF2-40B4-BE49-F238E27FC236}">
                <a16:creationId xmlns:a16="http://schemas.microsoft.com/office/drawing/2014/main" id="{97FEE417-BACC-423C-95B2-32DD5201863E}"/>
              </a:ext>
            </a:extLst>
          </p:cNvPr>
          <p:cNvSpPr/>
          <p:nvPr/>
        </p:nvSpPr>
        <p:spPr>
          <a:xfrm>
            <a:off x="1578988" y="1356221"/>
            <a:ext cx="6480929" cy="4145558"/>
          </a:xfrm>
          <a:prstGeom prst="rect">
            <a:avLst/>
          </a:prstGeom>
        </p:spPr>
        <p:txBody>
          <a:bodyPr wrap="square">
            <a:spAutoFit/>
          </a:bodyPr>
          <a:lstStyle/>
          <a:p>
            <a:pPr lvl="0">
              <a:lnSpc>
                <a:spcPct val="150000"/>
              </a:lnSpc>
            </a:pPr>
            <a:r>
              <a:rPr lang="zh-TW" altLang="en-US" sz="3600" dirty="0">
                <a:solidFill>
                  <a:srgbClr val="0000FF"/>
                </a:solidFill>
                <a:latin typeface="+mn-ea"/>
              </a:rPr>
              <a:t>實驗內容</a:t>
            </a:r>
            <a:endParaRPr lang="en-US" altLang="zh-TW" sz="3600" dirty="0">
              <a:solidFill>
                <a:srgbClr val="0000FF"/>
              </a:solidFill>
              <a:latin typeface="+mn-ea"/>
            </a:endParaRPr>
          </a:p>
          <a:p>
            <a:pPr marL="971550" lvl="1" indent="-514350">
              <a:lnSpc>
                <a:spcPct val="150000"/>
              </a:lnSpc>
              <a:buFont typeface="Arial" panose="020B0604020202020204" pitchFamily="34" charset="0"/>
              <a:buChar char="•"/>
            </a:pPr>
            <a:r>
              <a:rPr lang="zh-TW" altLang="en-US" sz="3600" dirty="0">
                <a:solidFill>
                  <a:srgbClr val="0000FF"/>
                </a:solidFill>
                <a:latin typeface="+mn-ea"/>
                <a:hlinkClick r:id="rId2" action="ppaction://hlinksldjump"/>
              </a:rPr>
              <a:t>實驗</a:t>
            </a:r>
            <a:r>
              <a:rPr lang="en-US" altLang="zh-TW" sz="3600" dirty="0">
                <a:solidFill>
                  <a:srgbClr val="0000FF"/>
                </a:solidFill>
                <a:latin typeface="+mn-ea"/>
                <a:hlinkClick r:id="rId2" action="ppaction://hlinksldjump"/>
              </a:rPr>
              <a:t>1. </a:t>
            </a:r>
            <a:r>
              <a:rPr lang="zh-TW" altLang="en-US" sz="3600" dirty="0">
                <a:solidFill>
                  <a:srgbClr val="0000FF"/>
                </a:solidFill>
                <a:latin typeface="+mn-ea"/>
                <a:hlinkClick r:id="rId2" action="ppaction://hlinksldjump"/>
              </a:rPr>
              <a:t>檢流計內電阻測量</a:t>
            </a:r>
            <a:endParaRPr lang="en-US" altLang="zh-TW" sz="3600" dirty="0">
              <a:solidFill>
                <a:srgbClr val="0000FF"/>
              </a:solidFill>
              <a:latin typeface="+mn-ea"/>
              <a:hlinkClick r:id="rId3" action="ppaction://hlinksldjump"/>
            </a:endParaRPr>
          </a:p>
          <a:p>
            <a:pPr marL="971550" lvl="1" indent="-514350">
              <a:lnSpc>
                <a:spcPct val="150000"/>
              </a:lnSpc>
              <a:buFont typeface="Arial" panose="020B0604020202020204" pitchFamily="34" charset="0"/>
              <a:buChar char="•"/>
            </a:pPr>
            <a:r>
              <a:rPr lang="zh-TW" altLang="en-US" sz="3600" dirty="0">
                <a:solidFill>
                  <a:srgbClr val="0000FF"/>
                </a:solidFill>
                <a:latin typeface="+mn-ea"/>
                <a:hlinkClick r:id="rId3" action="ppaction://hlinksldjump"/>
              </a:rPr>
              <a:t>實驗</a:t>
            </a:r>
            <a:r>
              <a:rPr lang="en-US" altLang="zh-TW" sz="3600" dirty="0">
                <a:solidFill>
                  <a:srgbClr val="0000FF"/>
                </a:solidFill>
                <a:latin typeface="+mn-ea"/>
                <a:hlinkClick r:id="rId3" action="ppaction://hlinksldjump"/>
              </a:rPr>
              <a:t>2. </a:t>
            </a:r>
            <a:r>
              <a:rPr lang="zh-TW" altLang="en-US" sz="3600" dirty="0">
                <a:solidFill>
                  <a:srgbClr val="0000FF"/>
                </a:solidFill>
                <a:latin typeface="+mn-ea"/>
                <a:hlinkClick r:id="rId3" action="ppaction://hlinksldjump"/>
              </a:rPr>
              <a:t>安培計設計</a:t>
            </a:r>
            <a:endParaRPr lang="en-US" altLang="zh-TW" sz="3600" dirty="0">
              <a:solidFill>
                <a:srgbClr val="0000FF"/>
              </a:solidFill>
              <a:latin typeface="+mn-ea"/>
            </a:endParaRPr>
          </a:p>
          <a:p>
            <a:pPr marL="971550" lvl="1" indent="-514350">
              <a:lnSpc>
                <a:spcPct val="150000"/>
              </a:lnSpc>
              <a:buFont typeface="Arial" panose="020B0604020202020204" pitchFamily="34" charset="0"/>
              <a:buChar char="•"/>
            </a:pPr>
            <a:r>
              <a:rPr lang="zh-TW" altLang="en-US" sz="3600" dirty="0">
                <a:solidFill>
                  <a:srgbClr val="0000FF"/>
                </a:solidFill>
                <a:latin typeface="+mn-ea"/>
                <a:hlinkClick r:id="rId4" action="ppaction://hlinksldjump"/>
              </a:rPr>
              <a:t>實驗</a:t>
            </a:r>
            <a:r>
              <a:rPr lang="en-US" altLang="zh-TW" sz="3600" dirty="0">
                <a:solidFill>
                  <a:srgbClr val="0000FF"/>
                </a:solidFill>
                <a:latin typeface="+mn-ea"/>
                <a:hlinkClick r:id="rId4" action="ppaction://hlinksldjump"/>
              </a:rPr>
              <a:t>3. </a:t>
            </a:r>
            <a:r>
              <a:rPr lang="zh-TW" altLang="en-US" sz="3600" dirty="0">
                <a:solidFill>
                  <a:srgbClr val="0000FF"/>
                </a:solidFill>
                <a:latin typeface="+mn-ea"/>
                <a:hlinkClick r:id="rId4" action="ppaction://hlinksldjump"/>
              </a:rPr>
              <a:t>伏特計設計</a:t>
            </a:r>
            <a:endParaRPr lang="en-US" altLang="zh-TW" sz="3600" dirty="0">
              <a:solidFill>
                <a:srgbClr val="0000FF"/>
              </a:solidFill>
              <a:latin typeface="+mn-ea"/>
            </a:endParaRPr>
          </a:p>
          <a:p>
            <a:pPr marL="971550" lvl="1" indent="-514350">
              <a:lnSpc>
                <a:spcPct val="150000"/>
              </a:lnSpc>
              <a:buFont typeface="Arial" panose="020B0604020202020204" pitchFamily="34" charset="0"/>
              <a:buChar char="•"/>
            </a:pPr>
            <a:r>
              <a:rPr lang="zh-TW" altLang="en-US" sz="3600" dirty="0">
                <a:solidFill>
                  <a:srgbClr val="0000FF"/>
                </a:solidFill>
                <a:latin typeface="+mn-ea"/>
                <a:hlinkClick r:id="rId5" action="ppaction://hlinksldjump"/>
              </a:rPr>
              <a:t>實驗</a:t>
            </a:r>
            <a:r>
              <a:rPr lang="en-US" altLang="zh-TW" sz="3600" dirty="0">
                <a:solidFill>
                  <a:srgbClr val="0000FF"/>
                </a:solidFill>
                <a:latin typeface="+mn-ea"/>
                <a:hlinkClick r:id="rId5" action="ppaction://hlinksldjump"/>
              </a:rPr>
              <a:t>4. </a:t>
            </a:r>
            <a:r>
              <a:rPr lang="zh-TW" altLang="en-US" sz="3600" dirty="0">
                <a:solidFill>
                  <a:srgbClr val="0000FF"/>
                </a:solidFill>
                <a:latin typeface="+mn-ea"/>
                <a:hlinkClick r:id="rId5" action="ppaction://hlinksldjump"/>
              </a:rPr>
              <a:t>歐姆計設計</a:t>
            </a:r>
            <a:endParaRPr lang="en-US" altLang="zh-TW" sz="3600" dirty="0">
              <a:solidFill>
                <a:srgbClr val="0000FF"/>
              </a:solidFill>
              <a:latin typeface="+mn-ea"/>
            </a:endParaRPr>
          </a:p>
        </p:txBody>
      </p:sp>
    </p:spTree>
    <p:extLst>
      <p:ext uri="{BB962C8B-B14F-4D97-AF65-F5344CB8AC3E}">
        <p14:creationId xmlns:p14="http://schemas.microsoft.com/office/powerpoint/2010/main" val="1518509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F6B684-62DB-49C5-A29D-53F078EDE333}"/>
              </a:ext>
            </a:extLst>
          </p:cNvPr>
          <p:cNvSpPr>
            <a:spLocks noGrp="1"/>
          </p:cNvSpPr>
          <p:nvPr>
            <p:ph type="title"/>
          </p:nvPr>
        </p:nvSpPr>
        <p:spPr>
          <a:xfrm>
            <a:off x="-119270" y="24589"/>
            <a:ext cx="9382539" cy="638352"/>
          </a:xfrm>
          <a:solidFill>
            <a:schemeClr val="bg1"/>
          </a:solidFill>
        </p:spPr>
        <p:txBody>
          <a:bodyPr/>
          <a:lstStyle/>
          <a:p>
            <a:r>
              <a:rPr lang="zh-TW" altLang="en-US" dirty="0">
                <a:solidFill>
                  <a:srgbClr val="0000FF"/>
                </a:solidFill>
                <a:effectLst/>
                <a:latin typeface="Times New Roman" panose="02020603050405020304" pitchFamily="18" charset="0"/>
                <a:cs typeface="Times New Roman" panose="02020603050405020304" pitchFamily="18" charset="0"/>
              </a:rPr>
              <a:t>實驗</a:t>
            </a:r>
            <a:r>
              <a:rPr lang="en-US" altLang="zh-TW" dirty="0">
                <a:solidFill>
                  <a:srgbClr val="0000FF"/>
                </a:solidFill>
                <a:effectLst/>
                <a:latin typeface="Times New Roman" panose="02020603050405020304" pitchFamily="18" charset="0"/>
                <a:cs typeface="Times New Roman" panose="02020603050405020304" pitchFamily="18" charset="0"/>
              </a:rPr>
              <a:t>1-</a:t>
            </a:r>
            <a:r>
              <a:rPr lang="zh-TW" altLang="en-US" dirty="0">
                <a:solidFill>
                  <a:srgbClr val="0000FF"/>
                </a:solidFill>
                <a:effectLst/>
                <a:latin typeface="Times New Roman" panose="02020603050405020304" pitchFamily="18" charset="0"/>
                <a:cs typeface="Times New Roman" panose="02020603050405020304" pitchFamily="18" charset="0"/>
              </a:rPr>
              <a:t>檢流計</a:t>
            </a:r>
            <a:r>
              <a:rPr lang="en-US" altLang="zh-TW" dirty="0">
                <a:solidFill>
                  <a:srgbClr val="0000FF"/>
                </a:solidFill>
                <a:effectLst/>
                <a:latin typeface="Times New Roman" panose="02020603050405020304" pitchFamily="18" charset="0"/>
                <a:cs typeface="Times New Roman" panose="02020603050405020304" pitchFamily="18" charset="0"/>
              </a:rPr>
              <a:t>G</a:t>
            </a:r>
            <a:r>
              <a:rPr lang="zh-TW" altLang="zh-TW" dirty="0">
                <a:solidFill>
                  <a:srgbClr val="0000FF"/>
                </a:solidFill>
                <a:effectLst/>
                <a:latin typeface="Times New Roman" panose="02020603050405020304" pitchFamily="18" charset="0"/>
                <a:cs typeface="Times New Roman" panose="02020603050405020304" pitchFamily="18" charset="0"/>
              </a:rPr>
              <a:t>內電阻</a:t>
            </a:r>
            <a:r>
              <a:rPr lang="en-US" altLang="zh-TW" dirty="0">
                <a:solidFill>
                  <a:srgbClr val="0000FF"/>
                </a:solidFill>
                <a:latin typeface="Times New Roman" panose="02020603050405020304" pitchFamily="18" charset="0"/>
                <a:cs typeface="Times New Roman" panose="02020603050405020304" pitchFamily="18" charset="0"/>
              </a:rPr>
              <a:t>R</a:t>
            </a:r>
            <a:r>
              <a:rPr lang="en-US" altLang="zh-TW" baseline="-25000" dirty="0">
                <a:solidFill>
                  <a:srgbClr val="0000FF"/>
                </a:solidFill>
                <a:latin typeface="Times New Roman" panose="02020603050405020304" pitchFamily="18" charset="0"/>
                <a:cs typeface="Times New Roman" panose="02020603050405020304" pitchFamily="18" charset="0"/>
              </a:rPr>
              <a:t>G</a:t>
            </a:r>
            <a:r>
              <a:rPr lang="en-US" altLang="zh-TW" dirty="0">
                <a:solidFill>
                  <a:srgbClr val="0000FF"/>
                </a:solidFill>
                <a:latin typeface="Times New Roman" panose="02020603050405020304" pitchFamily="18" charset="0"/>
                <a:cs typeface="Times New Roman" panose="02020603050405020304" pitchFamily="18" charset="0"/>
              </a:rPr>
              <a:t> </a:t>
            </a:r>
            <a:r>
              <a:rPr lang="en-US" altLang="zh-TW" sz="2800" dirty="0">
                <a:solidFill>
                  <a:srgbClr val="0000FF"/>
                </a:solidFill>
                <a:latin typeface="Times New Roman" panose="02020603050405020304" pitchFamily="18" charset="0"/>
                <a:cs typeface="Times New Roman" panose="02020603050405020304" pitchFamily="18" charset="0"/>
              </a:rPr>
              <a:t>(Coil Resistance)</a:t>
            </a:r>
            <a:r>
              <a:rPr lang="zh-TW" altLang="en-US" dirty="0">
                <a:solidFill>
                  <a:srgbClr val="0000FF"/>
                </a:solidFill>
                <a:latin typeface="Times New Roman" panose="02020603050405020304" pitchFamily="18" charset="0"/>
                <a:cs typeface="Times New Roman" panose="02020603050405020304" pitchFamily="18" charset="0"/>
              </a:rPr>
              <a:t>量</a:t>
            </a:r>
            <a:r>
              <a:rPr lang="zh-TW" altLang="zh-TW" dirty="0">
                <a:solidFill>
                  <a:srgbClr val="0000FF"/>
                </a:solidFill>
                <a:effectLst/>
                <a:latin typeface="Times New Roman" panose="02020603050405020304" pitchFamily="18" charset="0"/>
                <a:cs typeface="Times New Roman" panose="02020603050405020304" pitchFamily="18" charset="0"/>
              </a:rPr>
              <a:t>測</a:t>
            </a:r>
            <a:endParaRPr lang="zh-TW" altLang="en-US" dirty="0">
              <a:solidFill>
                <a:srgbClr val="0000FF"/>
              </a:solidFill>
              <a:effectLst/>
              <a:latin typeface="Times New Roman" panose="02020603050405020304" pitchFamily="18" charset="0"/>
              <a:cs typeface="Times New Roman" panose="02020603050405020304" pitchFamily="18" charset="0"/>
            </a:endParaRPr>
          </a:p>
        </p:txBody>
      </p:sp>
      <p:sp>
        <p:nvSpPr>
          <p:cNvPr id="5" name="Rectangle 5">
            <a:extLst>
              <a:ext uri="{FF2B5EF4-FFF2-40B4-BE49-F238E27FC236}">
                <a16:creationId xmlns:a16="http://schemas.microsoft.com/office/drawing/2014/main" id="{7A6A2C92-4711-4AA6-A130-1D627529D5D1}"/>
              </a:ext>
            </a:extLst>
          </p:cNvPr>
          <p:cNvSpPr>
            <a:spLocks noChangeArrowheads="1"/>
          </p:cNvSpPr>
          <p:nvPr/>
        </p:nvSpPr>
        <p:spPr bwMode="auto">
          <a:xfrm>
            <a:off x="64074" y="644544"/>
            <a:ext cx="4977392" cy="412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46088" marR="0" lvl="0" indent="-446088" algn="l" defTabSz="914400" rtl="0" eaLnBrk="0" fontAlgn="base" latinLnBrk="0" hangingPunct="0">
              <a:lnSpc>
                <a:spcPct val="110000"/>
              </a:lnSpc>
              <a:spcBef>
                <a:spcPct val="0"/>
              </a:spcBef>
              <a:spcAft>
                <a:spcPct val="0"/>
              </a:spcAft>
              <a:buClrTx/>
              <a:buSzTx/>
              <a:buFontTx/>
              <a:buChar char="•"/>
              <a:tabLst/>
            </a:pP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確認檢流計歸零</a:t>
            </a:r>
            <a:r>
              <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以一字起調整</a:t>
            </a:r>
            <a:r>
              <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446088" indent="-446088">
              <a:lnSpc>
                <a:spcPct val="110000"/>
              </a:lnSpc>
              <a:buFontTx/>
              <a:buChar char="•"/>
            </a:pPr>
            <a:r>
              <a:rPr lang="zh-TW" altLang="en-US" sz="2400" b="1" dirty="0"/>
              <a:t>在未知安培計耐電壓前，</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電源</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供應器的</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電壓輸出由</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0.01 V</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慢慢以</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0.01V</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往上直到電流接近</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檢流計滿檔位</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應不會超過</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0.12 V)</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446088" marR="0" lvl="0" indent="-446088" algn="l" defTabSz="914400" rtl="0" eaLnBrk="0" fontAlgn="base" latinLnBrk="0" hangingPunct="0">
              <a:lnSpc>
                <a:spcPct val="110000"/>
              </a:lnSpc>
              <a:spcBef>
                <a:spcPct val="0"/>
              </a:spcBef>
              <a:spcAft>
                <a:spcPct val="0"/>
              </a:spcAft>
              <a:buClrTx/>
              <a:buSzTx/>
              <a:buFontTx/>
              <a:buChar char="•"/>
              <a:tabLst/>
            </a:pP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記錄此時萬用電錶的</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電壓值</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與檢流計的</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電流值</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446088" lvl="0" indent="-446088">
              <a:lnSpc>
                <a:spcPct val="110000"/>
              </a:lnSpc>
              <a:buFontTx/>
              <a:buChar char="•"/>
            </a:pPr>
            <a:r>
              <a:rPr kumimoji="0" lang="zh-TW" altLang="en-US" sz="2400" b="0"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利用歐姆定律 </a:t>
            </a:r>
            <a:r>
              <a:rPr lang="en-US" altLang="zh-TW" sz="2400"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I</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=V/</a:t>
            </a:r>
            <a:r>
              <a:rPr kumimoji="0" lang="en-US" altLang="zh-TW" sz="2400" b="0"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R</a:t>
            </a:r>
            <a:r>
              <a:rPr kumimoji="0" lang="zh-TW" altLang="en-US" sz="2400" b="0"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，計算出檢流計的內電阻值</a:t>
            </a:r>
            <a:r>
              <a:rPr kumimoji="0" lang="en-US" altLang="zh-TW" sz="2400" b="0"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G</a:t>
            </a:r>
            <a:r>
              <a:rPr kumimoji="0" lang="zh-TW" altLang="en-US" sz="2400" b="0"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0"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10000"/>
              </a:lnSpc>
              <a:spcBef>
                <a:spcPct val="0"/>
              </a:spcBef>
              <a:spcAft>
                <a:spcPct val="0"/>
              </a:spcAft>
              <a:buClrTx/>
              <a:buSzTx/>
              <a:buFontTx/>
              <a:buNone/>
              <a:tabLst/>
            </a:pPr>
            <a:endPar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1F353BF3-810C-42DE-9986-843AF3FD52B0}"/>
              </a:ext>
            </a:extLst>
          </p:cNvPr>
          <p:cNvSpPr txBox="1"/>
          <p:nvPr/>
        </p:nvSpPr>
        <p:spPr>
          <a:xfrm>
            <a:off x="984366" y="4304487"/>
            <a:ext cx="3406220" cy="2553513"/>
          </a:xfrm>
          <a:prstGeom prst="roundRect">
            <a:avLst>
              <a:gd name="adj" fmla="val 8977"/>
            </a:avLst>
          </a:prstGeom>
          <a:solidFill>
            <a:schemeClr val="bg1"/>
          </a:solidFill>
          <a:ln>
            <a:solidFill>
              <a:schemeClr val="tx1">
                <a:lumMod val="50000"/>
                <a:lumOff val="50000"/>
              </a:schemeClr>
            </a:solidFill>
          </a:ln>
        </p:spPr>
        <p:txBody>
          <a:bodyPr wrap="none" rtlCol="0">
            <a:spAutoFit/>
          </a:bodyPr>
          <a:lstStyle/>
          <a:p>
            <a:pPr>
              <a:lnSpc>
                <a:spcPct val="110000"/>
              </a:lnSpc>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實驗結果</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p>
          <a:p>
            <a:pPr>
              <a:lnSpc>
                <a:spcPct val="110000"/>
              </a:lnSpc>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電源供應器輸出</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r>
              <a:rPr lang="en-US"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0.11</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V</a:t>
            </a:r>
          </a:p>
          <a:p>
            <a:pPr>
              <a:lnSpc>
                <a:spcPct val="110000"/>
              </a:lnSpc>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檢流計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I</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G</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48</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anose="05050102010706020507" pitchFamily="18" charset="2"/>
              </a:rPr>
              <a:t></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a:t>
            </a:r>
          </a:p>
          <a:p>
            <a:pPr>
              <a:lnSpc>
                <a:spcPct val="110000"/>
              </a:lnSpc>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數位萬用電錶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V=</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98</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mV</a:t>
            </a:r>
          </a:p>
          <a:p>
            <a:pPr>
              <a:lnSpc>
                <a:spcPct val="110000"/>
              </a:lnSpc>
            </a:pP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檢流計內電阻 </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000" b="1"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G</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p>
          <a:p>
            <a:pPr>
              <a:lnSpc>
                <a:spcPct val="110000"/>
              </a:lnSpc>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G</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=V/I</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G</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0.098/0.000048</a:t>
            </a:r>
          </a:p>
          <a:p>
            <a:pPr>
              <a:lnSpc>
                <a:spcPct val="110000"/>
              </a:lnSpc>
            </a:pPr>
            <a:r>
              <a:rPr lang="en-US"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rPr>
              <a:t>=2041 </a:t>
            </a:r>
            <a:r>
              <a:rPr lang="en-US"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Symbol" panose="05050102010706020507" pitchFamily="18" charset="2"/>
              </a:rPr>
              <a:t></a:t>
            </a:r>
            <a:r>
              <a:rPr lang="zh-TW" altLang="en-US"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Symbol" panose="05050102010706020507" pitchFamily="18" charset="2"/>
              </a:rPr>
              <a:t> </a:t>
            </a:r>
            <a:r>
              <a:rPr lang="en-US"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Symbol" panose="05050102010706020507" pitchFamily="18" charset="2"/>
              </a:rPr>
              <a:t>~2 k</a:t>
            </a:r>
            <a:r>
              <a:rPr lang="el-GR" altLang="zh-TW"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Symbol" panose="05050102010706020507" pitchFamily="18" charset="2"/>
              </a:rPr>
              <a:t>Ω</a:t>
            </a:r>
            <a:endParaRPr lang="zh-TW" altLang="en-US" sz="2000" dirty="0">
              <a:solidFill>
                <a:schemeClr val="bg1">
                  <a:lumMod val="9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文字方塊 7">
            <a:extLst>
              <a:ext uri="{FF2B5EF4-FFF2-40B4-BE49-F238E27FC236}">
                <a16:creationId xmlns:a16="http://schemas.microsoft.com/office/drawing/2014/main" id="{017E41BC-186D-4471-8DDC-2BCC568E04AD}"/>
              </a:ext>
            </a:extLst>
          </p:cNvPr>
          <p:cNvSpPr txBox="1"/>
          <p:nvPr/>
        </p:nvSpPr>
        <p:spPr>
          <a:xfrm>
            <a:off x="9459919" y="4564005"/>
            <a:ext cx="1686680" cy="646331"/>
          </a:xfrm>
          <a:prstGeom prst="rect">
            <a:avLst/>
          </a:prstGeom>
          <a:noFill/>
        </p:spPr>
        <p:txBody>
          <a:bodyPr wrap="none" rtlCol="0">
            <a:spAutoFit/>
          </a:bodyPr>
          <a:lstStyle/>
          <a:p>
            <a:r>
              <a:rPr lang="zh-TW" altLang="en-US" dirty="0"/>
              <a:t>香蕉</a:t>
            </a:r>
            <a:r>
              <a:rPr lang="en-US" altLang="zh-TW" dirty="0"/>
              <a:t>+</a:t>
            </a:r>
            <a:r>
              <a:rPr lang="zh-TW" altLang="en-US" dirty="0"/>
              <a:t>香蕉</a:t>
            </a:r>
            <a:r>
              <a:rPr lang="en-US" altLang="zh-TW" dirty="0"/>
              <a:t>*2</a:t>
            </a:r>
            <a:r>
              <a:rPr lang="zh-TW" altLang="en-US" dirty="0"/>
              <a:t>條</a:t>
            </a:r>
            <a:endParaRPr lang="en-US" altLang="zh-TW" dirty="0"/>
          </a:p>
          <a:p>
            <a:r>
              <a:rPr lang="zh-TW" altLang="en-US" dirty="0"/>
              <a:t>香蕉</a:t>
            </a:r>
            <a:r>
              <a:rPr lang="en-US" altLang="zh-TW" dirty="0"/>
              <a:t>+</a:t>
            </a:r>
            <a:r>
              <a:rPr lang="zh-TW" altLang="en-US" dirty="0"/>
              <a:t>鱷魚</a:t>
            </a:r>
            <a:r>
              <a:rPr lang="en-US" altLang="zh-TW" dirty="0"/>
              <a:t>*2</a:t>
            </a:r>
            <a:r>
              <a:rPr lang="zh-TW" altLang="en-US" dirty="0"/>
              <a:t>條</a:t>
            </a:r>
          </a:p>
        </p:txBody>
      </p:sp>
      <p:sp>
        <p:nvSpPr>
          <p:cNvPr id="11" name="文字方塊 10">
            <a:extLst>
              <a:ext uri="{FF2B5EF4-FFF2-40B4-BE49-F238E27FC236}">
                <a16:creationId xmlns:a16="http://schemas.microsoft.com/office/drawing/2014/main" id="{B33B8442-3714-4221-A764-BFC7BA915C2A}"/>
              </a:ext>
            </a:extLst>
          </p:cNvPr>
          <p:cNvSpPr txBox="1"/>
          <p:nvPr/>
        </p:nvSpPr>
        <p:spPr>
          <a:xfrm>
            <a:off x="9459919" y="5258077"/>
            <a:ext cx="3013673" cy="646331"/>
          </a:xfrm>
          <a:prstGeom prst="rect">
            <a:avLst/>
          </a:prstGeom>
          <a:noFill/>
        </p:spPr>
        <p:txBody>
          <a:bodyPr wrap="square" rtlCol="0">
            <a:spAutoFit/>
          </a:bodyPr>
          <a:lstStyle/>
          <a:p>
            <a:r>
              <a:rPr lang="zh-TW" altLang="en-US" dirty="0"/>
              <a:t>或香蕉</a:t>
            </a:r>
            <a:r>
              <a:rPr lang="en-US" altLang="zh-TW" dirty="0"/>
              <a:t>+</a:t>
            </a:r>
            <a:r>
              <a:rPr lang="zh-TW" altLang="en-US" dirty="0"/>
              <a:t>香蕉 </a:t>
            </a:r>
            <a:r>
              <a:rPr lang="en-US" altLang="zh-TW" dirty="0"/>
              <a:t>(</a:t>
            </a:r>
            <a:r>
              <a:rPr lang="zh-TW" altLang="en-US" dirty="0"/>
              <a:t>可疊式</a:t>
            </a:r>
            <a:r>
              <a:rPr lang="en-US" altLang="zh-TW" dirty="0"/>
              <a:t>)*2</a:t>
            </a:r>
            <a:r>
              <a:rPr lang="zh-TW" altLang="en-US" dirty="0"/>
              <a:t>條</a:t>
            </a:r>
            <a:endParaRPr lang="en-US" altLang="zh-TW" dirty="0"/>
          </a:p>
          <a:p>
            <a:r>
              <a:rPr lang="zh-TW" altLang="en-US" dirty="0"/>
              <a:t>香蕉</a:t>
            </a:r>
            <a:r>
              <a:rPr lang="en-US" altLang="zh-TW" dirty="0"/>
              <a:t>+</a:t>
            </a:r>
            <a:r>
              <a:rPr lang="zh-TW" altLang="en-US" dirty="0"/>
              <a:t>香蕉</a:t>
            </a:r>
            <a:r>
              <a:rPr lang="en-US" altLang="zh-TW" dirty="0"/>
              <a:t>*2</a:t>
            </a:r>
            <a:r>
              <a:rPr lang="zh-TW" altLang="en-US" dirty="0"/>
              <a:t>條</a:t>
            </a:r>
          </a:p>
        </p:txBody>
      </p:sp>
      <p:sp>
        <p:nvSpPr>
          <p:cNvPr id="17" name="文字方塊 16">
            <a:extLst>
              <a:ext uri="{FF2B5EF4-FFF2-40B4-BE49-F238E27FC236}">
                <a16:creationId xmlns:a16="http://schemas.microsoft.com/office/drawing/2014/main" id="{EE8241FF-5696-45C5-BFCF-8315F56B68D5}"/>
              </a:ext>
            </a:extLst>
          </p:cNvPr>
          <p:cNvSpPr txBox="1"/>
          <p:nvPr/>
        </p:nvSpPr>
        <p:spPr>
          <a:xfrm>
            <a:off x="5436597" y="4031116"/>
            <a:ext cx="1573685" cy="584775"/>
          </a:xfrm>
          <a:prstGeom prst="rect">
            <a:avLst/>
          </a:prstGeom>
          <a:noFill/>
        </p:spPr>
        <p:txBody>
          <a:bodyPr wrap="square" rtlCol="0">
            <a:spAutoFit/>
          </a:bodyPr>
          <a:lstStyle/>
          <a:p>
            <a:r>
              <a:rPr lang="zh-TW" altLang="en-US" sz="3200" b="1" dirty="0">
                <a:latin typeface="+mn-ea"/>
              </a:rPr>
              <a:t>內電阻</a:t>
            </a:r>
            <a:endParaRPr lang="en-US" altLang="zh-TW" sz="3200" dirty="0">
              <a:latin typeface="+mn-ea"/>
            </a:endParaRPr>
          </a:p>
        </p:txBody>
      </p:sp>
      <mc:AlternateContent xmlns:mc="http://schemas.openxmlformats.org/markup-compatibility/2006" xmlns:a14="http://schemas.microsoft.com/office/drawing/2010/main">
        <mc:Choice Requires="a14">
          <p:sp>
            <p:nvSpPr>
              <p:cNvPr id="18" name="物件 17">
                <a:extLst>
                  <a:ext uri="{FF2B5EF4-FFF2-40B4-BE49-F238E27FC236}">
                    <a16:creationId xmlns:a16="http://schemas.microsoft.com/office/drawing/2014/main" id="{4BEDF1B2-08DA-4363-B7CC-4B5DE48AEC85}"/>
                  </a:ext>
                </a:extLst>
              </p:cNvPr>
              <p:cNvSpPr txBox="1"/>
              <p:nvPr/>
            </p:nvSpPr>
            <p:spPr bwMode="auto">
              <a:xfrm>
                <a:off x="7004984" y="3802214"/>
                <a:ext cx="1686679" cy="1008062"/>
              </a:xfrm>
              <a:prstGeom prst="rect">
                <a:avLst/>
              </a:prstGeom>
              <a:noFill/>
              <a:extLst/>
            </p:spPr>
            <p:txBody>
              <a:bodyPr>
                <a:noAutofit/>
              </a:bodyPr>
              <a:lstStyle/>
              <a:p>
                <a:pPr/>
                <a14:m>
                  <m:oMathPara xmlns:m="http://schemas.openxmlformats.org/officeDocument/2006/math">
                    <m:oMathParaPr>
                      <m:jc m:val="centerGroup"/>
                    </m:oMathParaPr>
                    <m:oMath xmlns:m="http://schemas.openxmlformats.org/officeDocument/2006/math">
                      <m:sSub>
                        <m:sSubPr>
                          <m:ctrlPr>
                            <a:rPr lang="zh-TW" altLang="en-US" sz="2800" i="1" smtClean="0">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𝑅</m:t>
                          </m:r>
                        </m:e>
                        <m:sub>
                          <m:r>
                            <a:rPr lang="en-US" altLang="zh-TW" sz="2800" b="0" i="1" smtClean="0">
                              <a:solidFill>
                                <a:srgbClr val="000000"/>
                              </a:solidFill>
                              <a:latin typeface="Cambria Math" panose="02040503050406030204" pitchFamily="18" charset="0"/>
                            </a:rPr>
                            <m:t>𝐺</m:t>
                          </m:r>
                        </m:sub>
                      </m:sSub>
                      <m:r>
                        <a:rPr lang="zh-TW" altLang="en-US" sz="2800" i="1">
                          <a:solidFill>
                            <a:srgbClr val="000000"/>
                          </a:solidFill>
                          <a:latin typeface="Cambria Math" panose="02040503050406030204" pitchFamily="18" charset="0"/>
                        </a:rPr>
                        <m:t>=</m:t>
                      </m:r>
                      <m:f>
                        <m:fPr>
                          <m:ctrlPr>
                            <a:rPr lang="zh-TW" altLang="en-US" sz="2800" i="1">
                              <a:solidFill>
                                <a:srgbClr val="000000"/>
                              </a:solidFill>
                              <a:latin typeface="Cambria Math" panose="02040503050406030204" pitchFamily="18" charset="0"/>
                            </a:rPr>
                          </m:ctrlPr>
                        </m:fPr>
                        <m:num>
                          <m:r>
                            <a:rPr lang="zh-TW" altLang="en-US" sz="2800" i="1">
                              <a:solidFill>
                                <a:srgbClr val="000000"/>
                              </a:solidFill>
                              <a:latin typeface="Cambria Math" panose="02040503050406030204" pitchFamily="18" charset="0"/>
                            </a:rPr>
                            <m:t>𝑉</m:t>
                          </m:r>
                        </m:num>
                        <m:den>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𝐼</m:t>
                              </m:r>
                            </m:e>
                            <m:sub>
                              <m:r>
                                <a:rPr lang="en-US" altLang="zh-TW" sz="2800" b="0" i="1" smtClean="0">
                                  <a:solidFill>
                                    <a:srgbClr val="000000"/>
                                  </a:solidFill>
                                  <a:latin typeface="Cambria Math" panose="02040503050406030204" pitchFamily="18" charset="0"/>
                                </a:rPr>
                                <m:t>𝐺</m:t>
                              </m:r>
                            </m:sub>
                          </m:sSub>
                        </m:den>
                      </m:f>
                    </m:oMath>
                  </m:oMathPara>
                </a14:m>
                <a:endParaRPr lang="zh-TW" altLang="en-US" sz="2800" dirty="0"/>
              </a:p>
            </p:txBody>
          </p:sp>
        </mc:Choice>
        <mc:Fallback xmlns="">
          <p:sp>
            <p:nvSpPr>
              <p:cNvPr id="18" name="物件 17">
                <a:extLst>
                  <a:ext uri="{FF2B5EF4-FFF2-40B4-BE49-F238E27FC236}">
                    <a16:creationId xmlns:a16="http://schemas.microsoft.com/office/drawing/2014/main" id="{4BEDF1B2-08DA-4363-B7CC-4B5DE48AEC85}"/>
                  </a:ext>
                </a:extLst>
              </p:cNvPr>
              <p:cNvSpPr txBox="1">
                <a:spLocks noRot="1" noChangeAspect="1" noMove="1" noResize="1" noEditPoints="1" noAdjustHandles="1" noChangeArrowheads="1" noChangeShapeType="1" noTextEdit="1"/>
              </p:cNvSpPr>
              <p:nvPr/>
            </p:nvSpPr>
            <p:spPr bwMode="auto">
              <a:xfrm>
                <a:off x="7004984" y="3802214"/>
                <a:ext cx="1686679" cy="1008062"/>
              </a:xfrm>
              <a:prstGeom prst="rect">
                <a:avLst/>
              </a:prstGeom>
              <a:blipFill>
                <a:blip r:embed="rId2"/>
                <a:stretch>
                  <a:fillRect/>
                </a:stretch>
              </a:blipFill>
              <a:extLst/>
            </p:spPr>
            <p:txBody>
              <a:bodyPr/>
              <a:lstStyle/>
              <a:p>
                <a:r>
                  <a:rPr lang="zh-TW" altLang="en-US">
                    <a:noFill/>
                  </a:rPr>
                  <a:t> </a:t>
                </a:r>
              </a:p>
            </p:txBody>
          </p:sp>
        </mc:Fallback>
      </mc:AlternateContent>
      <p:sp>
        <p:nvSpPr>
          <p:cNvPr id="4" name="矩形: 圓角 3">
            <a:extLst>
              <a:ext uri="{FF2B5EF4-FFF2-40B4-BE49-F238E27FC236}">
                <a16:creationId xmlns:a16="http://schemas.microsoft.com/office/drawing/2014/main" id="{0D512EF7-5AC0-418C-BF06-C1C62ABE58AC}"/>
              </a:ext>
            </a:extLst>
          </p:cNvPr>
          <p:cNvSpPr/>
          <p:nvPr/>
        </p:nvSpPr>
        <p:spPr>
          <a:xfrm>
            <a:off x="4848617" y="4885016"/>
            <a:ext cx="4216175" cy="1827387"/>
          </a:xfrm>
          <a:prstGeom prst="roundRect">
            <a:avLst>
              <a:gd name="adj" fmla="val 7533"/>
            </a:avLst>
          </a:prstGeom>
          <a:solidFill>
            <a:schemeClr val="bg1"/>
          </a:solidFill>
        </p:spPr>
        <p:txBody>
          <a:bodyPr wrap="square">
            <a:spAutoFit/>
          </a:bodyPr>
          <a:lstStyle/>
          <a:p>
            <a:pPr marL="446088" lvl="0" indent="-446088" eaLnBrk="0" fontAlgn="base" hangingPunct="0">
              <a:lnSpc>
                <a:spcPct val="110000"/>
              </a:lnSpc>
              <a:spcBef>
                <a:spcPct val="0"/>
              </a:spcBef>
              <a:spcAft>
                <a:spcPct val="0"/>
              </a:spcAft>
              <a:buFontTx/>
              <a:buChar char="•"/>
            </a:pPr>
            <a:r>
              <a:rPr lang="zh-TW"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將</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檢流計</a:t>
            </a:r>
            <a:r>
              <a:rPr lang="zh-TW"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電源供應器串接</a:t>
            </a:r>
            <a:r>
              <a:rPr lang="zh-TW"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並聯</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萬</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用電</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錶</a:t>
            </a:r>
            <a:r>
              <a:rPr lang="zh-TW"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測量</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電壓</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先切至直流電壓</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2000 mV</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檔位，視情況切換檔位，以較小檔位，但勿超出檔位測量極限</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dirty="0">
              <a:solidFill>
                <a:prstClr val="black"/>
              </a:solidFill>
              <a:latin typeface="微軟正黑體" panose="020B0604030504040204" pitchFamily="34" charset="-120"/>
              <a:ea typeface="微軟正黑體" panose="020B0604030504040204" pitchFamily="34" charset="-120"/>
            </a:endParaRPr>
          </a:p>
        </p:txBody>
      </p:sp>
      <p:grpSp>
        <p:nvGrpSpPr>
          <p:cNvPr id="31" name="群組 30">
            <a:extLst>
              <a:ext uri="{FF2B5EF4-FFF2-40B4-BE49-F238E27FC236}">
                <a16:creationId xmlns:a16="http://schemas.microsoft.com/office/drawing/2014/main" id="{E2F36086-1046-46B5-9364-9459CE22812B}"/>
              </a:ext>
            </a:extLst>
          </p:cNvPr>
          <p:cNvGrpSpPr/>
          <p:nvPr/>
        </p:nvGrpSpPr>
        <p:grpSpPr>
          <a:xfrm>
            <a:off x="4984071" y="1083401"/>
            <a:ext cx="3970491" cy="2772000"/>
            <a:chOff x="4984071" y="1083401"/>
            <a:chExt cx="3970491" cy="2772000"/>
          </a:xfrm>
        </p:grpSpPr>
        <p:grpSp>
          <p:nvGrpSpPr>
            <p:cNvPr id="24" name="群組 23">
              <a:extLst>
                <a:ext uri="{FF2B5EF4-FFF2-40B4-BE49-F238E27FC236}">
                  <a16:creationId xmlns:a16="http://schemas.microsoft.com/office/drawing/2014/main" id="{EB9B022E-8D7C-40E0-A478-32BFAE31B36C}"/>
                </a:ext>
              </a:extLst>
            </p:cNvPr>
            <p:cNvGrpSpPr/>
            <p:nvPr/>
          </p:nvGrpSpPr>
          <p:grpSpPr>
            <a:xfrm>
              <a:off x="4984071" y="1083401"/>
              <a:ext cx="1440000" cy="2772000"/>
              <a:chOff x="4984071" y="1083401"/>
              <a:chExt cx="1440000" cy="2772000"/>
            </a:xfrm>
          </p:grpSpPr>
          <p:sp>
            <p:nvSpPr>
              <p:cNvPr id="20" name="矩形 19">
                <a:extLst>
                  <a:ext uri="{FF2B5EF4-FFF2-40B4-BE49-F238E27FC236}">
                    <a16:creationId xmlns:a16="http://schemas.microsoft.com/office/drawing/2014/main" id="{3DB49F37-710B-4192-9592-D94795A7736F}"/>
                  </a:ext>
                </a:extLst>
              </p:cNvPr>
              <p:cNvSpPr/>
              <p:nvPr/>
            </p:nvSpPr>
            <p:spPr>
              <a:xfrm>
                <a:off x="4984071" y="1083401"/>
                <a:ext cx="1440000" cy="2772000"/>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n-ea"/>
                  </a:rPr>
                  <a:t>Low-voltage power supply</a:t>
                </a:r>
              </a:p>
              <a:p>
                <a:pPr algn="ctr"/>
                <a:r>
                  <a:rPr lang="zh-TW" altLang="en-US" dirty="0">
                    <a:solidFill>
                      <a:schemeClr val="tx1"/>
                    </a:solidFill>
                    <a:latin typeface="+mn-ea"/>
                  </a:rPr>
                  <a:t>電源供應器</a:t>
                </a:r>
              </a:p>
            </p:txBody>
          </p:sp>
          <p:sp>
            <p:nvSpPr>
              <p:cNvPr id="23" name="橢圓 22">
                <a:extLst>
                  <a:ext uri="{FF2B5EF4-FFF2-40B4-BE49-F238E27FC236}">
                    <a16:creationId xmlns:a16="http://schemas.microsoft.com/office/drawing/2014/main" id="{6739B840-C7F6-4D43-AD68-BBBA8717A918}"/>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25" name="橢圓 24">
                <a:extLst>
                  <a:ext uri="{FF2B5EF4-FFF2-40B4-BE49-F238E27FC236}">
                    <a16:creationId xmlns:a16="http://schemas.microsoft.com/office/drawing/2014/main" id="{55EF55A9-E1FC-4F84-B48A-A19083AFF2D9}"/>
                  </a:ext>
                </a:extLst>
              </p:cNvPr>
              <p:cNvSpPr/>
              <p:nvPr/>
            </p:nvSpPr>
            <p:spPr>
              <a:xfrm>
                <a:off x="5953158" y="333483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27" name="直線接點 26">
              <a:extLst>
                <a:ext uri="{FF2B5EF4-FFF2-40B4-BE49-F238E27FC236}">
                  <a16:creationId xmlns:a16="http://schemas.microsoft.com/office/drawing/2014/main" id="{55D239D1-B45B-4E64-A6BD-26CBD4A604F8}"/>
                </a:ext>
              </a:extLst>
            </p:cNvPr>
            <p:cNvCxnSpPr>
              <a:stCxn id="23" idx="6"/>
            </p:cNvCxnSpPr>
            <p:nvPr/>
          </p:nvCxnSpPr>
          <p:spPr>
            <a:xfrm>
              <a:off x="6205158" y="1427867"/>
              <a:ext cx="20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022D23B8-56CB-4C50-8F68-1A78491569FC}"/>
                </a:ext>
              </a:extLst>
            </p:cNvPr>
            <p:cNvCxnSpPr/>
            <p:nvPr/>
          </p:nvCxnSpPr>
          <p:spPr>
            <a:xfrm>
              <a:off x="6205158" y="3460837"/>
              <a:ext cx="20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75076D68-1112-49C5-933A-42B8990B902B}"/>
                </a:ext>
              </a:extLst>
            </p:cNvPr>
            <p:cNvCxnSpPr/>
            <p:nvPr/>
          </p:nvCxnSpPr>
          <p:spPr>
            <a:xfrm>
              <a:off x="7231567" y="1427867"/>
              <a:ext cx="0" cy="79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D5785DA1-343C-4DD6-A064-08527F848F4D}"/>
                </a:ext>
              </a:extLst>
            </p:cNvPr>
            <p:cNvCxnSpPr/>
            <p:nvPr/>
          </p:nvCxnSpPr>
          <p:spPr>
            <a:xfrm>
              <a:off x="7231567" y="2668837"/>
              <a:ext cx="0" cy="79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DDB86155-0913-40E7-8CD7-804050CC8185}"/>
                </a:ext>
              </a:extLst>
            </p:cNvPr>
            <p:cNvSpPr txBox="1"/>
            <p:nvPr/>
          </p:nvSpPr>
          <p:spPr>
            <a:xfrm>
              <a:off x="6659601" y="2283947"/>
              <a:ext cx="353049"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sp>
          <p:nvSpPr>
            <p:cNvPr id="47" name="文字方塊 46">
              <a:extLst>
                <a:ext uri="{FF2B5EF4-FFF2-40B4-BE49-F238E27FC236}">
                  <a16:creationId xmlns:a16="http://schemas.microsoft.com/office/drawing/2014/main" id="{B4261FFC-F062-4345-B114-F6C1550AC059}"/>
                </a:ext>
              </a:extLst>
            </p:cNvPr>
            <p:cNvSpPr txBox="1"/>
            <p:nvPr/>
          </p:nvSpPr>
          <p:spPr>
            <a:xfrm>
              <a:off x="8574709" y="1582905"/>
              <a:ext cx="379853" cy="1754326"/>
            </a:xfrm>
            <a:prstGeom prst="rect">
              <a:avLst/>
            </a:prstGeom>
            <a:noFill/>
          </p:spPr>
          <p:txBody>
            <a:bodyPr wrap="square" rtlCol="0" anchor="ctr">
              <a:spAutoFit/>
            </a:bodyPr>
            <a:lstStyle/>
            <a:p>
              <a:pPr algn="ctr"/>
              <a:r>
                <a:rPr lang="zh-TW" altLang="en-US" b="1" dirty="0">
                  <a:solidFill>
                    <a:srgbClr val="0000FF"/>
                  </a:solidFill>
                </a:rPr>
                <a:t>萬用電錶 測</a:t>
              </a:r>
              <a:r>
                <a:rPr lang="en-US" altLang="zh-TW" b="1" dirty="0">
                  <a:solidFill>
                    <a:srgbClr val="0000FF"/>
                  </a:solidFill>
                </a:rPr>
                <a:t>V</a:t>
              </a:r>
              <a:endParaRPr lang="zh-TW" altLang="en-US" b="1" dirty="0">
                <a:solidFill>
                  <a:srgbClr val="0000FF"/>
                </a:solidFill>
              </a:endParaRPr>
            </a:p>
          </p:txBody>
        </p:sp>
        <p:sp>
          <p:nvSpPr>
            <p:cNvPr id="48" name="橢圓 47">
              <a:extLst>
                <a:ext uri="{FF2B5EF4-FFF2-40B4-BE49-F238E27FC236}">
                  <a16:creationId xmlns:a16="http://schemas.microsoft.com/office/drawing/2014/main" id="{1B671B95-BF7A-48DE-84FF-FE693C6CD609}"/>
                </a:ext>
              </a:extLst>
            </p:cNvPr>
            <p:cNvSpPr/>
            <p:nvPr/>
          </p:nvSpPr>
          <p:spPr>
            <a:xfrm>
              <a:off x="6973665" y="2190068"/>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49" name="直線接點 48">
              <a:extLst>
                <a:ext uri="{FF2B5EF4-FFF2-40B4-BE49-F238E27FC236}">
                  <a16:creationId xmlns:a16="http://schemas.microsoft.com/office/drawing/2014/main" id="{A3399E25-F497-4472-B756-43E099E9B187}"/>
                </a:ext>
              </a:extLst>
            </p:cNvPr>
            <p:cNvCxnSpPr/>
            <p:nvPr/>
          </p:nvCxnSpPr>
          <p:spPr>
            <a:xfrm>
              <a:off x="8279732" y="1406676"/>
              <a:ext cx="0" cy="79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7CB99407-B4E9-4158-9B18-2538E284353B}"/>
                </a:ext>
              </a:extLst>
            </p:cNvPr>
            <p:cNvCxnSpPr/>
            <p:nvPr/>
          </p:nvCxnSpPr>
          <p:spPr>
            <a:xfrm>
              <a:off x="8279732" y="2647646"/>
              <a:ext cx="0" cy="79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橢圓 44">
              <a:extLst>
                <a:ext uri="{FF2B5EF4-FFF2-40B4-BE49-F238E27FC236}">
                  <a16:creationId xmlns:a16="http://schemas.microsoft.com/office/drawing/2014/main" id="{75EEF03D-FC62-491D-89B5-95471D616310}"/>
                </a:ext>
              </a:extLst>
            </p:cNvPr>
            <p:cNvSpPr/>
            <p:nvPr/>
          </p:nvSpPr>
          <p:spPr>
            <a:xfrm>
              <a:off x="8023293" y="2201886"/>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V</a:t>
              </a:r>
              <a:endParaRPr lang="zh-TW" altLang="en-US" sz="2800" dirty="0">
                <a:solidFill>
                  <a:schemeClr val="tx1"/>
                </a:solidFill>
              </a:endParaRPr>
            </a:p>
          </p:txBody>
        </p:sp>
        <p:cxnSp>
          <p:nvCxnSpPr>
            <p:cNvPr id="51" name="直線單箭頭接點 50">
              <a:extLst>
                <a:ext uri="{FF2B5EF4-FFF2-40B4-BE49-F238E27FC236}">
                  <a16:creationId xmlns:a16="http://schemas.microsoft.com/office/drawing/2014/main" id="{AA7C3DEE-53BF-419F-B4D4-4B922A4BB5CB}"/>
                </a:ext>
              </a:extLst>
            </p:cNvPr>
            <p:cNvCxnSpPr/>
            <p:nvPr/>
          </p:nvCxnSpPr>
          <p:spPr>
            <a:xfrm>
              <a:off x="7352692" y="1497735"/>
              <a:ext cx="0" cy="43915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2CA3FA39-3547-436A-B453-8E99BD6B74C4}"/>
                </a:ext>
              </a:extLst>
            </p:cNvPr>
            <p:cNvSpPr/>
            <p:nvPr/>
          </p:nvSpPr>
          <p:spPr>
            <a:xfrm>
              <a:off x="7400077" y="1439756"/>
              <a:ext cx="397866" cy="369332"/>
            </a:xfrm>
            <a:prstGeom prst="rect">
              <a:avLst/>
            </a:prstGeom>
          </p:spPr>
          <p:txBody>
            <a:bodyPr wrap="none">
              <a:spAutoFit/>
            </a:bodyPr>
            <a:lstStyle/>
            <a:p>
              <a:r>
                <a:rPr lang="en-US" altLang="zh-TW" b="1" dirty="0">
                  <a:solidFill>
                    <a:srgbClr val="FF3300"/>
                  </a:solidFill>
                  <a:latin typeface="標楷體" panose="03000509000000000000" pitchFamily="65" charset="-120"/>
                  <a:ea typeface="標楷體" panose="03000509000000000000" pitchFamily="65" charset="-120"/>
                </a:rPr>
                <a:t>I</a:t>
              </a:r>
              <a:r>
                <a:rPr lang="en-US" altLang="zh-TW" b="1" baseline="-25000" dirty="0">
                  <a:solidFill>
                    <a:srgbClr val="FF3300"/>
                  </a:solidFill>
                </a:rPr>
                <a:t>G</a:t>
              </a:r>
              <a:endParaRPr lang="zh-TW" altLang="en-US" baseline="-25000" dirty="0"/>
            </a:p>
          </p:txBody>
        </p:sp>
      </p:grpSp>
      <p:pic>
        <p:nvPicPr>
          <p:cNvPr id="43" name="圖形 42" descr="首頁">
            <a:hlinkClick r:id="rId3" action="ppaction://hlinksldjump"/>
            <a:extLst>
              <a:ext uri="{FF2B5EF4-FFF2-40B4-BE49-F238E27FC236}">
                <a16:creationId xmlns:a16="http://schemas.microsoft.com/office/drawing/2014/main" id="{9EF32C16-28FB-406E-B732-8991381BB0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843344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5CE87E-EBB8-4C8C-8932-3022C3FA5CA0}"/>
              </a:ext>
            </a:extLst>
          </p:cNvPr>
          <p:cNvSpPr>
            <a:spLocks noGrp="1"/>
          </p:cNvSpPr>
          <p:nvPr>
            <p:ph type="title"/>
          </p:nvPr>
        </p:nvSpPr>
        <p:spPr/>
        <p:txBody>
          <a:bodyPr/>
          <a:lstStyle/>
          <a:p>
            <a:r>
              <a:rPr lang="zh-TW" altLang="en-US" dirty="0">
                <a:latin typeface="+mn-ea"/>
              </a:rPr>
              <a:t>檢流計內電阻測試</a:t>
            </a:r>
            <a:endParaRPr lang="zh-TW" altLang="en-US" dirty="0"/>
          </a:p>
        </p:txBody>
      </p:sp>
      <p:graphicFrame>
        <p:nvGraphicFramePr>
          <p:cNvPr id="3" name="表格 2">
            <a:extLst>
              <a:ext uri="{FF2B5EF4-FFF2-40B4-BE49-F238E27FC236}">
                <a16:creationId xmlns:a16="http://schemas.microsoft.com/office/drawing/2014/main" id="{175D9EAF-59B1-4BF6-A89A-82169A23E02D}"/>
              </a:ext>
            </a:extLst>
          </p:cNvPr>
          <p:cNvGraphicFramePr>
            <a:graphicFrameLocks noGrp="1"/>
          </p:cNvGraphicFramePr>
          <p:nvPr>
            <p:extLst>
              <p:ext uri="{D42A27DB-BD31-4B8C-83A1-F6EECF244321}">
                <p14:modId xmlns:p14="http://schemas.microsoft.com/office/powerpoint/2010/main" val="3571350126"/>
              </p:ext>
            </p:extLst>
          </p:nvPr>
        </p:nvGraphicFramePr>
        <p:xfrm>
          <a:off x="626546" y="2338456"/>
          <a:ext cx="3600000" cy="2894430"/>
        </p:xfrm>
        <a:graphic>
          <a:graphicData uri="http://schemas.openxmlformats.org/drawingml/2006/table">
            <a:tbl>
              <a:tblPr firstRow="1" bandRow="1">
                <a:tableStyleId>{5C22544A-7EE6-4342-B048-85BDC9FD1C3A}</a:tableStyleId>
              </a:tblPr>
              <a:tblGrid>
                <a:gridCol w="1200000">
                  <a:extLst>
                    <a:ext uri="{9D8B030D-6E8A-4147-A177-3AD203B41FA5}">
                      <a16:colId xmlns:a16="http://schemas.microsoft.com/office/drawing/2014/main" val="1649764591"/>
                    </a:ext>
                  </a:extLst>
                </a:gridCol>
                <a:gridCol w="1200000">
                  <a:extLst>
                    <a:ext uri="{9D8B030D-6E8A-4147-A177-3AD203B41FA5}">
                      <a16:colId xmlns:a16="http://schemas.microsoft.com/office/drawing/2014/main" val="4088120580"/>
                    </a:ext>
                  </a:extLst>
                </a:gridCol>
                <a:gridCol w="1200000">
                  <a:extLst>
                    <a:ext uri="{9D8B030D-6E8A-4147-A177-3AD203B41FA5}">
                      <a16:colId xmlns:a16="http://schemas.microsoft.com/office/drawing/2014/main" val="618622165"/>
                    </a:ext>
                  </a:extLst>
                </a:gridCol>
              </a:tblGrid>
              <a:tr h="452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t>+</a:t>
                      </a:r>
                      <a:r>
                        <a:rPr lang="zh-TW" altLang="en-US" sz="2400" dirty="0"/>
                        <a:t>電壓</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t>+</a:t>
                      </a:r>
                      <a:r>
                        <a:rPr lang="en-US" altLang="zh-TW" sz="2400" dirty="0">
                          <a:latin typeface="標楷體" panose="03000509000000000000" pitchFamily="65" charset="-120"/>
                          <a:ea typeface="標楷體" panose="03000509000000000000" pitchFamily="65" charset="-120"/>
                        </a:rPr>
                        <a:t>I</a:t>
                      </a:r>
                      <a:r>
                        <a:rPr lang="en-US" altLang="zh-TW" sz="2400" baseline="-25000" dirty="0"/>
                        <a:t>G</a:t>
                      </a:r>
                      <a:r>
                        <a:rPr lang="en-US" altLang="zh-TW" sz="2400" dirty="0"/>
                        <a:t> </a:t>
                      </a:r>
                      <a:endParaRPr lang="zh-TW" altLang="en-US" sz="2400" dirty="0"/>
                    </a:p>
                  </a:txBody>
                  <a:tcPr/>
                </a:tc>
                <a:tc>
                  <a:txBody>
                    <a:bodyPr/>
                    <a:lstStyle/>
                    <a:p>
                      <a:pPr algn="ctr"/>
                      <a:r>
                        <a:rPr lang="en-US" altLang="zh-TW" sz="2400" dirty="0"/>
                        <a:t>R</a:t>
                      </a:r>
                      <a:r>
                        <a:rPr lang="en-US" altLang="zh-TW" sz="2400" baseline="-25000" dirty="0"/>
                        <a:t>G</a:t>
                      </a:r>
                      <a:r>
                        <a:rPr lang="en-US" altLang="zh-TW" sz="2400" dirty="0"/>
                        <a:t> </a:t>
                      </a:r>
                      <a:endParaRPr lang="zh-TW" altLang="en-US" sz="2400" dirty="0"/>
                    </a:p>
                  </a:txBody>
                  <a:tcPr/>
                </a:tc>
                <a:extLst>
                  <a:ext uri="{0D108BD9-81ED-4DB2-BD59-A6C34878D82A}">
                    <a16:rowId xmlns:a16="http://schemas.microsoft.com/office/drawing/2014/main" val="3350684897"/>
                  </a:ext>
                </a:extLst>
              </a:tr>
              <a:tr h="406205">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a:p>
                  </a:txBody>
                  <a:tcPr/>
                </a:tc>
                <a:extLst>
                  <a:ext uri="{0D108BD9-81ED-4DB2-BD59-A6C34878D82A}">
                    <a16:rowId xmlns:a16="http://schemas.microsoft.com/office/drawing/2014/main" val="3200470617"/>
                  </a:ext>
                </a:extLst>
              </a:tr>
              <a:tr h="406205">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2455681869"/>
                  </a:ext>
                </a:extLst>
              </a:tr>
              <a:tr h="406205">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787149070"/>
                  </a:ext>
                </a:extLst>
              </a:tr>
              <a:tr h="406205">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343119021"/>
                  </a:ext>
                </a:extLst>
              </a:tr>
              <a:tr h="406205">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090121532"/>
                  </a:ext>
                </a:extLst>
              </a:tr>
              <a:tr h="406205">
                <a:tc>
                  <a:txBody>
                    <a:bodyPr/>
                    <a:lstStyle/>
                    <a:p>
                      <a:pPr algn="ctr"/>
                      <a:endParaRPr lang="zh-TW" altLang="en-US" sz="2000" dirty="0">
                        <a:solidFill>
                          <a:schemeClr val="bg1">
                            <a:lumMod val="65000"/>
                          </a:schemeClr>
                        </a:solidFill>
                      </a:endParaRPr>
                    </a:p>
                  </a:txBody>
                  <a:tcPr/>
                </a:tc>
                <a:tc>
                  <a:txBody>
                    <a:bodyPr/>
                    <a:lstStyle/>
                    <a:p>
                      <a:pPr algn="ctr"/>
                      <a:endParaRPr lang="zh-TW" altLang="en-US" sz="2000" dirty="0">
                        <a:solidFill>
                          <a:schemeClr val="bg1">
                            <a:lumMod val="65000"/>
                          </a:schemeClr>
                        </a:solidFill>
                      </a:endParaRPr>
                    </a:p>
                  </a:txBody>
                  <a:tcPr/>
                </a:tc>
                <a:tc>
                  <a:txBody>
                    <a:bodyPr/>
                    <a:lstStyle/>
                    <a:p>
                      <a:pPr algn="ctr"/>
                      <a:endParaRPr lang="zh-TW" altLang="en-US" sz="2000" dirty="0">
                        <a:solidFill>
                          <a:schemeClr val="bg1">
                            <a:lumMod val="65000"/>
                          </a:schemeClr>
                        </a:solidFill>
                      </a:endParaRPr>
                    </a:p>
                  </a:txBody>
                  <a:tcPr/>
                </a:tc>
                <a:extLst>
                  <a:ext uri="{0D108BD9-81ED-4DB2-BD59-A6C34878D82A}">
                    <a16:rowId xmlns:a16="http://schemas.microsoft.com/office/drawing/2014/main" val="270306532"/>
                  </a:ext>
                </a:extLst>
              </a:tr>
            </a:tbl>
          </a:graphicData>
        </a:graphic>
      </p:graphicFrame>
      <p:sp>
        <p:nvSpPr>
          <p:cNvPr id="10" name="文字方塊 9">
            <a:extLst>
              <a:ext uri="{FF2B5EF4-FFF2-40B4-BE49-F238E27FC236}">
                <a16:creationId xmlns:a16="http://schemas.microsoft.com/office/drawing/2014/main" id="{CC50DED0-62ED-4DAE-A220-57277C4EDB42}"/>
              </a:ext>
            </a:extLst>
          </p:cNvPr>
          <p:cNvSpPr txBox="1"/>
          <p:nvPr/>
        </p:nvSpPr>
        <p:spPr>
          <a:xfrm>
            <a:off x="237902" y="5225109"/>
            <a:ext cx="8913644" cy="1694823"/>
          </a:xfrm>
          <a:prstGeom prst="rect">
            <a:avLst/>
          </a:prstGeom>
          <a:solidFill>
            <a:schemeClr val="bg1"/>
          </a:solidFill>
        </p:spPr>
        <p:txBody>
          <a:bodyPr wrap="square" rtlCol="0">
            <a:spAutoFit/>
          </a:bodyPr>
          <a:lstStyle/>
          <a:p>
            <a:pPr marL="342900" indent="-342900">
              <a:lnSpc>
                <a:spcPct val="150000"/>
              </a:lnSpc>
              <a:buFont typeface="Arial" panose="020B0604020202020204" pitchFamily="34" charset="0"/>
              <a:buChar char="•"/>
            </a:pPr>
            <a:r>
              <a:rPr lang="zh-TW" altLang="en-US" sz="2400" b="1" dirty="0"/>
              <a:t>繪製 </a:t>
            </a:r>
            <a:r>
              <a:rPr lang="en-US" altLang="zh-TW" sz="2400" b="1" dirty="0"/>
              <a:t>I-V</a:t>
            </a:r>
            <a:r>
              <a:rPr lang="zh-TW" altLang="en-US" sz="2400" b="1" dirty="0"/>
              <a:t> 圖，得出斜率</a:t>
            </a:r>
            <a:r>
              <a:rPr lang="en-US" altLang="zh-TW" sz="2400" b="1" dirty="0"/>
              <a:t> R</a:t>
            </a:r>
            <a:r>
              <a:rPr lang="en-US" altLang="zh-TW" sz="2400" b="1" baseline="-25000" dirty="0"/>
              <a:t>G</a:t>
            </a:r>
            <a:r>
              <a:rPr lang="en-US" altLang="zh-TW" sz="2400" b="1" dirty="0"/>
              <a:t> =</a:t>
            </a:r>
            <a:r>
              <a:rPr lang="zh-TW" altLang="en-US" sz="2400" b="1" dirty="0"/>
              <a:t> </a:t>
            </a:r>
            <a:r>
              <a:rPr lang="en-US" altLang="zh-TW" sz="2400" b="1" dirty="0"/>
              <a:t>____</a:t>
            </a:r>
            <a:r>
              <a:rPr lang="en-US" altLang="zh-TW" sz="2400" b="1" dirty="0">
                <a:sym typeface="Symbol" panose="05050102010706020507" pitchFamily="18" charset="2"/>
              </a:rPr>
              <a:t></a:t>
            </a:r>
            <a:r>
              <a:rPr lang="zh-TW" altLang="en-US" sz="2400" b="1" dirty="0">
                <a:sym typeface="Symbol" panose="05050102010706020507" pitchFamily="18" charset="2"/>
              </a:rPr>
              <a:t>，</a:t>
            </a:r>
            <a:endParaRPr lang="en-US" altLang="zh-TW" sz="2400" b="1" dirty="0">
              <a:sym typeface="Symbol" panose="05050102010706020507" pitchFamily="18" charset="2"/>
            </a:endParaRPr>
          </a:p>
          <a:p>
            <a:pPr marL="342900" indent="-342900">
              <a:lnSpc>
                <a:spcPct val="150000"/>
              </a:lnSpc>
              <a:buFont typeface="Arial" panose="020B0604020202020204" pitchFamily="34" charset="0"/>
              <a:buChar char="•"/>
            </a:pPr>
            <a:r>
              <a:rPr lang="zh-TW" altLang="en-US" sz="2400" b="1" dirty="0">
                <a:sym typeface="Symbol" panose="05050102010706020507" pitchFamily="18" charset="2"/>
              </a:rPr>
              <a:t>比較大電流與小電流；正電流與負電流的數值差異，是甚麼造成這差異，如何定</a:t>
            </a:r>
            <a:r>
              <a:rPr lang="en-US" altLang="zh-TW" sz="2400" b="1" dirty="0">
                <a:sym typeface="Symbol" panose="05050102010706020507" pitchFamily="18" charset="2"/>
              </a:rPr>
              <a:t>R</a:t>
            </a:r>
            <a:r>
              <a:rPr lang="en-US" altLang="zh-TW" sz="2400" b="1" baseline="-25000" dirty="0">
                <a:sym typeface="Symbol" panose="05050102010706020507" pitchFamily="18" charset="2"/>
              </a:rPr>
              <a:t>G</a:t>
            </a:r>
            <a:r>
              <a:rPr lang="zh-TW" altLang="en-US" sz="2400" b="1" dirty="0">
                <a:sym typeface="Symbol" panose="05050102010706020507" pitchFamily="18" charset="2"/>
              </a:rPr>
              <a:t>值</a:t>
            </a:r>
            <a:r>
              <a:rPr lang="en-US" altLang="zh-TW" sz="2400" b="1" dirty="0">
                <a:sym typeface="Symbol" panose="05050102010706020507" pitchFamily="18" charset="2"/>
              </a:rPr>
              <a:t>?</a:t>
            </a:r>
            <a:endParaRPr lang="zh-TW" altLang="en-US" sz="2400" b="1" dirty="0"/>
          </a:p>
        </p:txBody>
      </p:sp>
      <p:graphicFrame>
        <p:nvGraphicFramePr>
          <p:cNvPr id="12" name="表格 11">
            <a:extLst>
              <a:ext uri="{FF2B5EF4-FFF2-40B4-BE49-F238E27FC236}">
                <a16:creationId xmlns:a16="http://schemas.microsoft.com/office/drawing/2014/main" id="{26D6E50D-9C12-422F-8754-ACDD6AF7698E}"/>
              </a:ext>
            </a:extLst>
          </p:cNvPr>
          <p:cNvGraphicFramePr>
            <a:graphicFrameLocks noGrp="1"/>
          </p:cNvGraphicFramePr>
          <p:nvPr>
            <p:extLst>
              <p:ext uri="{D42A27DB-BD31-4B8C-83A1-F6EECF244321}">
                <p14:modId xmlns:p14="http://schemas.microsoft.com/office/powerpoint/2010/main" val="2830965162"/>
              </p:ext>
            </p:extLst>
          </p:nvPr>
        </p:nvGraphicFramePr>
        <p:xfrm>
          <a:off x="4917456" y="2346525"/>
          <a:ext cx="3600000" cy="2834640"/>
        </p:xfrm>
        <a:graphic>
          <a:graphicData uri="http://schemas.openxmlformats.org/drawingml/2006/table">
            <a:tbl>
              <a:tblPr firstRow="1" bandRow="1">
                <a:tableStyleId>{5C22544A-7EE6-4342-B048-85BDC9FD1C3A}</a:tableStyleId>
              </a:tblPr>
              <a:tblGrid>
                <a:gridCol w="1200000">
                  <a:extLst>
                    <a:ext uri="{9D8B030D-6E8A-4147-A177-3AD203B41FA5}">
                      <a16:colId xmlns:a16="http://schemas.microsoft.com/office/drawing/2014/main" val="3479608508"/>
                    </a:ext>
                  </a:extLst>
                </a:gridCol>
                <a:gridCol w="1200000">
                  <a:extLst>
                    <a:ext uri="{9D8B030D-6E8A-4147-A177-3AD203B41FA5}">
                      <a16:colId xmlns:a16="http://schemas.microsoft.com/office/drawing/2014/main" val="4088120580"/>
                    </a:ext>
                  </a:extLst>
                </a:gridCol>
                <a:gridCol w="1200000">
                  <a:extLst>
                    <a:ext uri="{9D8B030D-6E8A-4147-A177-3AD203B41FA5}">
                      <a16:colId xmlns:a16="http://schemas.microsoft.com/office/drawing/2014/main" val="618622165"/>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t>-</a:t>
                      </a:r>
                      <a:r>
                        <a:rPr lang="zh-TW" altLang="en-US" sz="2400" dirty="0"/>
                        <a:t>電壓</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t>-</a:t>
                      </a:r>
                      <a:r>
                        <a:rPr lang="en-US" altLang="zh-TW" sz="2400" dirty="0">
                          <a:latin typeface="標楷體" panose="03000509000000000000" pitchFamily="65" charset="-120"/>
                          <a:ea typeface="標楷體" panose="03000509000000000000" pitchFamily="65" charset="-120"/>
                        </a:rPr>
                        <a:t>I</a:t>
                      </a:r>
                      <a:r>
                        <a:rPr lang="en-US" altLang="zh-TW" sz="2400" baseline="-25000" dirty="0"/>
                        <a:t>G</a:t>
                      </a:r>
                      <a:r>
                        <a:rPr lang="en-US" altLang="zh-TW" sz="2400" dirty="0"/>
                        <a:t> </a:t>
                      </a:r>
                      <a:endParaRPr lang="zh-TW" altLang="en-US" sz="2400" dirty="0"/>
                    </a:p>
                  </a:txBody>
                  <a:tcPr/>
                </a:tc>
                <a:tc>
                  <a:txBody>
                    <a:bodyPr/>
                    <a:lstStyle/>
                    <a:p>
                      <a:pPr algn="ctr"/>
                      <a:r>
                        <a:rPr lang="en-US" altLang="zh-TW" sz="2400" dirty="0"/>
                        <a:t>R</a:t>
                      </a:r>
                      <a:r>
                        <a:rPr lang="en-US" altLang="zh-TW" sz="2400" baseline="-25000" dirty="0"/>
                        <a:t>G</a:t>
                      </a:r>
                      <a:r>
                        <a:rPr lang="en-US" altLang="zh-TW" sz="2400" dirty="0"/>
                        <a:t> </a:t>
                      </a:r>
                      <a:endParaRPr lang="zh-TW" altLang="en-US" sz="2400" dirty="0"/>
                    </a:p>
                  </a:txBody>
                  <a:tcPr/>
                </a:tc>
                <a:extLst>
                  <a:ext uri="{0D108BD9-81ED-4DB2-BD59-A6C34878D82A}">
                    <a16:rowId xmlns:a16="http://schemas.microsoft.com/office/drawing/2014/main" val="3350684897"/>
                  </a:ext>
                </a:extLst>
              </a:tr>
              <a:tr h="370840">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200470617"/>
                  </a:ext>
                </a:extLst>
              </a:tr>
              <a:tr h="370840">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2455681869"/>
                  </a:ext>
                </a:extLst>
              </a:tr>
              <a:tr h="370840">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787149070"/>
                  </a:ext>
                </a:extLst>
              </a:tr>
              <a:tr h="370840">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343119021"/>
                  </a:ext>
                </a:extLst>
              </a:tr>
              <a:tr h="370840">
                <a:tc>
                  <a:txBody>
                    <a:bodyPr/>
                    <a:lstStyle/>
                    <a:p>
                      <a:pPr algn="ctr"/>
                      <a:endParaRPr lang="zh-TW" altLang="en-US" sz="2000" dirty="0"/>
                    </a:p>
                  </a:txBody>
                  <a:tcPr/>
                </a:tc>
                <a:tc>
                  <a:txBody>
                    <a:bodyPr/>
                    <a:lstStyle/>
                    <a:p>
                      <a:pPr algn="ctr"/>
                      <a:endParaRPr lang="zh-TW" altLang="en-US" sz="2000" dirty="0"/>
                    </a:p>
                  </a:txBody>
                  <a:tcPr/>
                </a:tc>
                <a:tc>
                  <a:txBody>
                    <a:bodyPr/>
                    <a:lstStyle/>
                    <a:p>
                      <a:pPr algn="ctr"/>
                      <a:endParaRPr lang="zh-TW" altLang="en-US" sz="2000" dirty="0"/>
                    </a:p>
                  </a:txBody>
                  <a:tcPr/>
                </a:tc>
                <a:extLst>
                  <a:ext uri="{0D108BD9-81ED-4DB2-BD59-A6C34878D82A}">
                    <a16:rowId xmlns:a16="http://schemas.microsoft.com/office/drawing/2014/main" val="3090121532"/>
                  </a:ext>
                </a:extLst>
              </a:tr>
              <a:tr h="370840">
                <a:tc>
                  <a:txBody>
                    <a:bodyPr/>
                    <a:lstStyle/>
                    <a:p>
                      <a:pPr algn="ctr"/>
                      <a:endParaRPr lang="zh-TW" altLang="en-US" sz="2000" dirty="0">
                        <a:solidFill>
                          <a:schemeClr val="bg1">
                            <a:lumMod val="65000"/>
                          </a:schemeClr>
                        </a:solidFill>
                      </a:endParaRPr>
                    </a:p>
                  </a:txBody>
                  <a:tcPr/>
                </a:tc>
                <a:tc>
                  <a:txBody>
                    <a:bodyPr/>
                    <a:lstStyle/>
                    <a:p>
                      <a:pPr algn="ctr"/>
                      <a:endParaRPr lang="zh-TW" altLang="en-US" sz="2000" dirty="0">
                        <a:solidFill>
                          <a:schemeClr val="bg1">
                            <a:lumMod val="65000"/>
                          </a:schemeClr>
                        </a:solidFill>
                      </a:endParaRPr>
                    </a:p>
                  </a:txBody>
                  <a:tcPr/>
                </a:tc>
                <a:tc>
                  <a:txBody>
                    <a:bodyPr/>
                    <a:lstStyle/>
                    <a:p>
                      <a:pPr algn="ctr"/>
                      <a:endParaRPr lang="zh-TW" altLang="en-US" sz="2000" dirty="0">
                        <a:solidFill>
                          <a:schemeClr val="bg1">
                            <a:lumMod val="65000"/>
                          </a:schemeClr>
                        </a:solidFill>
                      </a:endParaRPr>
                    </a:p>
                  </a:txBody>
                  <a:tcPr/>
                </a:tc>
                <a:extLst>
                  <a:ext uri="{0D108BD9-81ED-4DB2-BD59-A6C34878D82A}">
                    <a16:rowId xmlns:a16="http://schemas.microsoft.com/office/drawing/2014/main" val="270306532"/>
                  </a:ext>
                </a:extLst>
              </a:tr>
            </a:tbl>
          </a:graphicData>
        </a:graphic>
      </p:graphicFrame>
      <p:sp>
        <p:nvSpPr>
          <p:cNvPr id="11" name="文字方塊 10">
            <a:extLst>
              <a:ext uri="{FF2B5EF4-FFF2-40B4-BE49-F238E27FC236}">
                <a16:creationId xmlns:a16="http://schemas.microsoft.com/office/drawing/2014/main" id="{6C0EE35B-D88E-4A39-AE14-C9B8C487DC8C}"/>
              </a:ext>
            </a:extLst>
          </p:cNvPr>
          <p:cNvSpPr txBox="1"/>
          <p:nvPr/>
        </p:nvSpPr>
        <p:spPr>
          <a:xfrm>
            <a:off x="231710" y="860998"/>
            <a:ext cx="8778726" cy="1381789"/>
          </a:xfrm>
          <a:prstGeom prst="rect">
            <a:avLst/>
          </a:prstGeom>
          <a:solidFill>
            <a:schemeClr val="bg1"/>
          </a:solidFill>
        </p:spPr>
        <p:txBody>
          <a:bodyPr wrap="square" rtlCol="0">
            <a:spAutoFit/>
          </a:bodyPr>
          <a:lstStyle/>
          <a:p>
            <a:pPr>
              <a:lnSpc>
                <a:spcPct val="120000"/>
              </a:lnSpc>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電壓輸出由</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0.01 V</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慢慢以</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0.01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V</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往上，直到電流接近</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檢流計滿檔位，</a:t>
            </a:r>
            <a:r>
              <a:rPr lang="zh-TW" altLang="en-US" sz="2400" dirty="0"/>
              <a:t>取等間距</a:t>
            </a:r>
            <a:r>
              <a:rPr lang="en-US" altLang="zh-TW" sz="2400" dirty="0"/>
              <a:t>5</a:t>
            </a:r>
            <a:r>
              <a:rPr lang="zh-TW" altLang="en-US" sz="2400" dirty="0"/>
              <a:t>點的電流與電壓值，計算內電阻值</a:t>
            </a:r>
            <a:r>
              <a:rPr lang="en-US" altLang="zh-TW" sz="2400" dirty="0"/>
              <a:t>R</a:t>
            </a:r>
            <a:r>
              <a:rPr lang="en-US" altLang="zh-TW" sz="2400" baseline="-25000" dirty="0"/>
              <a:t>G</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 ，改變</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負</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電壓重測。</a:t>
            </a:r>
            <a:endParaRPr lang="zh-TW" altLang="en-US" sz="2400" baseline="-25000" dirty="0"/>
          </a:p>
        </p:txBody>
      </p:sp>
      <mc:AlternateContent xmlns:mc="http://schemas.openxmlformats.org/markup-compatibility/2006" xmlns:a14="http://schemas.microsoft.com/office/drawing/2010/main">
        <mc:Choice Requires="a14">
          <p:sp>
            <p:nvSpPr>
              <p:cNvPr id="8" name="物件 17">
                <a:extLst>
                  <a:ext uri="{FF2B5EF4-FFF2-40B4-BE49-F238E27FC236}">
                    <a16:creationId xmlns:a16="http://schemas.microsoft.com/office/drawing/2014/main" id="{611406AA-28C9-4E23-8583-02602506060F}"/>
                  </a:ext>
                </a:extLst>
              </p:cNvPr>
              <p:cNvSpPr txBox="1"/>
              <p:nvPr/>
            </p:nvSpPr>
            <p:spPr bwMode="auto">
              <a:xfrm>
                <a:off x="6437815" y="1704022"/>
                <a:ext cx="2339265" cy="603376"/>
              </a:xfrm>
              <a:prstGeom prst="rect">
                <a:avLst/>
              </a:prstGeom>
              <a:noFill/>
              <a:extLst/>
            </p:spPr>
            <p:txBody>
              <a:bodyPr>
                <a:noAutofit/>
              </a:bodyPr>
              <a:lstStyle/>
              <a:p>
                <a:r>
                  <a:rPr lang="zh-TW" altLang="en-US" sz="2400" b="1" dirty="0">
                    <a:solidFill>
                      <a:srgbClr val="0000FF"/>
                    </a:solidFill>
                    <a:latin typeface="+mn-ea"/>
                  </a:rPr>
                  <a:t>內電阻 </a:t>
                </a:r>
                <a14:m>
                  <m:oMath xmlns:m="http://schemas.openxmlformats.org/officeDocument/2006/math">
                    <m:sSub>
                      <m:sSubPr>
                        <m:ctrlPr>
                          <a:rPr lang="zh-TW" altLang="en-US" sz="2400" i="1" smtClean="0">
                            <a:solidFill>
                              <a:srgbClr val="0000FF"/>
                            </a:solidFill>
                            <a:latin typeface="Cambria Math" panose="02040503050406030204" pitchFamily="18" charset="0"/>
                          </a:rPr>
                        </m:ctrlPr>
                      </m:sSubPr>
                      <m:e>
                        <m:r>
                          <a:rPr lang="zh-TW" altLang="en-US" sz="2400" i="1">
                            <a:solidFill>
                              <a:srgbClr val="0000FF"/>
                            </a:solidFill>
                            <a:latin typeface="Cambria Math" panose="02040503050406030204" pitchFamily="18" charset="0"/>
                          </a:rPr>
                          <m:t>𝑅</m:t>
                        </m:r>
                      </m:e>
                      <m:sub>
                        <m:r>
                          <a:rPr lang="en-US" altLang="zh-TW" sz="2400" b="0" i="1" smtClean="0">
                            <a:solidFill>
                              <a:srgbClr val="0000FF"/>
                            </a:solidFill>
                            <a:latin typeface="Cambria Math" panose="02040503050406030204" pitchFamily="18" charset="0"/>
                          </a:rPr>
                          <m:t>𝐺</m:t>
                        </m:r>
                      </m:sub>
                    </m:sSub>
                    <m:r>
                      <a:rPr lang="zh-TW" altLang="en-US" sz="2400" i="1">
                        <a:solidFill>
                          <a:srgbClr val="0000FF"/>
                        </a:solidFill>
                        <a:latin typeface="Cambria Math" panose="02040503050406030204" pitchFamily="18" charset="0"/>
                      </a:rPr>
                      <m:t>=</m:t>
                    </m:r>
                    <m:f>
                      <m:fPr>
                        <m:ctrlPr>
                          <a:rPr lang="zh-TW" altLang="en-US" sz="2400" i="1">
                            <a:solidFill>
                              <a:srgbClr val="0000FF"/>
                            </a:solidFill>
                            <a:latin typeface="Cambria Math" panose="02040503050406030204" pitchFamily="18" charset="0"/>
                          </a:rPr>
                        </m:ctrlPr>
                      </m:fPr>
                      <m:num>
                        <m:r>
                          <a:rPr lang="zh-TW" altLang="en-US" sz="2400" i="1">
                            <a:solidFill>
                              <a:srgbClr val="0000FF"/>
                            </a:solidFill>
                            <a:latin typeface="Cambria Math" panose="02040503050406030204" pitchFamily="18" charset="0"/>
                          </a:rPr>
                          <m:t>𝑉</m:t>
                        </m:r>
                      </m:num>
                      <m:den>
                        <m:sSub>
                          <m:sSubPr>
                            <m:ctrlPr>
                              <a:rPr lang="zh-TW" altLang="en-US" sz="2400" i="1">
                                <a:solidFill>
                                  <a:srgbClr val="0000FF"/>
                                </a:solidFill>
                                <a:latin typeface="Cambria Math" panose="02040503050406030204" pitchFamily="18" charset="0"/>
                              </a:rPr>
                            </m:ctrlPr>
                          </m:sSubPr>
                          <m:e>
                            <m:r>
                              <a:rPr lang="zh-TW" altLang="en-US" sz="2400" i="1">
                                <a:solidFill>
                                  <a:srgbClr val="0000FF"/>
                                </a:solidFill>
                                <a:latin typeface="Cambria Math" panose="02040503050406030204" pitchFamily="18" charset="0"/>
                              </a:rPr>
                              <m:t>𝐼</m:t>
                            </m:r>
                          </m:e>
                          <m:sub>
                            <m:r>
                              <m:rPr>
                                <m:sty m:val="p"/>
                              </m:rPr>
                              <a:rPr lang="en-US" altLang="zh-TW" sz="2400" i="1">
                                <a:solidFill>
                                  <a:srgbClr val="0000FF"/>
                                </a:solidFill>
                                <a:latin typeface="Cambria Math" panose="02040503050406030204" pitchFamily="18" charset="0"/>
                              </a:rPr>
                              <m:t>G</m:t>
                            </m:r>
                          </m:sub>
                        </m:sSub>
                      </m:den>
                    </m:f>
                  </m:oMath>
                </a14:m>
                <a:endParaRPr lang="zh-TW" altLang="en-US" sz="2400" dirty="0">
                  <a:solidFill>
                    <a:srgbClr val="0000FF"/>
                  </a:solidFill>
                </a:endParaRPr>
              </a:p>
            </p:txBody>
          </p:sp>
        </mc:Choice>
        <mc:Fallback xmlns="">
          <p:sp>
            <p:nvSpPr>
              <p:cNvPr id="8" name="物件 17">
                <a:extLst>
                  <a:ext uri="{FF2B5EF4-FFF2-40B4-BE49-F238E27FC236}">
                    <a16:creationId xmlns:a16="http://schemas.microsoft.com/office/drawing/2014/main" id="{611406AA-28C9-4E23-8583-02602506060F}"/>
                  </a:ext>
                </a:extLst>
              </p:cNvPr>
              <p:cNvSpPr txBox="1">
                <a:spLocks noRot="1" noChangeAspect="1" noMove="1" noResize="1" noEditPoints="1" noAdjustHandles="1" noChangeArrowheads="1" noChangeShapeType="1" noTextEdit="1"/>
              </p:cNvSpPr>
              <p:nvPr/>
            </p:nvSpPr>
            <p:spPr bwMode="auto">
              <a:xfrm>
                <a:off x="6437815" y="1704022"/>
                <a:ext cx="2339265" cy="603376"/>
              </a:xfrm>
              <a:prstGeom prst="rect">
                <a:avLst/>
              </a:prstGeom>
              <a:blipFill>
                <a:blip r:embed="rId3"/>
                <a:stretch>
                  <a:fillRect l="-3906" b="-11111"/>
                </a:stretch>
              </a:blipFill>
              <a:extLst/>
            </p:spPr>
            <p:txBody>
              <a:bodyPr/>
              <a:lstStyle/>
              <a:p>
                <a:r>
                  <a:rPr lang="zh-TW" altLang="en-US">
                    <a:noFill/>
                  </a:rPr>
                  <a:t> </a:t>
                </a:r>
              </a:p>
            </p:txBody>
          </p:sp>
        </mc:Fallback>
      </mc:AlternateContent>
      <p:pic>
        <p:nvPicPr>
          <p:cNvPr id="9" name="圖形 8" descr="首頁">
            <a:hlinkClick r:id="rId4" action="ppaction://hlinksldjump"/>
            <a:extLst>
              <a:ext uri="{FF2B5EF4-FFF2-40B4-BE49-F238E27FC236}">
                <a16:creationId xmlns:a16="http://schemas.microsoft.com/office/drawing/2014/main" id="{125EEEEF-8B75-4373-9B1C-E97A273B2A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966613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群組 42">
            <a:extLst>
              <a:ext uri="{FF2B5EF4-FFF2-40B4-BE49-F238E27FC236}">
                <a16:creationId xmlns:a16="http://schemas.microsoft.com/office/drawing/2014/main" id="{D0ED6639-3D8A-4D00-B445-0C90156E76F4}"/>
              </a:ext>
            </a:extLst>
          </p:cNvPr>
          <p:cNvGrpSpPr/>
          <p:nvPr/>
        </p:nvGrpSpPr>
        <p:grpSpPr>
          <a:xfrm>
            <a:off x="83803" y="2479000"/>
            <a:ext cx="1722569" cy="3546885"/>
            <a:chOff x="6497666" y="1599534"/>
            <a:chExt cx="2527683" cy="4867395"/>
          </a:xfrm>
        </p:grpSpPr>
        <p:grpSp>
          <p:nvGrpSpPr>
            <p:cNvPr id="45" name="群組 44">
              <a:extLst>
                <a:ext uri="{FF2B5EF4-FFF2-40B4-BE49-F238E27FC236}">
                  <a16:creationId xmlns:a16="http://schemas.microsoft.com/office/drawing/2014/main" id="{503A51F7-6E66-4C17-9671-3B1D4C7DE85C}"/>
                </a:ext>
              </a:extLst>
            </p:cNvPr>
            <p:cNvGrpSpPr/>
            <p:nvPr/>
          </p:nvGrpSpPr>
          <p:grpSpPr>
            <a:xfrm>
              <a:off x="6497666" y="1599534"/>
              <a:ext cx="2527683" cy="4624027"/>
              <a:chOff x="5837142" y="2143163"/>
              <a:chExt cx="2527683" cy="4624027"/>
            </a:xfrm>
          </p:grpSpPr>
          <p:pic>
            <p:nvPicPr>
              <p:cNvPr id="63" name="圖片 62" descr="一張含有 文字, 裝置, 儀錶 的圖片&#10;&#10;自動產生的描述">
                <a:extLst>
                  <a:ext uri="{FF2B5EF4-FFF2-40B4-BE49-F238E27FC236}">
                    <a16:creationId xmlns:a16="http://schemas.microsoft.com/office/drawing/2014/main" id="{DA03B59A-E833-4621-8115-D0A614EEB58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2927" t="-477" r="14671" b="1185"/>
              <a:stretch/>
            </p:blipFill>
            <p:spPr>
              <a:xfrm>
                <a:off x="5837142" y="2143163"/>
                <a:ext cx="2527683" cy="4624027"/>
              </a:xfrm>
              <a:prstGeom prst="rect">
                <a:avLst/>
              </a:prstGeom>
            </p:spPr>
          </p:pic>
          <p:pic>
            <p:nvPicPr>
              <p:cNvPr id="64" name="圖片 63" descr="一張含有 文字, 裝置, 儀錶 的圖片&#10;&#10;自動產生的描述">
                <a:extLst>
                  <a:ext uri="{FF2B5EF4-FFF2-40B4-BE49-F238E27FC236}">
                    <a16:creationId xmlns:a16="http://schemas.microsoft.com/office/drawing/2014/main" id="{7F6B074D-12A9-4178-B523-E825D85A565F}"/>
                  </a:ext>
                </a:extLst>
              </p:cNvPr>
              <p:cNvPicPr preferRelativeResize="0">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11760663">
                <a:off x="6353944" y="3938111"/>
                <a:ext cx="1479131" cy="1383280"/>
              </a:xfrm>
              <a:prstGeom prst="ellipse">
                <a:avLst/>
              </a:prstGeom>
            </p:spPr>
          </p:pic>
        </p:grpSp>
        <p:sp>
          <p:nvSpPr>
            <p:cNvPr id="46" name="拱形 45">
              <a:extLst>
                <a:ext uri="{FF2B5EF4-FFF2-40B4-BE49-F238E27FC236}">
                  <a16:creationId xmlns:a16="http://schemas.microsoft.com/office/drawing/2014/main" id="{10B423D6-8A14-429A-A05A-9EDBEE006874}"/>
                </a:ext>
              </a:extLst>
            </p:cNvPr>
            <p:cNvSpPr/>
            <p:nvPr/>
          </p:nvSpPr>
          <p:spPr>
            <a:xfrm rot="16200000">
              <a:off x="6759064" y="3068676"/>
              <a:ext cx="1980000" cy="1980000"/>
            </a:xfrm>
            <a:prstGeom prst="blockArc">
              <a:avLst>
                <a:gd name="adj1" fmla="val 1499184"/>
                <a:gd name="adj2" fmla="val 2738826"/>
                <a:gd name="adj3" fmla="val 15184"/>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a:solidFill>
                  <a:schemeClr val="tx1"/>
                </a:solidFill>
              </a:endParaRPr>
            </a:p>
          </p:txBody>
        </p:sp>
        <p:pic>
          <p:nvPicPr>
            <p:cNvPr id="51" name="圖片 50">
              <a:extLst>
                <a:ext uri="{FF2B5EF4-FFF2-40B4-BE49-F238E27FC236}">
                  <a16:creationId xmlns:a16="http://schemas.microsoft.com/office/drawing/2014/main" id="{B8932B3D-DAA0-4FFC-A677-1C9C4FBC16A6}"/>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7791127" y="5368600"/>
              <a:ext cx="1133694" cy="452050"/>
            </a:xfrm>
            <a:prstGeom prst="rect">
              <a:avLst/>
            </a:prstGeom>
          </p:spPr>
        </p:pic>
        <p:pic>
          <p:nvPicPr>
            <p:cNvPr id="52" name="圖片 51">
              <a:extLst>
                <a:ext uri="{FF2B5EF4-FFF2-40B4-BE49-F238E27FC236}">
                  <a16:creationId xmlns:a16="http://schemas.microsoft.com/office/drawing/2014/main" id="{2BE1D814-2036-453A-9FBA-DD2CD458EA41}"/>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7208680" y="5657606"/>
              <a:ext cx="1133694" cy="484952"/>
            </a:xfrm>
            <a:prstGeom prst="rect">
              <a:avLst/>
            </a:prstGeom>
          </p:spPr>
        </p:pic>
      </p:grpSp>
      <p:pic>
        <p:nvPicPr>
          <p:cNvPr id="3" name="圖片 2" descr="實驗室.jpg">
            <a:extLst>
              <a:ext uri="{FF2B5EF4-FFF2-40B4-BE49-F238E27FC236}">
                <a16:creationId xmlns:a16="http://schemas.microsoft.com/office/drawing/2014/main" id="{C46412C7-AD8C-48B9-88A9-1D000A3F948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467794" y="2789376"/>
            <a:ext cx="4344229" cy="262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圖片 65">
            <a:extLst>
              <a:ext uri="{FF2B5EF4-FFF2-40B4-BE49-F238E27FC236}">
                <a16:creationId xmlns:a16="http://schemas.microsoft.com/office/drawing/2014/main" id="{0429525F-77DF-4647-9236-C6B82559CEA9}"/>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6095666" y="5400469"/>
            <a:ext cx="806937" cy="291280"/>
          </a:xfrm>
          <a:prstGeom prst="rect">
            <a:avLst/>
          </a:prstGeom>
        </p:spPr>
      </p:pic>
      <p:sp>
        <p:nvSpPr>
          <p:cNvPr id="2" name="標題 1">
            <a:extLst>
              <a:ext uri="{FF2B5EF4-FFF2-40B4-BE49-F238E27FC236}">
                <a16:creationId xmlns:a16="http://schemas.microsoft.com/office/drawing/2014/main" id="{CE7CD9F8-0A20-48B1-ABE6-9507088C6643}"/>
              </a:ext>
            </a:extLst>
          </p:cNvPr>
          <p:cNvSpPr>
            <a:spLocks noGrp="1"/>
          </p:cNvSpPr>
          <p:nvPr>
            <p:ph type="title"/>
          </p:nvPr>
        </p:nvSpPr>
        <p:spPr>
          <a:xfrm>
            <a:off x="1505600" y="38218"/>
            <a:ext cx="6422974" cy="617901"/>
          </a:xfrm>
          <a:solidFill>
            <a:schemeClr val="bg1"/>
          </a:solidFill>
        </p:spPr>
        <p:txBody>
          <a:bodyPr/>
          <a:lstStyle/>
          <a:p>
            <a:r>
              <a:rPr lang="zh-TW" altLang="en-US" dirty="0">
                <a:solidFill>
                  <a:srgbClr val="0000FF"/>
                </a:solidFill>
                <a:effectLst/>
                <a:latin typeface="Times New Roman" panose="02020603050405020304" pitchFamily="18" charset="0"/>
                <a:cs typeface="Times New Roman" panose="02020603050405020304" pitchFamily="18" charset="0"/>
              </a:rPr>
              <a:t>實驗</a:t>
            </a:r>
            <a:r>
              <a:rPr lang="en-US" altLang="zh-TW" dirty="0">
                <a:solidFill>
                  <a:srgbClr val="0000FF"/>
                </a:solidFill>
                <a:effectLst/>
                <a:latin typeface="Times New Roman" panose="02020603050405020304" pitchFamily="18" charset="0"/>
                <a:cs typeface="Times New Roman" panose="02020603050405020304" pitchFamily="18" charset="0"/>
              </a:rPr>
              <a:t>1-</a:t>
            </a:r>
            <a:r>
              <a:rPr lang="zh-TW" altLang="en-US" dirty="0">
                <a:solidFill>
                  <a:srgbClr val="0000FF"/>
                </a:solidFill>
                <a:effectLst/>
                <a:latin typeface="Times New Roman" panose="02020603050405020304" pitchFamily="18" charset="0"/>
                <a:cs typeface="Times New Roman" panose="02020603050405020304" pitchFamily="18" charset="0"/>
              </a:rPr>
              <a:t> 檢流計</a:t>
            </a:r>
            <a:r>
              <a:rPr lang="zh-TW" altLang="zh-TW" dirty="0">
                <a:solidFill>
                  <a:srgbClr val="0000FF"/>
                </a:solidFill>
                <a:effectLst/>
                <a:latin typeface="Times New Roman" panose="02020603050405020304" pitchFamily="18" charset="0"/>
                <a:cs typeface="Times New Roman" panose="02020603050405020304" pitchFamily="18" charset="0"/>
              </a:rPr>
              <a:t>內電阻</a:t>
            </a:r>
            <a:r>
              <a:rPr lang="en-US" altLang="zh-TW" dirty="0">
                <a:solidFill>
                  <a:srgbClr val="0000FF"/>
                </a:solidFill>
                <a:latin typeface="Times New Roman" panose="02020603050405020304" pitchFamily="18" charset="0"/>
                <a:cs typeface="Times New Roman" panose="02020603050405020304" pitchFamily="18" charset="0"/>
              </a:rPr>
              <a:t>R</a:t>
            </a:r>
            <a:r>
              <a:rPr lang="en-US" altLang="zh-TW" baseline="-25000" dirty="0">
                <a:solidFill>
                  <a:srgbClr val="0000FF"/>
                </a:solidFill>
                <a:latin typeface="Times New Roman" panose="02020603050405020304" pitchFamily="18" charset="0"/>
                <a:cs typeface="Times New Roman" panose="02020603050405020304" pitchFamily="18" charset="0"/>
              </a:rPr>
              <a:t>G</a:t>
            </a:r>
            <a:r>
              <a:rPr lang="zh-TW" altLang="zh-TW" dirty="0">
                <a:solidFill>
                  <a:srgbClr val="0000FF"/>
                </a:solidFill>
                <a:effectLst/>
                <a:latin typeface="Times New Roman" panose="02020603050405020304" pitchFamily="18" charset="0"/>
                <a:cs typeface="Times New Roman" panose="02020603050405020304" pitchFamily="18" charset="0"/>
              </a:rPr>
              <a:t>量測</a:t>
            </a:r>
            <a:endParaRPr lang="zh-TW" altLang="en-US" dirty="0">
              <a:solidFill>
                <a:srgbClr val="0000FF"/>
              </a:solidFill>
              <a:effectLst/>
            </a:endParaRPr>
          </a:p>
        </p:txBody>
      </p:sp>
      <p:pic>
        <p:nvPicPr>
          <p:cNvPr id="5" name="圖片 4">
            <a:extLst>
              <a:ext uri="{FF2B5EF4-FFF2-40B4-BE49-F238E27FC236}">
                <a16:creationId xmlns:a16="http://schemas.microsoft.com/office/drawing/2014/main" id="{66C35D3A-2962-4DC6-B13B-3B3577B8127B}"/>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5585104" y="5476777"/>
            <a:ext cx="902619" cy="304297"/>
          </a:xfrm>
          <a:prstGeom prst="rect">
            <a:avLst/>
          </a:prstGeom>
        </p:spPr>
      </p:pic>
      <p:sp>
        <p:nvSpPr>
          <p:cNvPr id="6" name="矩形: 圓角 5">
            <a:extLst>
              <a:ext uri="{FF2B5EF4-FFF2-40B4-BE49-F238E27FC236}">
                <a16:creationId xmlns:a16="http://schemas.microsoft.com/office/drawing/2014/main" id="{1BCBF709-9BB2-47C2-BEAE-1331BD755778}"/>
              </a:ext>
            </a:extLst>
          </p:cNvPr>
          <p:cNvSpPr/>
          <p:nvPr/>
        </p:nvSpPr>
        <p:spPr>
          <a:xfrm>
            <a:off x="4783709" y="3253758"/>
            <a:ext cx="432000" cy="324215"/>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cxnSp>
        <p:nvCxnSpPr>
          <p:cNvPr id="10" name="直線接點 9">
            <a:extLst>
              <a:ext uri="{FF2B5EF4-FFF2-40B4-BE49-F238E27FC236}">
                <a16:creationId xmlns:a16="http://schemas.microsoft.com/office/drawing/2014/main" id="{1F42136E-7A53-456C-8C34-5288DF389927}"/>
              </a:ext>
            </a:extLst>
          </p:cNvPr>
          <p:cNvCxnSpPr>
            <a:cxnSpLocks/>
            <a:stCxn id="5" idx="3"/>
          </p:cNvCxnSpPr>
          <p:nvPr/>
        </p:nvCxnSpPr>
        <p:spPr>
          <a:xfrm>
            <a:off x="6036413" y="6080235"/>
            <a:ext cx="0" cy="576000"/>
          </a:xfrm>
          <a:prstGeom prst="line">
            <a:avLst/>
          </a:prstGeom>
          <a:ln w="38100"/>
        </p:spPr>
        <p:style>
          <a:lnRef idx="1">
            <a:schemeClr val="dk1"/>
          </a:lnRef>
          <a:fillRef idx="0">
            <a:schemeClr val="dk1"/>
          </a:fillRef>
          <a:effectRef idx="0">
            <a:schemeClr val="dk1"/>
          </a:effectRef>
          <a:fontRef idx="minor">
            <a:schemeClr val="tx1"/>
          </a:fontRef>
        </p:style>
      </p:cxnSp>
      <p:sp>
        <p:nvSpPr>
          <p:cNvPr id="16" name="矩形: 圓角 15">
            <a:extLst>
              <a:ext uri="{FF2B5EF4-FFF2-40B4-BE49-F238E27FC236}">
                <a16:creationId xmlns:a16="http://schemas.microsoft.com/office/drawing/2014/main" id="{347FFE8F-BA13-4B5B-B723-EE1945CD10F3}"/>
              </a:ext>
            </a:extLst>
          </p:cNvPr>
          <p:cNvSpPr/>
          <p:nvPr/>
        </p:nvSpPr>
        <p:spPr>
          <a:xfrm>
            <a:off x="4277490" y="1243047"/>
            <a:ext cx="4771364" cy="1678543"/>
          </a:xfrm>
          <a:prstGeom prst="roundRect">
            <a:avLst>
              <a:gd name="adj" fmla="val 5242"/>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電源供應器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I</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SET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先設</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0.5 A</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+VSET</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先設</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0.01 V, </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設定輸出</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OUTPUT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，確認輸出為</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CV(</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定電壓輸出</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p>
          <a:p>
            <a:pPr marL="285750" indent="-2857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使用</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鍵，從</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0.01 V</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慢慢往上調整直到電流接近檢流計滿檔位</a:t>
            </a:r>
            <a:endParaRPr lang="zh-TW" altLang="en-US" sz="2000" dirty="0"/>
          </a:p>
        </p:txBody>
      </p:sp>
      <p:sp>
        <p:nvSpPr>
          <p:cNvPr id="17" name="矩形: 圓角 16">
            <a:extLst>
              <a:ext uri="{FF2B5EF4-FFF2-40B4-BE49-F238E27FC236}">
                <a16:creationId xmlns:a16="http://schemas.microsoft.com/office/drawing/2014/main" id="{B7ED498A-F6D1-4D48-95FD-2340CEB5738D}"/>
              </a:ext>
            </a:extLst>
          </p:cNvPr>
          <p:cNvSpPr/>
          <p:nvPr/>
        </p:nvSpPr>
        <p:spPr>
          <a:xfrm>
            <a:off x="2647273" y="4259322"/>
            <a:ext cx="734597" cy="57647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8" name="矩形: 圓角 17">
            <a:extLst>
              <a:ext uri="{FF2B5EF4-FFF2-40B4-BE49-F238E27FC236}">
                <a16:creationId xmlns:a16="http://schemas.microsoft.com/office/drawing/2014/main" id="{37CE8618-AF8C-46EC-ACC8-96A96ED3579D}"/>
              </a:ext>
            </a:extLst>
          </p:cNvPr>
          <p:cNvSpPr/>
          <p:nvPr/>
        </p:nvSpPr>
        <p:spPr>
          <a:xfrm>
            <a:off x="5998205" y="4095446"/>
            <a:ext cx="734597" cy="318631"/>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9" name="矩形: 圓角 18">
            <a:extLst>
              <a:ext uri="{FF2B5EF4-FFF2-40B4-BE49-F238E27FC236}">
                <a16:creationId xmlns:a16="http://schemas.microsoft.com/office/drawing/2014/main" id="{0214F853-7C4B-4037-BF2F-8CE6615EA1F2}"/>
              </a:ext>
            </a:extLst>
          </p:cNvPr>
          <p:cNvSpPr/>
          <p:nvPr/>
        </p:nvSpPr>
        <p:spPr>
          <a:xfrm>
            <a:off x="251012" y="1273261"/>
            <a:ext cx="3675529" cy="1374636"/>
          </a:xfrm>
          <a:prstGeom prst="roundRect">
            <a:avLst>
              <a:gd name="adj" fmla="val 7483"/>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數位</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三用電</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錶</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先切至直流電壓</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2000 mV</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檔位，視情況切換檔位，以較小檔位，但勿超出檔位測量極限較佳。</a:t>
            </a:r>
            <a:endParaRPr lang="zh-TW" altLang="en-US" sz="2000" dirty="0"/>
          </a:p>
        </p:txBody>
      </p:sp>
      <p:sp>
        <p:nvSpPr>
          <p:cNvPr id="20" name="矩形: 圓角 19">
            <a:extLst>
              <a:ext uri="{FF2B5EF4-FFF2-40B4-BE49-F238E27FC236}">
                <a16:creationId xmlns:a16="http://schemas.microsoft.com/office/drawing/2014/main" id="{F41725DA-8CD4-4C20-99CF-E0D91DB63302}"/>
              </a:ext>
            </a:extLst>
          </p:cNvPr>
          <p:cNvSpPr/>
          <p:nvPr/>
        </p:nvSpPr>
        <p:spPr>
          <a:xfrm>
            <a:off x="2797072" y="3365572"/>
            <a:ext cx="734597" cy="154228"/>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1" name="矩形 20">
            <a:extLst>
              <a:ext uri="{FF2B5EF4-FFF2-40B4-BE49-F238E27FC236}">
                <a16:creationId xmlns:a16="http://schemas.microsoft.com/office/drawing/2014/main" id="{F827836C-659A-48CC-B00D-DCE13F07D9F9}"/>
              </a:ext>
            </a:extLst>
          </p:cNvPr>
          <p:cNvSpPr/>
          <p:nvPr/>
        </p:nvSpPr>
        <p:spPr>
          <a:xfrm>
            <a:off x="251012" y="743002"/>
            <a:ext cx="8640000" cy="468000"/>
          </a:xfrm>
          <a:prstGeom prst="rect">
            <a:avLst/>
          </a:prstGeom>
        </p:spPr>
        <p:txBody>
          <a:bodyPr wrap="square">
            <a:spAutoFit/>
          </a:bodyPr>
          <a:lstStyle/>
          <a:p>
            <a:pPr marL="285750" lvl="0" indent="-285750">
              <a:buFont typeface="Arial" panose="020B0604020202020204" pitchFamily="34" charset="0"/>
              <a:buChar char="•"/>
            </a:pPr>
            <a:r>
              <a:rPr lang="zh-TW"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將電源供應器與檢流計串接，及並聯</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數位</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三用電</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錶</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測量電壓</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0" name="矩形: 圓角 29">
            <a:extLst>
              <a:ext uri="{FF2B5EF4-FFF2-40B4-BE49-F238E27FC236}">
                <a16:creationId xmlns:a16="http://schemas.microsoft.com/office/drawing/2014/main" id="{7039E3DC-4146-494F-92D4-E8AFF31DB973}"/>
              </a:ext>
            </a:extLst>
          </p:cNvPr>
          <p:cNvSpPr/>
          <p:nvPr/>
        </p:nvSpPr>
        <p:spPr>
          <a:xfrm>
            <a:off x="5702437" y="3269684"/>
            <a:ext cx="431923" cy="318631"/>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cxnSp>
        <p:nvCxnSpPr>
          <p:cNvPr id="48" name="直線接點 47">
            <a:extLst>
              <a:ext uri="{FF2B5EF4-FFF2-40B4-BE49-F238E27FC236}">
                <a16:creationId xmlns:a16="http://schemas.microsoft.com/office/drawing/2014/main" id="{6C717EA4-3391-470F-BCCB-B8C8B0863FD7}"/>
              </a:ext>
            </a:extLst>
          </p:cNvPr>
          <p:cNvCxnSpPr>
            <a:cxnSpLocks/>
          </p:cNvCxnSpPr>
          <p:nvPr/>
        </p:nvCxnSpPr>
        <p:spPr>
          <a:xfrm flipH="1">
            <a:off x="6485997" y="6508606"/>
            <a:ext cx="23539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A65D66CF-D0CA-47D5-A263-88EC35D9E8D2}"/>
              </a:ext>
            </a:extLst>
          </p:cNvPr>
          <p:cNvCxnSpPr>
            <a:cxnSpLocks/>
          </p:cNvCxnSpPr>
          <p:nvPr/>
        </p:nvCxnSpPr>
        <p:spPr>
          <a:xfrm>
            <a:off x="6045967" y="6632282"/>
            <a:ext cx="1714025" cy="2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群組 89">
            <a:extLst>
              <a:ext uri="{FF2B5EF4-FFF2-40B4-BE49-F238E27FC236}">
                <a16:creationId xmlns:a16="http://schemas.microsoft.com/office/drawing/2014/main" id="{3560CA14-DFD5-4C2A-8B7D-8954D94DACC4}"/>
              </a:ext>
            </a:extLst>
          </p:cNvPr>
          <p:cNvGrpSpPr/>
          <p:nvPr/>
        </p:nvGrpSpPr>
        <p:grpSpPr>
          <a:xfrm>
            <a:off x="7501345" y="2885187"/>
            <a:ext cx="1588523" cy="3747095"/>
            <a:chOff x="2485018" y="2842473"/>
            <a:chExt cx="1588523" cy="3747095"/>
          </a:xfrm>
        </p:grpSpPr>
        <p:pic>
          <p:nvPicPr>
            <p:cNvPr id="35" name="圖片 34">
              <a:extLst>
                <a:ext uri="{FF2B5EF4-FFF2-40B4-BE49-F238E27FC236}">
                  <a16:creationId xmlns:a16="http://schemas.microsoft.com/office/drawing/2014/main" id="{6C40933E-D653-43A7-A247-C576DB2A82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485018" y="2842473"/>
              <a:ext cx="1588523" cy="2087418"/>
            </a:xfrm>
            <a:prstGeom prst="roundRect">
              <a:avLst>
                <a:gd name="adj" fmla="val 7902"/>
              </a:avLst>
            </a:prstGeom>
          </p:spPr>
        </p:pic>
        <p:pic>
          <p:nvPicPr>
            <p:cNvPr id="36" name="圖片 35">
              <a:extLst>
                <a:ext uri="{FF2B5EF4-FFF2-40B4-BE49-F238E27FC236}">
                  <a16:creationId xmlns:a16="http://schemas.microsoft.com/office/drawing/2014/main" id="{40BD45E1-9A9F-4243-9739-3C91A976848C}"/>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577587">
              <a:off x="3394336" y="4805296"/>
              <a:ext cx="877655" cy="316807"/>
            </a:xfrm>
            <a:prstGeom prst="rect">
              <a:avLst/>
            </a:prstGeom>
          </p:spPr>
        </p:pic>
        <p:pic>
          <p:nvPicPr>
            <p:cNvPr id="37" name="圖片 36">
              <a:extLst>
                <a:ext uri="{FF2B5EF4-FFF2-40B4-BE49-F238E27FC236}">
                  <a16:creationId xmlns:a16="http://schemas.microsoft.com/office/drawing/2014/main" id="{8027E091-F7A9-4882-A474-2901A6E7930B}"/>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2272694" y="4834111"/>
              <a:ext cx="902619" cy="304297"/>
            </a:xfrm>
            <a:prstGeom prst="rect">
              <a:avLst/>
            </a:prstGeom>
          </p:spPr>
        </p:pic>
        <p:cxnSp>
          <p:nvCxnSpPr>
            <p:cNvPr id="38" name="直線接點 37">
              <a:extLst>
                <a:ext uri="{FF2B5EF4-FFF2-40B4-BE49-F238E27FC236}">
                  <a16:creationId xmlns:a16="http://schemas.microsoft.com/office/drawing/2014/main" id="{426A32E1-AD17-4D78-900C-DC8B401860D5}"/>
                </a:ext>
              </a:extLst>
            </p:cNvPr>
            <p:cNvCxnSpPr>
              <a:cxnSpLocks/>
            </p:cNvCxnSpPr>
            <p:nvPr/>
          </p:nvCxnSpPr>
          <p:spPr>
            <a:xfrm>
              <a:off x="3813051" y="5379930"/>
              <a:ext cx="0" cy="11160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42" name="直線接點 41">
              <a:extLst>
                <a:ext uri="{FF2B5EF4-FFF2-40B4-BE49-F238E27FC236}">
                  <a16:creationId xmlns:a16="http://schemas.microsoft.com/office/drawing/2014/main" id="{FC5350EE-5CA6-49BE-A840-726AE250DD47}"/>
                </a:ext>
              </a:extLst>
            </p:cNvPr>
            <p:cNvCxnSpPr>
              <a:cxnSpLocks/>
              <a:stCxn id="37" idx="3"/>
            </p:cNvCxnSpPr>
            <p:nvPr/>
          </p:nvCxnSpPr>
          <p:spPr>
            <a:xfrm>
              <a:off x="2724003" y="5437568"/>
              <a:ext cx="0" cy="115200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11" name="直線接點 10">
            <a:extLst>
              <a:ext uri="{FF2B5EF4-FFF2-40B4-BE49-F238E27FC236}">
                <a16:creationId xmlns:a16="http://schemas.microsoft.com/office/drawing/2014/main" id="{DD56B8F9-8533-4063-947E-67FAADE4A45B}"/>
              </a:ext>
            </a:extLst>
          </p:cNvPr>
          <p:cNvCxnSpPr>
            <a:cxnSpLocks/>
            <a:stCxn id="4" idx="3"/>
          </p:cNvCxnSpPr>
          <p:nvPr/>
        </p:nvCxnSpPr>
        <p:spPr>
          <a:xfrm>
            <a:off x="6486672" y="6380737"/>
            <a:ext cx="0" cy="157907"/>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nvGrpSpPr>
          <p:cNvPr id="34" name="群組 33">
            <a:extLst>
              <a:ext uri="{FF2B5EF4-FFF2-40B4-BE49-F238E27FC236}">
                <a16:creationId xmlns:a16="http://schemas.microsoft.com/office/drawing/2014/main" id="{10D930B7-F13E-43A4-A986-74F6B34CDC28}"/>
              </a:ext>
            </a:extLst>
          </p:cNvPr>
          <p:cNvGrpSpPr/>
          <p:nvPr/>
        </p:nvGrpSpPr>
        <p:grpSpPr>
          <a:xfrm>
            <a:off x="935466" y="5886756"/>
            <a:ext cx="5100947" cy="745525"/>
            <a:chOff x="1422385" y="5886757"/>
            <a:chExt cx="3689861" cy="368264"/>
          </a:xfrm>
        </p:grpSpPr>
        <p:cxnSp>
          <p:nvCxnSpPr>
            <p:cNvPr id="55" name="直線接點 54">
              <a:extLst>
                <a:ext uri="{FF2B5EF4-FFF2-40B4-BE49-F238E27FC236}">
                  <a16:creationId xmlns:a16="http://schemas.microsoft.com/office/drawing/2014/main" id="{B340B301-2044-481A-9749-B59DF3E79246}"/>
                </a:ext>
              </a:extLst>
            </p:cNvPr>
            <p:cNvCxnSpPr>
              <a:cxnSpLocks/>
            </p:cNvCxnSpPr>
            <p:nvPr/>
          </p:nvCxnSpPr>
          <p:spPr>
            <a:xfrm flipV="1">
              <a:off x="5091108" y="5886757"/>
              <a:ext cx="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581943BB-E5D2-454B-A3C3-43682767DE6D}"/>
                </a:ext>
              </a:extLst>
            </p:cNvPr>
            <p:cNvCxnSpPr>
              <a:cxnSpLocks/>
              <a:endCxn id="52" idx="3"/>
            </p:cNvCxnSpPr>
            <p:nvPr/>
          </p:nvCxnSpPr>
          <p:spPr>
            <a:xfrm flipH="1" flipV="1">
              <a:off x="1436256" y="5955482"/>
              <a:ext cx="3069" cy="293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1D47BBB4-1C4A-4FF2-911F-C16753C77CEB}"/>
                </a:ext>
              </a:extLst>
            </p:cNvPr>
            <p:cNvCxnSpPr>
              <a:cxnSpLocks/>
            </p:cNvCxnSpPr>
            <p:nvPr/>
          </p:nvCxnSpPr>
          <p:spPr>
            <a:xfrm flipH="1" flipV="1">
              <a:off x="1422385" y="6246757"/>
              <a:ext cx="3689861" cy="8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圖片 3">
            <a:extLst>
              <a:ext uri="{FF2B5EF4-FFF2-40B4-BE49-F238E27FC236}">
                <a16:creationId xmlns:a16="http://schemas.microsoft.com/office/drawing/2014/main" id="{13491FD5-C722-4CAF-B067-7A99D628C57C}"/>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616663">
            <a:off x="6108615" y="5832430"/>
            <a:ext cx="806937" cy="291280"/>
          </a:xfrm>
          <a:prstGeom prst="rect">
            <a:avLst/>
          </a:prstGeom>
        </p:spPr>
      </p:pic>
      <p:grpSp>
        <p:nvGrpSpPr>
          <p:cNvPr id="54" name="群組 53">
            <a:extLst>
              <a:ext uri="{FF2B5EF4-FFF2-40B4-BE49-F238E27FC236}">
                <a16:creationId xmlns:a16="http://schemas.microsoft.com/office/drawing/2014/main" id="{41AB392C-D9CA-41BC-9FAC-2C190AB74116}"/>
              </a:ext>
            </a:extLst>
          </p:cNvPr>
          <p:cNvGrpSpPr/>
          <p:nvPr/>
        </p:nvGrpSpPr>
        <p:grpSpPr>
          <a:xfrm>
            <a:off x="1334781" y="5808759"/>
            <a:ext cx="5159819" cy="1014172"/>
            <a:chOff x="1420221" y="5815289"/>
            <a:chExt cx="3677018" cy="439732"/>
          </a:xfrm>
        </p:grpSpPr>
        <p:cxnSp>
          <p:nvCxnSpPr>
            <p:cNvPr id="56" name="直線接點 55">
              <a:extLst>
                <a:ext uri="{FF2B5EF4-FFF2-40B4-BE49-F238E27FC236}">
                  <a16:creationId xmlns:a16="http://schemas.microsoft.com/office/drawing/2014/main" id="{1F2CD942-F585-40F4-B9E4-F1E98DE4AAF5}"/>
                </a:ext>
              </a:extLst>
            </p:cNvPr>
            <p:cNvCxnSpPr>
              <a:cxnSpLocks/>
            </p:cNvCxnSpPr>
            <p:nvPr/>
          </p:nvCxnSpPr>
          <p:spPr>
            <a:xfrm flipV="1">
              <a:off x="5091108" y="5886757"/>
              <a:ext cx="0" cy="3600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549CFB15-778C-46A4-BCF5-3BCBCA59E487}"/>
                </a:ext>
              </a:extLst>
            </p:cNvPr>
            <p:cNvCxnSpPr>
              <a:cxnSpLocks/>
            </p:cNvCxnSpPr>
            <p:nvPr/>
          </p:nvCxnSpPr>
          <p:spPr>
            <a:xfrm flipV="1">
              <a:off x="1431456" y="5815289"/>
              <a:ext cx="0" cy="439732"/>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C83E4ABE-3536-4A8E-ADBC-B0F229FD2158}"/>
                </a:ext>
              </a:extLst>
            </p:cNvPr>
            <p:cNvCxnSpPr>
              <a:cxnSpLocks/>
            </p:cNvCxnSpPr>
            <p:nvPr/>
          </p:nvCxnSpPr>
          <p:spPr>
            <a:xfrm flipH="1">
              <a:off x="1420221" y="6255021"/>
              <a:ext cx="3677018"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68" name="矩形: 圓角 67">
            <a:extLst>
              <a:ext uri="{FF2B5EF4-FFF2-40B4-BE49-F238E27FC236}">
                <a16:creationId xmlns:a16="http://schemas.microsoft.com/office/drawing/2014/main" id="{877F3612-9585-42EA-ACC5-40E0A421C754}"/>
              </a:ext>
            </a:extLst>
          </p:cNvPr>
          <p:cNvSpPr/>
          <p:nvPr/>
        </p:nvSpPr>
        <p:spPr>
          <a:xfrm>
            <a:off x="1243511" y="4067804"/>
            <a:ext cx="1140143" cy="43657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358775" lvl="0" indent="-358775" defTabSz="685800">
              <a:lnSpc>
                <a:spcPct val="120000"/>
              </a:lnSpc>
              <a:buSzPct val="100000"/>
            </a:pPr>
            <a:r>
              <a:rPr lang="zh-TW" altLang="en-US" b="1" dirty="0">
                <a:solidFill>
                  <a:prstClr val="black"/>
                </a:solidFill>
                <a:latin typeface="+mn-ea"/>
                <a:cs typeface="Times New Roman" pitchFamily="18" charset="0"/>
                <a:sym typeface="Symbol" panose="05050102010706020507" pitchFamily="18" charset="2"/>
              </a:rPr>
              <a:t>測電壓值</a:t>
            </a:r>
            <a:endParaRPr lang="en-US" altLang="zh-TW" b="1" dirty="0">
              <a:solidFill>
                <a:prstClr val="black"/>
              </a:solidFill>
              <a:latin typeface="+mn-ea"/>
              <a:cs typeface="Times New Roman" pitchFamily="18" charset="0"/>
              <a:sym typeface="Symbol" panose="05050102010706020507" pitchFamily="18" charset="2"/>
            </a:endParaRPr>
          </a:p>
        </p:txBody>
      </p:sp>
      <p:sp>
        <p:nvSpPr>
          <p:cNvPr id="69" name="矩形: 圓角 68">
            <a:extLst>
              <a:ext uri="{FF2B5EF4-FFF2-40B4-BE49-F238E27FC236}">
                <a16:creationId xmlns:a16="http://schemas.microsoft.com/office/drawing/2014/main" id="{979F556B-B204-4E48-A26F-6E088A21374F}"/>
              </a:ext>
            </a:extLst>
          </p:cNvPr>
          <p:cNvSpPr/>
          <p:nvPr/>
        </p:nvSpPr>
        <p:spPr>
          <a:xfrm>
            <a:off x="7480293" y="2635375"/>
            <a:ext cx="1489246" cy="438418"/>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358775" lvl="0" indent="-358775" defTabSz="685800">
              <a:lnSpc>
                <a:spcPct val="120000"/>
              </a:lnSpc>
              <a:buSzPct val="100000"/>
            </a:pPr>
            <a:r>
              <a:rPr lang="zh-TW" altLang="en-US" b="1" dirty="0">
                <a:solidFill>
                  <a:prstClr val="black"/>
                </a:solidFill>
                <a:latin typeface="+mn-ea"/>
                <a:cs typeface="Times New Roman" pitchFamily="18" charset="0"/>
                <a:sym typeface="Symbol" panose="05050102010706020507" pitchFamily="18" charset="2"/>
              </a:rPr>
              <a:t>電流值</a:t>
            </a:r>
            <a:r>
              <a:rPr lang="en-US" altLang="zh-TW" b="1" dirty="0">
                <a:solidFill>
                  <a:prstClr val="black"/>
                </a:solidFill>
                <a:latin typeface="+mn-ea"/>
                <a:cs typeface="Times New Roman" pitchFamily="18" charset="0"/>
                <a:sym typeface="Wingdings" panose="05000000000000000000" pitchFamily="2" charset="2"/>
              </a:rPr>
              <a:t></a:t>
            </a:r>
            <a:r>
              <a:rPr lang="en-US" altLang="zh-TW" b="1" dirty="0">
                <a:solidFill>
                  <a:prstClr val="black"/>
                </a:solidFill>
                <a:latin typeface="標楷體" panose="03000509000000000000" pitchFamily="65" charset="-120"/>
                <a:ea typeface="標楷體" panose="03000509000000000000" pitchFamily="65" charset="-120"/>
                <a:cs typeface="Times New Roman" pitchFamily="18" charset="0"/>
                <a:sym typeface="Wingdings" panose="05000000000000000000" pitchFamily="2" charset="2"/>
              </a:rPr>
              <a:t>I</a:t>
            </a:r>
            <a:r>
              <a:rPr lang="en-US" altLang="zh-TW" b="1" dirty="0">
                <a:solidFill>
                  <a:prstClr val="black"/>
                </a:solidFill>
                <a:latin typeface="+mn-ea"/>
                <a:cs typeface="Times New Roman" pitchFamily="18" charset="0"/>
                <a:sym typeface="Wingdings" panose="05000000000000000000" pitchFamily="2" charset="2"/>
              </a:rPr>
              <a:t> </a:t>
            </a:r>
            <a:r>
              <a:rPr lang="en-US" altLang="zh-TW" b="1" baseline="-25000" dirty="0">
                <a:solidFill>
                  <a:prstClr val="black"/>
                </a:solidFill>
                <a:latin typeface="+mn-ea"/>
                <a:cs typeface="Times New Roman" pitchFamily="18" charset="0"/>
                <a:sym typeface="Wingdings" panose="05000000000000000000" pitchFamily="2" charset="2"/>
              </a:rPr>
              <a:t>FS</a:t>
            </a:r>
            <a:endParaRPr lang="en-US" altLang="zh-TW" b="1" baseline="-25000" dirty="0">
              <a:solidFill>
                <a:prstClr val="black"/>
              </a:solidFill>
              <a:latin typeface="+mn-ea"/>
              <a:cs typeface="Times New Roman" pitchFamily="18" charset="0"/>
              <a:sym typeface="Symbol" panose="05050102010706020507" pitchFamily="18" charset="2"/>
            </a:endParaRPr>
          </a:p>
        </p:txBody>
      </p:sp>
      <p:sp>
        <p:nvSpPr>
          <p:cNvPr id="44" name="矩形: 圓角 43">
            <a:extLst>
              <a:ext uri="{FF2B5EF4-FFF2-40B4-BE49-F238E27FC236}">
                <a16:creationId xmlns:a16="http://schemas.microsoft.com/office/drawing/2014/main" id="{7FAE6A1A-15C5-479D-B61B-07603102ED52}"/>
              </a:ext>
            </a:extLst>
          </p:cNvPr>
          <p:cNvSpPr/>
          <p:nvPr/>
        </p:nvSpPr>
        <p:spPr>
          <a:xfrm>
            <a:off x="5280289" y="3266891"/>
            <a:ext cx="396000" cy="324215"/>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7" name="矩形 6">
            <a:extLst>
              <a:ext uri="{FF2B5EF4-FFF2-40B4-BE49-F238E27FC236}">
                <a16:creationId xmlns:a16="http://schemas.microsoft.com/office/drawing/2014/main" id="{2906D5B0-977D-4F16-A32A-27A9E9E82859}"/>
              </a:ext>
            </a:extLst>
          </p:cNvPr>
          <p:cNvSpPr/>
          <p:nvPr/>
        </p:nvSpPr>
        <p:spPr>
          <a:xfrm>
            <a:off x="2745524" y="3103079"/>
            <a:ext cx="498855" cy="369332"/>
          </a:xfrm>
          <a:prstGeom prst="rect">
            <a:avLst/>
          </a:prstGeom>
        </p:spPr>
        <p:txBody>
          <a:bodyPr wrap="none">
            <a:spAutoFit/>
          </a:bodyPr>
          <a:lstStyle/>
          <a:p>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CV</a:t>
            </a:r>
            <a:endParaRPr lang="zh-TW" altLang="en-US" b="1" dirty="0"/>
          </a:p>
        </p:txBody>
      </p:sp>
      <p:pic>
        <p:nvPicPr>
          <p:cNvPr id="65" name="圖片 64">
            <a:extLst>
              <a:ext uri="{FF2B5EF4-FFF2-40B4-BE49-F238E27FC236}">
                <a16:creationId xmlns:a16="http://schemas.microsoft.com/office/drawing/2014/main" id="{C100F9C5-BB7B-4CB7-90F0-2639B9F9253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5570134" y="5850146"/>
            <a:ext cx="902619" cy="304297"/>
          </a:xfrm>
          <a:prstGeom prst="rect">
            <a:avLst/>
          </a:prstGeom>
        </p:spPr>
      </p:pic>
      <p:pic>
        <p:nvPicPr>
          <p:cNvPr id="47" name="圖形 46" descr="首頁">
            <a:hlinkClick r:id="rId14" action="ppaction://hlinksldjump"/>
            <a:extLst>
              <a:ext uri="{FF2B5EF4-FFF2-40B4-BE49-F238E27FC236}">
                <a16:creationId xmlns:a16="http://schemas.microsoft.com/office/drawing/2014/main" id="{1FE26DA6-BEA3-4BC4-AA79-A118C873336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395378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物件 2"/>
              <p:cNvSpPr txBox="1"/>
              <p:nvPr/>
            </p:nvSpPr>
            <p:spPr bwMode="auto">
              <a:xfrm>
                <a:off x="1139646" y="3353921"/>
                <a:ext cx="3444164" cy="438348"/>
              </a:xfrm>
              <a:prstGeom prst="rect">
                <a:avLst/>
              </a:prstGeom>
              <a:noFill/>
            </p:spPr>
            <p:txBody>
              <a:bodyPr>
                <a:noAutofit/>
              </a:bodyPr>
              <a:lstStyle/>
              <a:p>
                <a14:m>
                  <m:oMath xmlns:m="http://schemas.openxmlformats.org/officeDocument/2006/math">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𝑉</m:t>
                        </m:r>
                      </m:e>
                      <m:sub>
                        <m:r>
                          <a:rPr lang="zh-TW" altLang="en-US" sz="2000" i="1">
                            <a:solidFill>
                              <a:srgbClr val="000000"/>
                            </a:solidFill>
                            <a:latin typeface="Cambria Math" panose="02040503050406030204" pitchFamily="18" charset="0"/>
                          </a:rPr>
                          <m:t>𝑎𝑏</m:t>
                        </m:r>
                      </m:sub>
                    </m:sSub>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m:rPr>
                            <m:sty m:val="p"/>
                          </m:rPr>
                          <a:rPr lang="en-US" altLang="zh-TW" sz="2000" i="1">
                            <a:solidFill>
                              <a:srgbClr val="000000"/>
                            </a:solidFill>
                            <a:latin typeface="Cambria Math" panose="02040503050406030204" pitchFamily="18" charset="0"/>
                          </a:rPr>
                          <m:t>G</m:t>
                        </m:r>
                      </m:sub>
                    </m:sSub>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m:rPr>
                            <m:sty m:val="p"/>
                          </m:rPr>
                          <a:rPr lang="en-US" altLang="zh-TW" sz="2000" i="1">
                            <a:solidFill>
                              <a:srgbClr val="000000"/>
                            </a:solidFill>
                            <a:latin typeface="Cambria Math" panose="02040503050406030204" pitchFamily="18" charset="0"/>
                          </a:rPr>
                          <m:t>G</m:t>
                        </m:r>
                      </m:sub>
                    </m:sSub>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a:rPr lang="zh-TW" altLang="en-US" sz="2000" i="1">
                            <a:solidFill>
                              <a:srgbClr val="000000"/>
                            </a:solidFill>
                            <a:latin typeface="Cambria Math" panose="02040503050406030204" pitchFamily="18" charset="0"/>
                          </a:rPr>
                          <m:t>𝑝</m:t>
                        </m:r>
                      </m:sub>
                    </m:sSub>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zh-TW" altLang="en-US" sz="2000" i="1">
                            <a:solidFill>
                              <a:srgbClr val="000000"/>
                            </a:solidFill>
                            <a:latin typeface="Cambria Math" panose="02040503050406030204" pitchFamily="18" charset="0"/>
                          </a:rPr>
                          <m:t>𝑝</m:t>
                        </m:r>
                      </m:sub>
                    </m:sSub>
                  </m:oMath>
                </a14:m>
                <a:r>
                  <a:rPr lang="en-US" altLang="zh-TW" sz="2000" dirty="0"/>
                  <a:t>	</a:t>
                </a:r>
                <a:r>
                  <a:rPr lang="en-US" altLang="zh-TW" sz="2000" b="1" dirty="0">
                    <a:latin typeface="+mn-ea"/>
                  </a:rPr>
                  <a:t>(1)</a:t>
                </a:r>
                <a:endParaRPr lang="zh-TW" altLang="en-US" sz="2000" b="1" dirty="0">
                  <a:latin typeface="+mn-ea"/>
                </a:endParaRPr>
              </a:p>
            </p:txBody>
          </p:sp>
        </mc:Choice>
        <mc:Fallback xmlns="">
          <p:sp>
            <p:nvSpPr>
              <p:cNvPr id="3" name="物件 2"/>
              <p:cNvSpPr txBox="1">
                <a:spLocks noRot="1" noChangeAspect="1" noMove="1" noResize="1" noEditPoints="1" noAdjustHandles="1" noChangeArrowheads="1" noChangeShapeType="1" noTextEdit="1"/>
              </p:cNvSpPr>
              <p:nvPr/>
            </p:nvSpPr>
            <p:spPr bwMode="auto">
              <a:xfrm>
                <a:off x="1139646" y="3353921"/>
                <a:ext cx="3444164" cy="438348"/>
              </a:xfrm>
              <a:prstGeom prst="rect">
                <a:avLst/>
              </a:prstGeom>
              <a:blipFill>
                <a:blip r:embed="rId3"/>
                <a:stretch>
                  <a:fillRect t="-6944" b="-1527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物件 3"/>
              <p:cNvSpPr txBox="1"/>
              <p:nvPr/>
            </p:nvSpPr>
            <p:spPr bwMode="auto">
              <a:xfrm>
                <a:off x="1157722" y="3840389"/>
                <a:ext cx="3348011" cy="478415"/>
              </a:xfrm>
              <a:prstGeom prst="rect">
                <a:avLst/>
              </a:prstGeom>
              <a:noFill/>
            </p:spPr>
            <p:txBody>
              <a:bodyPr>
                <a:noAutofit/>
              </a:bodyPr>
              <a:lstStyle/>
              <a:p>
                <a14:m>
                  <m:oMath xmlns:m="http://schemas.openxmlformats.org/officeDocument/2006/math">
                    <m:r>
                      <a:rPr lang="zh-TW" altLang="en-US" sz="2000" i="1" smtClean="0">
                        <a:solidFill>
                          <a:srgbClr val="000000"/>
                        </a:solidFill>
                        <a:latin typeface="Cambria Math" panose="02040503050406030204" pitchFamily="18" charset="0"/>
                      </a:rPr>
                      <m:t>𝐼</m:t>
                    </m:r>
                    <m:r>
                      <a:rPr lang="zh-TW" altLang="en-US" sz="2000" i="1" smtClean="0">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m:rPr>
                            <m:sty m:val="p"/>
                          </m:rPr>
                          <a:rPr lang="en-US" altLang="zh-TW" sz="2000" i="1">
                            <a:solidFill>
                              <a:srgbClr val="000000"/>
                            </a:solidFill>
                            <a:latin typeface="Cambria Math" panose="02040503050406030204" pitchFamily="18" charset="0"/>
                          </a:rPr>
                          <m:t>G</m:t>
                        </m:r>
                      </m:sub>
                    </m:sSub>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a:rPr lang="zh-TW" altLang="en-US" sz="2000" i="1">
                            <a:solidFill>
                              <a:srgbClr val="000000"/>
                            </a:solidFill>
                            <a:latin typeface="Cambria Math" panose="02040503050406030204" pitchFamily="18" charset="0"/>
                          </a:rPr>
                          <m:t>𝑝</m:t>
                        </m:r>
                      </m:sub>
                    </m:sSub>
                  </m:oMath>
                </a14:m>
                <a:r>
                  <a:rPr lang="en-US" altLang="zh-TW" sz="2000" dirty="0"/>
                  <a:t>		</a:t>
                </a:r>
                <a:r>
                  <a:rPr lang="en-US" altLang="zh-TW" sz="2000" b="1" dirty="0">
                    <a:latin typeface="+mn-ea"/>
                  </a:rPr>
                  <a:t>(2)</a:t>
                </a:r>
                <a:endParaRPr lang="zh-TW" altLang="en-US" sz="2000" b="1" dirty="0">
                  <a:latin typeface="+mn-ea"/>
                </a:endParaRPr>
              </a:p>
              <a:p>
                <a:endParaRPr lang="zh-TW" altLang="en-US" sz="2000" dirty="0"/>
              </a:p>
            </p:txBody>
          </p:sp>
        </mc:Choice>
        <mc:Fallback xmlns="">
          <p:sp>
            <p:nvSpPr>
              <p:cNvPr id="4" name="物件 3"/>
              <p:cNvSpPr txBox="1">
                <a:spLocks noRot="1" noChangeAspect="1" noMove="1" noResize="1" noEditPoints="1" noAdjustHandles="1" noChangeArrowheads="1" noChangeShapeType="1" noTextEdit="1"/>
              </p:cNvSpPr>
              <p:nvPr/>
            </p:nvSpPr>
            <p:spPr bwMode="auto">
              <a:xfrm>
                <a:off x="1157722" y="3840389"/>
                <a:ext cx="3348011" cy="478415"/>
              </a:xfrm>
              <a:prstGeom prst="rect">
                <a:avLst/>
              </a:prstGeom>
              <a:blipFill>
                <a:blip r:embed="rId4"/>
                <a:stretch>
                  <a:fillRect t="-7692" b="-64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物件 4"/>
              <p:cNvSpPr txBox="1"/>
              <p:nvPr/>
            </p:nvSpPr>
            <p:spPr bwMode="auto">
              <a:xfrm>
                <a:off x="1119609" y="5226406"/>
                <a:ext cx="3817478" cy="962410"/>
              </a:xfrm>
              <a:prstGeom prst="rect">
                <a:avLst/>
              </a:prstGeom>
              <a:solidFill>
                <a:schemeClr val="bg1"/>
              </a:solidFill>
            </p:spPr>
            <p:txBody>
              <a:bodyPr>
                <a:noAutofit/>
              </a:bodyPr>
              <a:lstStyle/>
              <a:p>
                <a14:m>
                  <m:oMath xmlns:m="http://schemas.openxmlformats.org/officeDocument/2006/math">
                    <m:r>
                      <a:rPr lang="zh-TW" altLang="en-US" sz="2000" i="1" smtClean="0">
                        <a:solidFill>
                          <a:srgbClr val="000000"/>
                        </a:solidFill>
                        <a:latin typeface="Cambria Math" panose="02040503050406030204" pitchFamily="18" charset="0"/>
                      </a:rPr>
                      <m:t>𝐼</m:t>
                    </m:r>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m:rPr>
                            <m:sty m:val="p"/>
                          </m:rPr>
                          <a:rPr lang="en-US" altLang="zh-TW" sz="2000" i="1">
                            <a:solidFill>
                              <a:srgbClr val="000000"/>
                            </a:solidFill>
                            <a:latin typeface="Cambria Math" panose="02040503050406030204" pitchFamily="18" charset="0"/>
                          </a:rPr>
                          <m:t>G</m:t>
                        </m:r>
                      </m:sub>
                    </m:sSub>
                    <m:d>
                      <m:dPr>
                        <m:ctrlPr>
                          <a:rPr lang="zh-TW" altLang="en-US" sz="2000" i="1">
                            <a:solidFill>
                              <a:srgbClr val="000000"/>
                            </a:solidFill>
                            <a:latin typeface="Cambria Math" panose="02040503050406030204" pitchFamily="18" charset="0"/>
                          </a:rPr>
                        </m:ctrlPr>
                      </m:dPr>
                      <m:e>
                        <m:r>
                          <a:rPr lang="zh-TW" altLang="en-US" sz="2000" i="1">
                            <a:solidFill>
                              <a:srgbClr val="000000"/>
                            </a:solidFill>
                            <a:latin typeface="Cambria Math" panose="02040503050406030204" pitchFamily="18" charset="0"/>
                          </a:rPr>
                          <m:t>1+</m:t>
                        </m:r>
                        <m:f>
                          <m:fPr>
                            <m:ctrlPr>
                              <a:rPr lang="zh-TW" altLang="en-US" sz="2000" i="1">
                                <a:solidFill>
                                  <a:srgbClr val="000000"/>
                                </a:solidFill>
                                <a:latin typeface="Cambria Math" panose="02040503050406030204" pitchFamily="18" charset="0"/>
                              </a:rPr>
                            </m:ctrlPr>
                          </m:fPr>
                          <m:num>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m:rPr>
                                    <m:sty m:val="p"/>
                                  </m:rPr>
                                  <a:rPr lang="en-US" altLang="zh-TW" sz="2000" i="1">
                                    <a:solidFill>
                                      <a:srgbClr val="000000"/>
                                    </a:solidFill>
                                    <a:latin typeface="Cambria Math" panose="02040503050406030204" pitchFamily="18" charset="0"/>
                                  </a:rPr>
                                  <m:t>G</m:t>
                                </m:r>
                              </m:sub>
                            </m:sSub>
                          </m:num>
                          <m:den>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zh-TW" altLang="en-US" sz="2000" i="1">
                                    <a:solidFill>
                                      <a:srgbClr val="000000"/>
                                    </a:solidFill>
                                    <a:latin typeface="Cambria Math" panose="02040503050406030204" pitchFamily="18" charset="0"/>
                                  </a:rPr>
                                  <m:t>𝑝</m:t>
                                </m:r>
                              </m:sub>
                            </m:sSub>
                          </m:den>
                        </m:f>
                      </m:e>
                    </m:d>
                  </m:oMath>
                </a14:m>
                <a:r>
                  <a:rPr lang="en-US" altLang="zh-TW" sz="2000" dirty="0"/>
                  <a:t>		</a:t>
                </a:r>
                <a:r>
                  <a:rPr lang="en-US" altLang="zh-TW" sz="2000" b="1" dirty="0">
                    <a:latin typeface="+mn-ea"/>
                  </a:rPr>
                  <a:t>(3)</a:t>
                </a:r>
                <a:endParaRPr lang="zh-TW" altLang="en-US" sz="2000" b="1" dirty="0">
                  <a:latin typeface="+mn-ea"/>
                </a:endParaRPr>
              </a:p>
              <a:p>
                <a:endParaRPr lang="zh-TW" altLang="en-US" sz="2000" dirty="0"/>
              </a:p>
            </p:txBody>
          </p:sp>
        </mc:Choice>
        <mc:Fallback xmlns="">
          <p:sp>
            <p:nvSpPr>
              <p:cNvPr id="5" name="物件 4"/>
              <p:cNvSpPr txBox="1">
                <a:spLocks noRot="1" noChangeAspect="1" noMove="1" noResize="1" noEditPoints="1" noAdjustHandles="1" noChangeArrowheads="1" noChangeShapeType="1" noTextEdit="1"/>
              </p:cNvSpPr>
              <p:nvPr/>
            </p:nvSpPr>
            <p:spPr bwMode="auto">
              <a:xfrm>
                <a:off x="1119609" y="5226406"/>
                <a:ext cx="3817478" cy="962410"/>
              </a:xfrm>
              <a:prstGeom prst="rect">
                <a:avLst/>
              </a:prstGeom>
              <a:blipFill>
                <a:blip r:embed="rId5"/>
                <a:stretch>
                  <a:fillRect/>
                </a:stretch>
              </a:blipFill>
            </p:spPr>
            <p:txBody>
              <a:bodyPr/>
              <a:lstStyle/>
              <a:p>
                <a:r>
                  <a:rPr lang="zh-TW" altLang="en-US">
                    <a:noFill/>
                  </a:rPr>
                  <a:t> </a:t>
                </a:r>
              </a:p>
            </p:txBody>
          </p:sp>
        </mc:Fallback>
      </mc:AlternateContent>
      <p:sp>
        <p:nvSpPr>
          <p:cNvPr id="6" name="Rectangle 5"/>
          <p:cNvSpPr>
            <a:spLocks noChangeArrowheads="1"/>
          </p:cNvSpPr>
          <p:nvPr/>
        </p:nvSpPr>
        <p:spPr bwMode="auto">
          <a:xfrm>
            <a:off x="261257" y="833153"/>
            <a:ext cx="8621486" cy="182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fontAlgn="base">
              <a:lnSpc>
                <a:spcPct val="120000"/>
              </a:lnSpc>
              <a:spcBef>
                <a:spcPct val="0"/>
              </a:spcBef>
              <a:spcAft>
                <a:spcPct val="0"/>
              </a:spcAft>
              <a:buFont typeface="Arial" panose="020B0604020202020204" pitchFamily="34" charset="0"/>
              <a:buChar char="•"/>
            </a:pPr>
            <a:r>
              <a:rPr kumimoji="1" lang="zh-TW" altLang="en-US" sz="2400" b="1" i="0" u="none" strike="noStrike" cap="none" normalizeH="0" baseline="0" dirty="0">
                <a:ln>
                  <a:noFill/>
                </a:ln>
                <a:solidFill>
                  <a:schemeClr val="tx1"/>
                </a:solidFill>
                <a:effectLst/>
                <a:latin typeface="+mn-ea"/>
                <a:cs typeface="Times New Roman" pitchFamily="18" charset="0"/>
              </a:rPr>
              <a:t>實驗提供</a:t>
            </a:r>
            <a:r>
              <a:rPr kumimoji="1" lang="zh-TW" altLang="zh-TW" sz="2400" b="1" i="0" u="none" strike="noStrike" cap="none" normalizeH="0" baseline="0" dirty="0">
                <a:ln>
                  <a:noFill/>
                </a:ln>
                <a:solidFill>
                  <a:schemeClr val="tx1"/>
                </a:solidFill>
                <a:effectLst/>
                <a:latin typeface="+mn-ea"/>
                <a:cs typeface="Times New Roman" pitchFamily="18" charset="0"/>
              </a:rPr>
              <a:t>檢流計所能測量的最大電流範圍為</a:t>
            </a:r>
            <a:r>
              <a:rPr kumimoji="1" lang="en-US" altLang="zh-TW" sz="2400" b="1" i="0" u="none" strike="noStrike" cap="none" normalizeH="0" baseline="0" dirty="0">
                <a:ln>
                  <a:noFill/>
                </a:ln>
                <a:solidFill>
                  <a:schemeClr val="tx1"/>
                </a:solidFill>
                <a:effectLst/>
                <a:latin typeface="+mn-ea"/>
                <a:cs typeface="Times New Roman" pitchFamily="18" charset="0"/>
              </a:rPr>
              <a:t>50</a:t>
            </a:r>
            <a:r>
              <a:rPr kumimoji="1" lang="zh-TW" altLang="en-US" sz="2400" b="1" i="0" u="none" strike="noStrike" cap="none" normalizeH="0" baseline="0" dirty="0">
                <a:ln>
                  <a:noFill/>
                </a:ln>
                <a:solidFill>
                  <a:schemeClr val="tx1"/>
                </a:solidFill>
                <a:effectLst/>
                <a:latin typeface="+mn-ea"/>
                <a:cs typeface="Times New Roman" pitchFamily="18" charset="0"/>
              </a:rPr>
              <a:t> </a:t>
            </a:r>
            <a:r>
              <a:rPr kumimoji="1" lang="en-US" altLang="zh-TW" sz="2400" b="1" i="0" u="none" strike="noStrike" cap="none" normalizeH="0" baseline="0" dirty="0" err="1">
                <a:ln>
                  <a:noFill/>
                </a:ln>
                <a:solidFill>
                  <a:schemeClr val="tx1"/>
                </a:solidFill>
                <a:effectLst/>
                <a:latin typeface="+mn-ea"/>
                <a:cs typeface="Times New Roman" pitchFamily="18" charset="0"/>
              </a:rPr>
              <a:t>μA</a:t>
            </a:r>
            <a:r>
              <a:rPr kumimoji="1" lang="zh-TW" altLang="en-US" sz="2400" b="1" i="0" u="none" strike="noStrike" cap="none" normalizeH="0" baseline="0" dirty="0">
                <a:ln>
                  <a:noFill/>
                </a:ln>
                <a:solidFill>
                  <a:schemeClr val="tx1"/>
                </a:solidFill>
                <a:effectLst/>
                <a:latin typeface="+mn-ea"/>
                <a:cs typeface="Times New Roman" panose="02020603050405020304" pitchFamily="18" charset="0"/>
              </a:rPr>
              <a:t>，</a:t>
            </a:r>
            <a:r>
              <a:rPr kumimoji="1" lang="zh-TW" altLang="en-US" sz="2400" b="1" dirty="0">
                <a:latin typeface="+mn-ea"/>
                <a:cs typeface="Times New Roman" pitchFamily="18" charset="0"/>
              </a:rPr>
              <a:t>若</a:t>
            </a:r>
            <a:r>
              <a:rPr kumimoji="1" lang="zh-TW" altLang="en-US" sz="2400" b="1" i="0" u="none" strike="noStrike" cap="none" normalizeH="0" baseline="0" dirty="0">
                <a:ln>
                  <a:noFill/>
                </a:ln>
                <a:solidFill>
                  <a:schemeClr val="tx1"/>
                </a:solidFill>
                <a:effectLst/>
                <a:latin typeface="+mn-ea"/>
                <a:cs typeface="Times New Roman" pitchFamily="18" charset="0"/>
              </a:rPr>
              <a:t>要增加其測量範圍，</a:t>
            </a:r>
            <a:r>
              <a:rPr kumimoji="1" lang="zh-TW" altLang="en-US" sz="2400" b="1" dirty="0">
                <a:latin typeface="+mn-ea"/>
                <a:cs typeface="Times New Roman" pitchFamily="18" charset="0"/>
              </a:rPr>
              <a:t>須</a:t>
            </a:r>
            <a:r>
              <a:rPr kumimoji="1" lang="zh-TW" altLang="en-US" sz="2400" b="1" i="0" u="none" strike="noStrike" cap="none" normalizeH="0" baseline="0" dirty="0">
                <a:ln>
                  <a:noFill/>
                </a:ln>
                <a:solidFill>
                  <a:schemeClr val="tx1"/>
                </a:solidFill>
                <a:effectLst/>
                <a:latin typeface="+mn-ea"/>
                <a:cs typeface="Times New Roman" pitchFamily="18" charset="0"/>
              </a:rPr>
              <a:t>將一個低電阻</a:t>
            </a:r>
            <a:r>
              <a:rPr kumimoji="1" lang="en-US" altLang="zh-TW" sz="2400" b="1" i="1" u="none" strike="noStrike" cap="none" normalizeH="0" baseline="0" dirty="0" err="1">
                <a:ln>
                  <a:noFill/>
                </a:ln>
                <a:solidFill>
                  <a:schemeClr val="tx1"/>
                </a:solidFill>
                <a:effectLst/>
                <a:latin typeface="+mn-ea"/>
                <a:cs typeface="Times New Roman" panose="02020603050405020304" pitchFamily="18" charset="0"/>
              </a:rPr>
              <a:t>R</a:t>
            </a:r>
            <a:r>
              <a:rPr kumimoji="1" lang="en-US" altLang="zh-TW" sz="2400" b="1" i="1" u="none" strike="noStrike" cap="none" normalizeH="0" baseline="-30000" dirty="0" err="1">
                <a:ln>
                  <a:noFill/>
                </a:ln>
                <a:solidFill>
                  <a:schemeClr val="tx1"/>
                </a:solidFill>
                <a:effectLst/>
                <a:latin typeface="+mn-ea"/>
                <a:cs typeface="Times New Roman" panose="02020603050405020304" pitchFamily="18" charset="0"/>
              </a:rPr>
              <a:t>p</a:t>
            </a:r>
            <a:r>
              <a:rPr kumimoji="1" lang="zh-TW" altLang="en-US" sz="2400" b="1" i="0" u="none" strike="noStrike" cap="none" normalizeH="0" baseline="0" dirty="0">
                <a:ln>
                  <a:noFill/>
                </a:ln>
                <a:solidFill>
                  <a:schemeClr val="tx1"/>
                </a:solidFill>
                <a:effectLst/>
                <a:latin typeface="+mn-ea"/>
                <a:cs typeface="Times New Roman" pitchFamily="18" charset="0"/>
              </a:rPr>
              <a:t>與檢流計</a:t>
            </a:r>
            <a:r>
              <a:rPr kumimoji="1" lang="en-US" altLang="zh-TW" sz="2400" b="1" i="0" u="none" strike="noStrike" cap="none" normalizeH="0" baseline="0" dirty="0">
                <a:ln>
                  <a:noFill/>
                </a:ln>
                <a:solidFill>
                  <a:schemeClr val="tx1"/>
                </a:solidFill>
                <a:effectLst/>
                <a:latin typeface="+mn-ea"/>
                <a:cs typeface="Times New Roman" pitchFamily="18" charset="0"/>
              </a:rPr>
              <a:t>G</a:t>
            </a:r>
            <a:r>
              <a:rPr kumimoji="1" lang="zh-TW" altLang="en-US" sz="2400" b="1" i="0" u="none" strike="noStrike" cap="none" normalizeH="0" baseline="0" dirty="0">
                <a:ln>
                  <a:noFill/>
                </a:ln>
                <a:solidFill>
                  <a:schemeClr val="tx1"/>
                </a:solidFill>
                <a:effectLst/>
                <a:latin typeface="+mn-ea"/>
                <a:cs typeface="Times New Roman" pitchFamily="18" charset="0"/>
              </a:rPr>
              <a:t>並聯，</a:t>
            </a:r>
            <a:r>
              <a:rPr kumimoji="1" lang="zh-TW" altLang="en-US" sz="2400" b="1" dirty="0">
                <a:latin typeface="+mn-ea"/>
                <a:cs typeface="Times New Roman" pitchFamily="18" charset="0"/>
              </a:rPr>
              <a:t>使大部分電流流過</a:t>
            </a:r>
            <a:r>
              <a:rPr kumimoji="1" lang="en-US" altLang="zh-TW" sz="2400" b="1" dirty="0" err="1">
                <a:latin typeface="+mn-ea"/>
                <a:cs typeface="Times New Roman" pitchFamily="18" charset="0"/>
              </a:rPr>
              <a:t>R</a:t>
            </a:r>
            <a:r>
              <a:rPr kumimoji="1" lang="en-US" altLang="zh-TW" sz="2400" b="1" baseline="-25000" dirty="0" err="1">
                <a:latin typeface="+mn-ea"/>
                <a:cs typeface="Times New Roman" pitchFamily="18" charset="0"/>
              </a:rPr>
              <a:t>p</a:t>
            </a:r>
            <a:r>
              <a:rPr kumimoji="1" lang="zh-TW" altLang="en-US" sz="2400" b="1" i="0" u="none" strike="noStrike" cap="none" normalizeH="0" baseline="0" dirty="0">
                <a:ln>
                  <a:noFill/>
                </a:ln>
                <a:solidFill>
                  <a:schemeClr val="tx1"/>
                </a:solidFill>
                <a:effectLst/>
                <a:latin typeface="+mn-ea"/>
                <a:cs typeface="Times New Roman" pitchFamily="18" charset="0"/>
              </a:rPr>
              <a:t>。</a:t>
            </a:r>
            <a:r>
              <a:rPr kumimoji="1" lang="en-US" altLang="zh-TW" sz="2400" b="1" i="1" dirty="0">
                <a:solidFill>
                  <a:srgbClr val="FF0000"/>
                </a:solidFill>
                <a:latin typeface="+mn-ea"/>
                <a:cs typeface="Times New Roman" pitchFamily="18" charset="0"/>
              </a:rPr>
              <a:t>R</a:t>
            </a:r>
            <a:r>
              <a:rPr kumimoji="1" lang="en-US" altLang="zh-TW" sz="2400" b="1" i="1" baseline="-30000" dirty="0">
                <a:solidFill>
                  <a:srgbClr val="FF0000"/>
                </a:solidFill>
                <a:latin typeface="+mn-ea"/>
                <a:cs typeface="Times New Roman" pitchFamily="18" charset="0"/>
              </a:rPr>
              <a:t>P</a:t>
            </a:r>
            <a:r>
              <a:rPr kumimoji="1" lang="zh-TW" altLang="en-US" sz="2400" b="1" i="1" baseline="-30000" dirty="0">
                <a:solidFill>
                  <a:srgbClr val="FF0000"/>
                </a:solidFill>
                <a:latin typeface="+mn-ea"/>
                <a:cs typeface="Times New Roman" pitchFamily="18" charset="0"/>
              </a:rPr>
              <a:t> </a:t>
            </a:r>
            <a:r>
              <a:rPr kumimoji="1" lang="zh-TW" altLang="en-US" sz="2400" b="1" dirty="0">
                <a:solidFill>
                  <a:srgbClr val="FF0000"/>
                </a:solidFill>
                <a:latin typeface="+mn-ea"/>
                <a:cs typeface="Times New Roman" pitchFamily="18" charset="0"/>
              </a:rPr>
              <a:t>之大小視待測電流之範圍</a:t>
            </a:r>
            <a:r>
              <a:rPr kumimoji="1" lang="en-US" altLang="zh-TW" sz="2400" b="1" dirty="0">
                <a:solidFill>
                  <a:srgbClr val="FF0000"/>
                </a:solidFill>
                <a:latin typeface="+mn-ea"/>
                <a:cs typeface="Times New Roman" pitchFamily="18" charset="0"/>
              </a:rPr>
              <a:t>(</a:t>
            </a:r>
            <a:r>
              <a:rPr kumimoji="1" lang="zh-TW" altLang="en-US" sz="2400" b="1" dirty="0">
                <a:solidFill>
                  <a:srgbClr val="FF0000"/>
                </a:solidFill>
                <a:latin typeface="+mn-ea"/>
                <a:cs typeface="Times New Roman" pitchFamily="18" charset="0"/>
              </a:rPr>
              <a:t>欲擴充的範圍</a:t>
            </a:r>
            <a:r>
              <a:rPr kumimoji="1" lang="en-US" altLang="zh-TW" sz="2400" b="1" dirty="0">
                <a:solidFill>
                  <a:srgbClr val="FF0000"/>
                </a:solidFill>
                <a:latin typeface="+mn-ea"/>
                <a:cs typeface="Times New Roman" pitchFamily="18" charset="0"/>
              </a:rPr>
              <a:t>)</a:t>
            </a:r>
            <a:r>
              <a:rPr kumimoji="1" lang="zh-TW" altLang="en-US" sz="2400" b="1" dirty="0">
                <a:solidFill>
                  <a:srgbClr val="FF0000"/>
                </a:solidFill>
                <a:latin typeface="+mn-ea"/>
                <a:cs typeface="Times New Roman" pitchFamily="18" charset="0"/>
              </a:rPr>
              <a:t>來決定。</a:t>
            </a:r>
            <a:endParaRPr kumimoji="1" lang="en-US" altLang="zh-TW" sz="2400" b="1" i="0" u="none" strike="noStrike" cap="none" normalizeH="0" baseline="0" dirty="0">
              <a:ln>
                <a:noFill/>
              </a:ln>
              <a:solidFill>
                <a:schemeClr val="tx1"/>
              </a:solidFill>
              <a:effectLst/>
              <a:latin typeface="+mn-ea"/>
              <a:cs typeface="Times New Roman" pitchFamily="18" charset="0"/>
            </a:endParaRPr>
          </a:p>
        </p:txBody>
      </p:sp>
      <p:sp>
        <p:nvSpPr>
          <p:cNvPr id="11" name="矩形 10"/>
          <p:cNvSpPr/>
          <p:nvPr/>
        </p:nvSpPr>
        <p:spPr>
          <a:xfrm>
            <a:off x="745397" y="4732315"/>
            <a:ext cx="4108817" cy="461665"/>
          </a:xfrm>
          <a:prstGeom prst="rect">
            <a:avLst/>
          </a:prstGeom>
        </p:spPr>
        <p:txBody>
          <a:bodyPr wrap="none">
            <a:spAutoFit/>
          </a:bodyPr>
          <a:lstStyle/>
          <a:p>
            <a:r>
              <a:rPr lang="zh-TW" altLang="zh-TW" sz="2400" b="1" dirty="0">
                <a:latin typeface="+mn-ea"/>
              </a:rPr>
              <a:t>故</a:t>
            </a:r>
            <a:r>
              <a:rPr lang="zh-TW" altLang="en-US" sz="2400" b="1" dirty="0">
                <a:latin typeface="+mn-ea"/>
              </a:rPr>
              <a:t>通過</a:t>
            </a:r>
            <a:r>
              <a:rPr lang="zh-TW" altLang="zh-TW" sz="2400" b="1" dirty="0">
                <a:latin typeface="+mn-ea"/>
              </a:rPr>
              <a:t>待測</a:t>
            </a:r>
            <a:r>
              <a:rPr lang="zh-TW" altLang="en-US" sz="2400" b="1" dirty="0">
                <a:latin typeface="+mn-ea"/>
              </a:rPr>
              <a:t>電阻</a:t>
            </a:r>
            <a:r>
              <a:rPr lang="zh-TW" altLang="zh-TW" sz="2400" b="1" dirty="0">
                <a:latin typeface="+mn-ea"/>
              </a:rPr>
              <a:t>的電流</a:t>
            </a:r>
            <a:r>
              <a:rPr lang="en-US" altLang="zh-TW" sz="2400" b="1" i="1" dirty="0">
                <a:latin typeface="標楷體" panose="03000509000000000000" pitchFamily="65" charset="-120"/>
                <a:ea typeface="標楷體" panose="03000509000000000000" pitchFamily="65" charset="-120"/>
                <a:cs typeface="Times New Roman" panose="02020603050405020304" pitchFamily="18" charset="0"/>
              </a:rPr>
              <a:t>I</a:t>
            </a:r>
            <a:r>
              <a:rPr lang="en-US" altLang="zh-TW" sz="2400" b="1" i="1" dirty="0">
                <a:latin typeface="+mn-ea"/>
                <a:cs typeface="Times New Roman" panose="02020603050405020304" pitchFamily="18" charset="0"/>
              </a:rPr>
              <a:t> </a:t>
            </a:r>
            <a:r>
              <a:rPr lang="zh-TW" altLang="zh-TW" sz="2400" b="1" dirty="0">
                <a:latin typeface="+mn-ea"/>
              </a:rPr>
              <a:t>為：</a:t>
            </a:r>
          </a:p>
        </p:txBody>
      </p:sp>
      <p:sp>
        <p:nvSpPr>
          <p:cNvPr id="9" name="標題 8">
            <a:extLst>
              <a:ext uri="{FF2B5EF4-FFF2-40B4-BE49-F238E27FC236}">
                <a16:creationId xmlns:a16="http://schemas.microsoft.com/office/drawing/2014/main" id="{804ED4BE-8D26-41B7-A540-CBA22102A432}"/>
              </a:ext>
            </a:extLst>
          </p:cNvPr>
          <p:cNvSpPr>
            <a:spLocks noGrp="1"/>
          </p:cNvSpPr>
          <p:nvPr>
            <p:ph type="title"/>
          </p:nvPr>
        </p:nvSpPr>
        <p:spPr>
          <a:xfrm>
            <a:off x="2202556" y="60414"/>
            <a:ext cx="5602837" cy="803297"/>
          </a:xfrm>
          <a:solidFill>
            <a:schemeClr val="bg1"/>
          </a:solidFill>
        </p:spPr>
        <p:txBody>
          <a:bodyPr/>
          <a:lstStyle/>
          <a:p>
            <a:r>
              <a:rPr lang="zh-TW" altLang="en-US" dirty="0">
                <a:solidFill>
                  <a:srgbClr val="0000FF"/>
                </a:solidFill>
                <a:latin typeface="+mn-ea"/>
              </a:rPr>
              <a:t>實驗</a:t>
            </a:r>
            <a:r>
              <a:rPr lang="en-US" altLang="zh-TW" dirty="0">
                <a:solidFill>
                  <a:srgbClr val="0000FF"/>
                </a:solidFill>
                <a:latin typeface="+mn-ea"/>
              </a:rPr>
              <a:t>2 </a:t>
            </a:r>
            <a:r>
              <a:rPr lang="zh-TW" altLang="zh-TW" dirty="0">
                <a:solidFill>
                  <a:srgbClr val="0000FF"/>
                </a:solidFill>
                <a:latin typeface="+mn-ea"/>
                <a:ea typeface="+mn-ea"/>
              </a:rPr>
              <a:t>安培計</a:t>
            </a:r>
            <a:r>
              <a:rPr lang="en-US" altLang="zh-TW" dirty="0">
                <a:solidFill>
                  <a:srgbClr val="0000FF"/>
                </a:solidFill>
                <a:latin typeface="+mn-ea"/>
                <a:ea typeface="+mn-ea"/>
              </a:rPr>
              <a:t>(</a:t>
            </a:r>
            <a:r>
              <a:rPr lang="zh-TW" altLang="zh-TW" dirty="0">
                <a:solidFill>
                  <a:srgbClr val="0000FF"/>
                </a:solidFill>
                <a:latin typeface="+mn-ea"/>
                <a:ea typeface="+mn-ea"/>
              </a:rPr>
              <a:t>或電流計</a:t>
            </a:r>
            <a:r>
              <a:rPr lang="en-US" altLang="zh-TW" dirty="0">
                <a:solidFill>
                  <a:srgbClr val="0000FF"/>
                </a:solidFill>
                <a:latin typeface="+mn-ea"/>
                <a:ea typeface="+mn-ea"/>
              </a:rPr>
              <a:t>) </a:t>
            </a:r>
            <a:endParaRPr lang="zh-TW" altLang="en-US" dirty="0">
              <a:latin typeface="+mn-ea"/>
              <a:ea typeface="+mn-ea"/>
            </a:endParaRPr>
          </a:p>
        </p:txBody>
      </p:sp>
      <p:grpSp>
        <p:nvGrpSpPr>
          <p:cNvPr id="60" name="群組 59">
            <a:extLst>
              <a:ext uri="{FF2B5EF4-FFF2-40B4-BE49-F238E27FC236}">
                <a16:creationId xmlns:a16="http://schemas.microsoft.com/office/drawing/2014/main" id="{D7DA3CA8-9AC1-4D7B-8786-AFE98A391726}"/>
              </a:ext>
            </a:extLst>
          </p:cNvPr>
          <p:cNvGrpSpPr/>
          <p:nvPr/>
        </p:nvGrpSpPr>
        <p:grpSpPr>
          <a:xfrm>
            <a:off x="5250707" y="2822536"/>
            <a:ext cx="3780695" cy="2332972"/>
            <a:chOff x="5220277" y="3851623"/>
            <a:chExt cx="3780695" cy="2332972"/>
          </a:xfrm>
        </p:grpSpPr>
        <p:cxnSp>
          <p:nvCxnSpPr>
            <p:cNvPr id="17" name="直線單箭頭接點 16">
              <a:extLst>
                <a:ext uri="{FF2B5EF4-FFF2-40B4-BE49-F238E27FC236}">
                  <a16:creationId xmlns:a16="http://schemas.microsoft.com/office/drawing/2014/main" id="{499210D2-40DC-4EAF-8FB2-C6B96B84D853}"/>
                </a:ext>
              </a:extLst>
            </p:cNvPr>
            <p:cNvCxnSpPr/>
            <p:nvPr/>
          </p:nvCxnSpPr>
          <p:spPr>
            <a:xfrm>
              <a:off x="5305459" y="54830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70CD9460-A581-4AF3-8E12-762018386960}"/>
                </a:ext>
              </a:extLst>
            </p:cNvPr>
            <p:cNvCxnSpPr>
              <a:cxnSpLocks/>
            </p:cNvCxnSpPr>
            <p:nvPr/>
          </p:nvCxnSpPr>
          <p:spPr>
            <a:xfrm rot="16200000">
              <a:off x="6668615" y="5285990"/>
              <a:ext cx="0" cy="4951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699E49BF-F8AF-4362-A6B2-77B802D32089}"/>
                </a:ext>
              </a:extLst>
            </p:cNvPr>
            <p:cNvCxnSpPr>
              <a:cxnSpLocks/>
            </p:cNvCxnSpPr>
            <p:nvPr/>
          </p:nvCxnSpPr>
          <p:spPr>
            <a:xfrm flipV="1">
              <a:off x="6357425" y="4681937"/>
              <a:ext cx="0" cy="4951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BBE6160E-BD31-47BA-8F48-CDEC7112E1A4}"/>
                </a:ext>
              </a:extLst>
            </p:cNvPr>
            <p:cNvSpPr txBox="1"/>
            <p:nvPr/>
          </p:nvSpPr>
          <p:spPr>
            <a:xfrm>
              <a:off x="5290786" y="4892121"/>
              <a:ext cx="364202" cy="523220"/>
            </a:xfrm>
            <a:prstGeom prst="rect">
              <a:avLst/>
            </a:prstGeom>
            <a:noFill/>
          </p:spPr>
          <p:txBody>
            <a:bodyPr wrap="none" rtlCol="0">
              <a:spAutoFit/>
            </a:bodyPr>
            <a:lstStyle/>
            <a:p>
              <a:r>
                <a:rPr lang="en-US" altLang="zh-TW" sz="2800" dirty="0">
                  <a:solidFill>
                    <a:srgbClr val="FF3300"/>
                  </a:solidFill>
                  <a:latin typeface="標楷體" panose="03000509000000000000" pitchFamily="65" charset="-120"/>
                  <a:ea typeface="標楷體" panose="03000509000000000000" pitchFamily="65" charset="-120"/>
                </a:rPr>
                <a:t>I</a:t>
              </a:r>
              <a:endParaRPr lang="zh-TW" altLang="en-US" sz="2800" baseline="-25000" dirty="0">
                <a:solidFill>
                  <a:srgbClr val="FF3300"/>
                </a:solidFill>
              </a:endParaRPr>
            </a:p>
          </p:txBody>
        </p:sp>
        <p:sp>
          <p:nvSpPr>
            <p:cNvPr id="21" name="文字方塊 20">
              <a:extLst>
                <a:ext uri="{FF2B5EF4-FFF2-40B4-BE49-F238E27FC236}">
                  <a16:creationId xmlns:a16="http://schemas.microsoft.com/office/drawing/2014/main" id="{FC1D806B-9EE3-4401-B448-CC6632620566}"/>
                </a:ext>
              </a:extLst>
            </p:cNvPr>
            <p:cNvSpPr txBox="1"/>
            <p:nvPr/>
          </p:nvSpPr>
          <p:spPr>
            <a:xfrm>
              <a:off x="6367825" y="4736623"/>
              <a:ext cx="1779974" cy="461665"/>
            </a:xfrm>
            <a:prstGeom prst="rect">
              <a:avLst/>
            </a:prstGeom>
            <a:noFill/>
          </p:spPr>
          <p:txBody>
            <a:bodyPr wrap="none" rtlCol="0">
              <a:spAutoFit/>
            </a:bodyPr>
            <a:lstStyle/>
            <a:p>
              <a:r>
                <a:rPr lang="en-US" altLang="zh-TW" sz="2400" dirty="0">
                  <a:solidFill>
                    <a:srgbClr val="FF3300"/>
                  </a:solidFill>
                  <a:latin typeface="標楷體" panose="03000509000000000000" pitchFamily="65" charset="-120"/>
                  <a:ea typeface="標楷體" panose="03000509000000000000" pitchFamily="65" charset="-120"/>
                </a:rPr>
                <a:t>I</a:t>
              </a:r>
              <a:r>
                <a:rPr lang="en-US" altLang="zh-TW" sz="2400" baseline="-25000" dirty="0">
                  <a:solidFill>
                    <a:srgbClr val="FF3300"/>
                  </a:solidFill>
                </a:rPr>
                <a:t>G</a:t>
              </a:r>
              <a:r>
                <a:rPr lang="en-US" altLang="zh-TW" sz="2400" dirty="0">
                  <a:solidFill>
                    <a:srgbClr val="FF3300"/>
                  </a:solidFill>
                </a:rPr>
                <a:t>:</a:t>
              </a:r>
              <a:r>
                <a:rPr lang="en-US" altLang="zh-TW" sz="2400" dirty="0">
                  <a:solidFill>
                    <a:srgbClr val="FF3300"/>
                  </a:solidFill>
                  <a:latin typeface="標楷體" panose="03000509000000000000" pitchFamily="65" charset="-120"/>
                  <a:ea typeface="標楷體" panose="03000509000000000000" pitchFamily="65" charset="-120"/>
                </a:rPr>
                <a:t>I</a:t>
              </a:r>
              <a:r>
                <a:rPr lang="en-US" altLang="zh-TW" sz="2400" dirty="0">
                  <a:solidFill>
                    <a:srgbClr val="FF3300"/>
                  </a:solidFill>
                </a:rPr>
                <a:t> </a:t>
              </a:r>
              <a:r>
                <a:rPr lang="en-US" altLang="zh-TW" sz="2400" baseline="-25000" dirty="0">
                  <a:solidFill>
                    <a:srgbClr val="FF3300"/>
                  </a:solidFill>
                </a:rPr>
                <a:t>FS</a:t>
              </a:r>
              <a:r>
                <a:rPr lang="en-US" altLang="zh-TW" sz="2400" dirty="0">
                  <a:solidFill>
                    <a:srgbClr val="FF3300"/>
                  </a:solidFill>
                </a:rPr>
                <a:t>=50</a:t>
              </a:r>
              <a:r>
                <a:rPr lang="en-US" altLang="zh-TW" sz="2400" dirty="0">
                  <a:solidFill>
                    <a:srgbClr val="FF3300"/>
                  </a:solidFill>
                  <a:sym typeface="Symbol" panose="05050102010706020507" pitchFamily="18" charset="2"/>
                </a:rPr>
                <a:t></a:t>
              </a:r>
              <a:r>
                <a:rPr lang="en-US" altLang="zh-TW" sz="2400" dirty="0">
                  <a:solidFill>
                    <a:srgbClr val="FF3300"/>
                  </a:solidFill>
                </a:rPr>
                <a:t>A</a:t>
              </a:r>
              <a:endParaRPr lang="zh-TW" altLang="en-US" sz="2400" dirty="0">
                <a:solidFill>
                  <a:srgbClr val="FF3300"/>
                </a:solidFill>
              </a:endParaRPr>
            </a:p>
          </p:txBody>
        </p:sp>
        <p:sp>
          <p:nvSpPr>
            <p:cNvPr id="22" name="文字方塊 21">
              <a:extLst>
                <a:ext uri="{FF2B5EF4-FFF2-40B4-BE49-F238E27FC236}">
                  <a16:creationId xmlns:a16="http://schemas.microsoft.com/office/drawing/2014/main" id="{A4BE88B4-3681-42FD-B1F4-3887A6BF7EED}"/>
                </a:ext>
              </a:extLst>
            </p:cNvPr>
            <p:cNvSpPr txBox="1"/>
            <p:nvPr/>
          </p:nvSpPr>
          <p:spPr>
            <a:xfrm>
              <a:off x="6576896" y="5672253"/>
              <a:ext cx="302968" cy="430887"/>
            </a:xfrm>
            <a:prstGeom prst="rect">
              <a:avLst/>
            </a:prstGeom>
            <a:noFill/>
          </p:spPr>
          <p:txBody>
            <a:bodyPr wrap="none" lIns="0" tIns="0" rIns="0" bIns="0" rtlCol="0">
              <a:spAutoFit/>
            </a:bodyPr>
            <a:lstStyle/>
            <a:p>
              <a:r>
                <a:rPr lang="en-US" altLang="zh-TW" sz="2800" dirty="0">
                  <a:solidFill>
                    <a:srgbClr val="FF3300"/>
                  </a:solidFill>
                  <a:latin typeface="標楷體" panose="03000509000000000000" pitchFamily="65" charset="-120"/>
                  <a:ea typeface="標楷體" panose="03000509000000000000" pitchFamily="65" charset="-120"/>
                </a:rPr>
                <a:t>I</a:t>
              </a:r>
              <a:r>
                <a:rPr lang="en-US" altLang="zh-TW" sz="2800" baseline="-25000" dirty="0">
                  <a:solidFill>
                    <a:srgbClr val="FF3300"/>
                  </a:solidFill>
                </a:rPr>
                <a:t>P</a:t>
              </a:r>
              <a:endParaRPr lang="zh-TW" altLang="en-US" sz="2800" baseline="-25000" dirty="0">
                <a:solidFill>
                  <a:srgbClr val="FF3300"/>
                </a:solidFill>
              </a:endParaRPr>
            </a:p>
          </p:txBody>
        </p:sp>
        <p:sp>
          <p:nvSpPr>
            <p:cNvPr id="2" name="橢圓 1">
              <a:extLst>
                <a:ext uri="{FF2B5EF4-FFF2-40B4-BE49-F238E27FC236}">
                  <a16:creationId xmlns:a16="http://schemas.microsoft.com/office/drawing/2014/main" id="{2FD2F779-0E31-4D52-8806-215B20DD8882}"/>
                </a:ext>
              </a:extLst>
            </p:cNvPr>
            <p:cNvSpPr/>
            <p:nvPr/>
          </p:nvSpPr>
          <p:spPr>
            <a:xfrm>
              <a:off x="6929795" y="412638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14" name="直線接點 13">
              <a:extLst>
                <a:ext uri="{FF2B5EF4-FFF2-40B4-BE49-F238E27FC236}">
                  <a16:creationId xmlns:a16="http://schemas.microsoft.com/office/drawing/2014/main" id="{A85C02F5-F74A-47D0-9D00-6531045660FA}"/>
                </a:ext>
              </a:extLst>
            </p:cNvPr>
            <p:cNvCxnSpPr/>
            <p:nvPr/>
          </p:nvCxnSpPr>
          <p:spPr>
            <a:xfrm>
              <a:off x="7455295" y="4387991"/>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158563FD-7056-4EC9-90EE-900801E51F0F}"/>
                </a:ext>
              </a:extLst>
            </p:cNvPr>
            <p:cNvCxnSpPr>
              <a:cxnSpLocks/>
            </p:cNvCxnSpPr>
            <p:nvPr/>
          </p:nvCxnSpPr>
          <p:spPr>
            <a:xfrm>
              <a:off x="6260873" y="4383007"/>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8F28340A-ADDA-494B-A9A9-C4FCC9513D59}"/>
                </a:ext>
              </a:extLst>
            </p:cNvPr>
            <p:cNvCxnSpPr>
              <a:cxnSpLocks/>
            </p:cNvCxnSpPr>
            <p:nvPr/>
          </p:nvCxnSpPr>
          <p:spPr>
            <a:xfrm flipH="1">
              <a:off x="8135798" y="4383007"/>
              <a:ext cx="0" cy="1323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B60FB54D-B35B-43AC-82A8-2275AE2C7F3C}"/>
                </a:ext>
              </a:extLst>
            </p:cNvPr>
            <p:cNvCxnSpPr>
              <a:cxnSpLocks/>
            </p:cNvCxnSpPr>
            <p:nvPr/>
          </p:nvCxnSpPr>
          <p:spPr>
            <a:xfrm flipH="1">
              <a:off x="6260873" y="4383007"/>
              <a:ext cx="0" cy="12805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46F58FF6-36D8-47AA-BE54-87D0D6A71632}"/>
                </a:ext>
              </a:extLst>
            </p:cNvPr>
            <p:cNvCxnSpPr/>
            <p:nvPr/>
          </p:nvCxnSpPr>
          <p:spPr>
            <a:xfrm>
              <a:off x="5220277" y="5653635"/>
              <a:ext cx="172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6475CB01-A87E-4FEE-ACA0-C4497BEE79CE}"/>
                </a:ext>
              </a:extLst>
            </p:cNvPr>
            <p:cNvCxnSpPr>
              <a:cxnSpLocks/>
            </p:cNvCxnSpPr>
            <p:nvPr/>
          </p:nvCxnSpPr>
          <p:spPr>
            <a:xfrm flipH="1" flipV="1">
              <a:off x="7446719" y="5653635"/>
              <a:ext cx="15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群組 39">
              <a:extLst>
                <a:ext uri="{FF2B5EF4-FFF2-40B4-BE49-F238E27FC236}">
                  <a16:creationId xmlns:a16="http://schemas.microsoft.com/office/drawing/2014/main" id="{6A099228-2801-4968-B7FD-8A12A2B8B9B0}"/>
                </a:ext>
              </a:extLst>
            </p:cNvPr>
            <p:cNvGrpSpPr/>
            <p:nvPr/>
          </p:nvGrpSpPr>
          <p:grpSpPr>
            <a:xfrm>
              <a:off x="6932316" y="5540349"/>
              <a:ext cx="517854" cy="236119"/>
              <a:chOff x="4832358" y="4997362"/>
              <a:chExt cx="1945233" cy="291178"/>
            </a:xfrm>
          </p:grpSpPr>
          <p:cxnSp>
            <p:nvCxnSpPr>
              <p:cNvPr id="41" name="直線接點 40">
                <a:extLst>
                  <a:ext uri="{FF2B5EF4-FFF2-40B4-BE49-F238E27FC236}">
                    <a16:creationId xmlns:a16="http://schemas.microsoft.com/office/drawing/2014/main" id="{0F3F4004-9A92-457C-9979-8508D72A6835}"/>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D7881686-1AE8-40A6-8179-25EA0AF9193C}"/>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7E6AF83A-A524-472E-8279-2B26B968932B}"/>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BA8948EF-31CA-42C4-9C66-3C7A97AC6C1D}"/>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DEAC31B0-B169-41E6-BF2B-4DF1A54B2A69}"/>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460C5885-CF19-4669-810E-07845D497ACD}"/>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E70E4E9E-FE5E-4354-884A-16F5F4A8C134}"/>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839EE768-A1FB-4FA9-8FA1-F29EAD9FF6DB}"/>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B41724BF-147E-4DE2-8FE8-5D66C5EE15BC}"/>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文字方塊 51">
              <a:extLst>
                <a:ext uri="{FF2B5EF4-FFF2-40B4-BE49-F238E27FC236}">
                  <a16:creationId xmlns:a16="http://schemas.microsoft.com/office/drawing/2014/main" id="{352B93B3-26B0-46DB-BD2C-A823C49F60B9}"/>
                </a:ext>
              </a:extLst>
            </p:cNvPr>
            <p:cNvSpPr txBox="1"/>
            <p:nvPr/>
          </p:nvSpPr>
          <p:spPr>
            <a:xfrm>
              <a:off x="7038142" y="5753708"/>
              <a:ext cx="318998"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P</a:t>
              </a:r>
              <a:endParaRPr lang="zh-TW" altLang="en-US" sz="2800" baseline="-25000" dirty="0">
                <a:solidFill>
                  <a:srgbClr val="0000FF"/>
                </a:solidFill>
              </a:endParaRPr>
            </a:p>
          </p:txBody>
        </p:sp>
        <p:sp>
          <p:nvSpPr>
            <p:cNvPr id="51" name="橢圓 50">
              <a:extLst>
                <a:ext uri="{FF2B5EF4-FFF2-40B4-BE49-F238E27FC236}">
                  <a16:creationId xmlns:a16="http://schemas.microsoft.com/office/drawing/2014/main" id="{6839922F-2506-4EE9-99AE-B97EE27D5123}"/>
                </a:ext>
              </a:extLst>
            </p:cNvPr>
            <p:cNvSpPr>
              <a:spLocks noChangeAspect="1"/>
            </p:cNvSpPr>
            <p:nvPr/>
          </p:nvSpPr>
          <p:spPr>
            <a:xfrm>
              <a:off x="6177425" y="5574974"/>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4" name="橢圓 53">
              <a:extLst>
                <a:ext uri="{FF2B5EF4-FFF2-40B4-BE49-F238E27FC236}">
                  <a16:creationId xmlns:a16="http://schemas.microsoft.com/office/drawing/2014/main" id="{B277BFA4-5606-4795-8C88-0629044BCFE0}"/>
                </a:ext>
              </a:extLst>
            </p:cNvPr>
            <p:cNvSpPr>
              <a:spLocks noChangeAspect="1"/>
            </p:cNvSpPr>
            <p:nvPr/>
          </p:nvSpPr>
          <p:spPr>
            <a:xfrm>
              <a:off x="8041190" y="5566613"/>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5" name="文字方塊 54">
              <a:extLst>
                <a:ext uri="{FF2B5EF4-FFF2-40B4-BE49-F238E27FC236}">
                  <a16:creationId xmlns:a16="http://schemas.microsoft.com/office/drawing/2014/main" id="{5C7F3C7B-BD4D-40BE-AD3D-AB92DB353214}"/>
                </a:ext>
              </a:extLst>
            </p:cNvPr>
            <p:cNvSpPr txBox="1"/>
            <p:nvPr/>
          </p:nvSpPr>
          <p:spPr>
            <a:xfrm>
              <a:off x="7469795" y="3851623"/>
              <a:ext cx="342914"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cxnSp>
          <p:nvCxnSpPr>
            <p:cNvPr id="58" name="直線單箭頭接點 57">
              <a:extLst>
                <a:ext uri="{FF2B5EF4-FFF2-40B4-BE49-F238E27FC236}">
                  <a16:creationId xmlns:a16="http://schemas.microsoft.com/office/drawing/2014/main" id="{DC037D88-77E0-470A-BAC6-8EE42D144A9B}"/>
                </a:ext>
              </a:extLst>
            </p:cNvPr>
            <p:cNvCxnSpPr/>
            <p:nvPr/>
          </p:nvCxnSpPr>
          <p:spPr>
            <a:xfrm>
              <a:off x="8352972" y="54703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文字方塊 58">
              <a:extLst>
                <a:ext uri="{FF2B5EF4-FFF2-40B4-BE49-F238E27FC236}">
                  <a16:creationId xmlns:a16="http://schemas.microsoft.com/office/drawing/2014/main" id="{AC5853D7-05B3-4BED-9214-32685DB7F975}"/>
                </a:ext>
              </a:extLst>
            </p:cNvPr>
            <p:cNvSpPr txBox="1"/>
            <p:nvPr/>
          </p:nvSpPr>
          <p:spPr>
            <a:xfrm>
              <a:off x="8404272" y="4866774"/>
              <a:ext cx="364202" cy="523220"/>
            </a:xfrm>
            <a:prstGeom prst="rect">
              <a:avLst/>
            </a:prstGeom>
            <a:noFill/>
          </p:spPr>
          <p:txBody>
            <a:bodyPr wrap="none" rtlCol="0">
              <a:spAutoFit/>
            </a:bodyPr>
            <a:lstStyle/>
            <a:p>
              <a:r>
                <a:rPr lang="en-US" altLang="zh-TW" sz="2800" dirty="0">
                  <a:solidFill>
                    <a:srgbClr val="FF0000"/>
                  </a:solidFill>
                  <a:latin typeface="標楷體" panose="03000509000000000000" pitchFamily="65" charset="-120"/>
                  <a:ea typeface="標楷體" panose="03000509000000000000" pitchFamily="65" charset="-120"/>
                </a:rPr>
                <a:t>I</a:t>
              </a:r>
              <a:endParaRPr lang="zh-TW" altLang="en-US" sz="2800" dirty="0">
                <a:solidFill>
                  <a:srgbClr val="FF0000"/>
                </a:solidFill>
              </a:endParaRPr>
            </a:p>
          </p:txBody>
        </p:sp>
      </p:grpSp>
      <p:sp>
        <p:nvSpPr>
          <p:cNvPr id="61" name="矩形 60">
            <a:extLst>
              <a:ext uri="{FF2B5EF4-FFF2-40B4-BE49-F238E27FC236}">
                <a16:creationId xmlns:a16="http://schemas.microsoft.com/office/drawing/2014/main" id="{378DB310-7533-4F73-9C97-CB2982455CF2}"/>
              </a:ext>
            </a:extLst>
          </p:cNvPr>
          <p:cNvSpPr/>
          <p:nvPr/>
        </p:nvSpPr>
        <p:spPr>
          <a:xfrm>
            <a:off x="6078045" y="2821021"/>
            <a:ext cx="2236262" cy="2397805"/>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a:extLst>
              <a:ext uri="{FF2B5EF4-FFF2-40B4-BE49-F238E27FC236}">
                <a16:creationId xmlns:a16="http://schemas.microsoft.com/office/drawing/2014/main" id="{4620238F-3BC8-4CEB-8D96-7C772C2709DE}"/>
              </a:ext>
            </a:extLst>
          </p:cNvPr>
          <p:cNvSpPr/>
          <p:nvPr/>
        </p:nvSpPr>
        <p:spPr>
          <a:xfrm>
            <a:off x="6037948" y="2280219"/>
            <a:ext cx="2339102" cy="523220"/>
          </a:xfrm>
          <a:prstGeom prst="rect">
            <a:avLst/>
          </a:prstGeom>
        </p:spPr>
        <p:txBody>
          <a:bodyPr wrap="none">
            <a:spAutoFit/>
          </a:bodyPr>
          <a:lstStyle/>
          <a:p>
            <a:r>
              <a:rPr kumimoji="1" lang="zh-TW" altLang="en-US" sz="2800" dirty="0">
                <a:latin typeface="+mn-ea"/>
                <a:cs typeface="Times New Roman" pitchFamily="18" charset="0"/>
              </a:rPr>
              <a:t>安培計結構圖</a:t>
            </a:r>
            <a:endParaRPr lang="zh-TW" altLang="en-US" sz="2800" dirty="0"/>
          </a:p>
        </p:txBody>
      </p:sp>
      <mc:AlternateContent xmlns:mc="http://schemas.openxmlformats.org/markup-compatibility/2006" xmlns:a14="http://schemas.microsoft.com/office/drawing/2010/main">
        <mc:Choice Requires="a14">
          <p:sp>
            <p:nvSpPr>
              <p:cNvPr id="2055" name="矩形 2054">
                <a:extLst>
                  <a:ext uri="{FF2B5EF4-FFF2-40B4-BE49-F238E27FC236}">
                    <a16:creationId xmlns:a16="http://schemas.microsoft.com/office/drawing/2014/main" id="{C7D484CE-2279-4EAB-A2D5-63722C742EFD}"/>
                  </a:ext>
                </a:extLst>
              </p:cNvPr>
              <p:cNvSpPr/>
              <p:nvPr/>
            </p:nvSpPr>
            <p:spPr>
              <a:xfrm>
                <a:off x="1119609" y="4276119"/>
                <a:ext cx="2538002" cy="423770"/>
              </a:xfrm>
              <a:prstGeom prst="rect">
                <a:avLst/>
              </a:prstGeom>
            </p:spPr>
            <p:txBody>
              <a:bodyPr wrap="none">
                <a:spAutoFit/>
              </a:bodyPr>
              <a:lstStyle/>
              <a:p>
                <a14:m>
                  <m:oMath xmlns:m="http://schemas.openxmlformats.org/officeDocument/2006/math">
                    <m:sSub>
                      <m:sSubPr>
                        <m:ctrlPr>
                          <a:rPr lang="zh-TW" altLang="en-US" sz="2000" i="1" smtClean="0">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a:rPr lang="zh-TW" altLang="en-US" sz="2000" i="1">
                            <a:solidFill>
                              <a:srgbClr val="000000"/>
                            </a:solidFill>
                            <a:latin typeface="Cambria Math" panose="02040503050406030204" pitchFamily="18" charset="0"/>
                          </a:rPr>
                          <m:t>𝑝</m:t>
                        </m:r>
                      </m:sub>
                    </m:sSub>
                    <m:r>
                      <a:rPr lang="zh-TW" altLang="en-US" sz="2000" i="1">
                        <a:solidFill>
                          <a:srgbClr val="000000"/>
                        </a:solidFill>
                        <a:latin typeface="Cambria Math" panose="02040503050406030204" pitchFamily="18" charset="0"/>
                      </a:rPr>
                      <m:t>=</m:t>
                    </m:r>
                    <m:r>
                      <a:rPr lang="zh-TW" altLang="en-US" sz="2000" i="1">
                        <a:solidFill>
                          <a:srgbClr val="000000"/>
                        </a:solidFill>
                        <a:latin typeface="Cambria Math" panose="02040503050406030204" pitchFamily="18" charset="0"/>
                      </a:rPr>
                      <m:t>𝐼</m:t>
                    </m:r>
                    <m:r>
                      <a:rPr lang="en-US" altLang="zh-TW"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m:rPr>
                            <m:sty m:val="p"/>
                          </m:rPr>
                          <a:rPr lang="en-US" altLang="zh-TW" sz="2000" i="1">
                            <a:solidFill>
                              <a:srgbClr val="000000"/>
                            </a:solidFill>
                            <a:latin typeface="Cambria Math" panose="02040503050406030204" pitchFamily="18" charset="0"/>
                          </a:rPr>
                          <m:t>G</m:t>
                        </m:r>
                      </m:sub>
                    </m:sSub>
                    <m:r>
                      <a:rPr lang="en-US" altLang="zh-TW" sz="2000" b="0" i="1" smtClean="0">
                        <a:solidFill>
                          <a:srgbClr val="000000"/>
                        </a:solidFill>
                        <a:latin typeface="Cambria Math" panose="02040503050406030204" pitchFamily="18" charset="0"/>
                      </a:rPr>
                      <m:t> </m:t>
                    </m:r>
                  </m:oMath>
                </a14:m>
                <a:r>
                  <a:rPr lang="zh-TW" altLang="en-US" sz="2000" dirty="0"/>
                  <a:t>待代入 </a:t>
                </a:r>
                <a:r>
                  <a:rPr lang="en-US" altLang="zh-TW" sz="2000" dirty="0"/>
                  <a:t>(1)</a:t>
                </a:r>
                <a:endParaRPr lang="zh-TW" altLang="en-US" sz="2000" dirty="0"/>
              </a:p>
            </p:txBody>
          </p:sp>
        </mc:Choice>
        <mc:Fallback xmlns="">
          <p:sp>
            <p:nvSpPr>
              <p:cNvPr id="2055" name="矩形 2054">
                <a:extLst>
                  <a:ext uri="{FF2B5EF4-FFF2-40B4-BE49-F238E27FC236}">
                    <a16:creationId xmlns:a16="http://schemas.microsoft.com/office/drawing/2014/main" id="{C7D484CE-2279-4EAB-A2D5-63722C742EFD}"/>
                  </a:ext>
                </a:extLst>
              </p:cNvPr>
              <p:cNvSpPr>
                <a:spLocks noRot="1" noChangeAspect="1" noMove="1" noResize="1" noEditPoints="1" noAdjustHandles="1" noChangeArrowheads="1" noChangeShapeType="1" noTextEdit="1"/>
              </p:cNvSpPr>
              <p:nvPr/>
            </p:nvSpPr>
            <p:spPr>
              <a:xfrm>
                <a:off x="1119609" y="4276119"/>
                <a:ext cx="2538002" cy="423770"/>
              </a:xfrm>
              <a:prstGeom prst="rect">
                <a:avLst/>
              </a:prstGeom>
              <a:blipFill>
                <a:blip r:embed="rId6"/>
                <a:stretch>
                  <a:fillRect t="-7143" r="-1442" b="-20000"/>
                </a:stretch>
              </a:blipFill>
            </p:spPr>
            <p:txBody>
              <a:bodyPr/>
              <a:lstStyle/>
              <a:p>
                <a:r>
                  <a:rPr lang="zh-TW" altLang="en-US">
                    <a:noFill/>
                  </a:rPr>
                  <a:t> </a:t>
                </a:r>
              </a:p>
            </p:txBody>
          </p:sp>
        </mc:Fallback>
      </mc:AlternateContent>
      <p:sp>
        <p:nvSpPr>
          <p:cNvPr id="72" name="橢圓 71">
            <a:extLst>
              <a:ext uri="{FF2B5EF4-FFF2-40B4-BE49-F238E27FC236}">
                <a16:creationId xmlns:a16="http://schemas.microsoft.com/office/drawing/2014/main" id="{AC9BEBE5-F6A2-4B50-9945-E7E7D5C0D83C}"/>
              </a:ext>
            </a:extLst>
          </p:cNvPr>
          <p:cNvSpPr>
            <a:spLocks noChangeAspect="1"/>
          </p:cNvSpPr>
          <p:nvPr/>
        </p:nvSpPr>
        <p:spPr>
          <a:xfrm>
            <a:off x="6116828" y="4659714"/>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dirty="0">
                <a:solidFill>
                  <a:schemeClr val="tx1"/>
                </a:solidFill>
              </a:rPr>
              <a:t>a</a:t>
            </a:r>
            <a:endParaRPr lang="zh-TW" altLang="en-US" sz="2400" dirty="0">
              <a:solidFill>
                <a:schemeClr val="tx1"/>
              </a:solidFill>
            </a:endParaRPr>
          </a:p>
        </p:txBody>
      </p:sp>
      <p:sp>
        <p:nvSpPr>
          <p:cNvPr id="73" name="橢圓 72">
            <a:extLst>
              <a:ext uri="{FF2B5EF4-FFF2-40B4-BE49-F238E27FC236}">
                <a16:creationId xmlns:a16="http://schemas.microsoft.com/office/drawing/2014/main" id="{71C8DDF3-2262-4803-A2C7-A6A438E25EA7}"/>
              </a:ext>
            </a:extLst>
          </p:cNvPr>
          <p:cNvSpPr>
            <a:spLocks noChangeAspect="1"/>
          </p:cNvSpPr>
          <p:nvPr/>
        </p:nvSpPr>
        <p:spPr>
          <a:xfrm>
            <a:off x="7993051" y="4688620"/>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dirty="0">
                <a:solidFill>
                  <a:schemeClr val="tx1"/>
                </a:solidFill>
              </a:rPr>
              <a:t>b</a:t>
            </a:r>
            <a:endParaRPr lang="zh-TW" altLang="en-US" sz="2400" dirty="0">
              <a:solidFill>
                <a:schemeClr val="tx1"/>
              </a:solidFill>
            </a:endParaRPr>
          </a:p>
        </p:txBody>
      </p:sp>
      <p:sp>
        <p:nvSpPr>
          <p:cNvPr id="114" name="矩形 113">
            <a:extLst>
              <a:ext uri="{FF2B5EF4-FFF2-40B4-BE49-F238E27FC236}">
                <a16:creationId xmlns:a16="http://schemas.microsoft.com/office/drawing/2014/main" id="{FB50BE0A-37E3-47BA-B887-AD08B5DD12BE}"/>
              </a:ext>
            </a:extLst>
          </p:cNvPr>
          <p:cNvSpPr/>
          <p:nvPr/>
        </p:nvSpPr>
        <p:spPr>
          <a:xfrm>
            <a:off x="808437" y="6168000"/>
            <a:ext cx="3030352" cy="461665"/>
          </a:xfrm>
          <a:prstGeom prst="rect">
            <a:avLst/>
          </a:prstGeom>
          <a:solidFill>
            <a:schemeClr val="bg1"/>
          </a:solidFill>
        </p:spPr>
        <p:txBody>
          <a:bodyPr wrap="square">
            <a:spAutoFit/>
          </a:bodyPr>
          <a:lstStyle/>
          <a:p>
            <a:r>
              <a:rPr lang="zh-TW" altLang="en-US" sz="2400" b="1" dirty="0">
                <a:latin typeface="+mn-ea"/>
              </a:rPr>
              <a:t>由</a:t>
            </a:r>
            <a:r>
              <a:rPr lang="en-US" altLang="zh-TW" sz="2400" b="1" dirty="0">
                <a:latin typeface="+mn-ea"/>
              </a:rPr>
              <a:t>I</a:t>
            </a:r>
            <a:r>
              <a:rPr lang="en-US" altLang="zh-TW" sz="2400" b="1" baseline="-25000" dirty="0">
                <a:latin typeface="+mn-ea"/>
              </a:rPr>
              <a:t>G</a:t>
            </a:r>
            <a:r>
              <a:rPr lang="zh-TW" altLang="en-US" sz="2400" b="1" dirty="0">
                <a:latin typeface="+mn-ea"/>
              </a:rPr>
              <a:t>讀值此可知 </a:t>
            </a:r>
            <a:r>
              <a:rPr lang="en-US" altLang="zh-TW" sz="2400" b="1" dirty="0">
                <a:latin typeface="+mn-ea"/>
              </a:rPr>
              <a:t>I</a:t>
            </a:r>
            <a:r>
              <a:rPr lang="zh-TW" altLang="en-US" sz="2400" b="1" dirty="0">
                <a:latin typeface="+mn-ea"/>
              </a:rPr>
              <a:t> 值</a:t>
            </a:r>
            <a:endParaRPr lang="zh-TW" altLang="zh-TW" sz="2400" b="1" dirty="0">
              <a:latin typeface="+mn-ea"/>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A880922B-6F8E-4EAB-B187-E269F5E9743E}"/>
                  </a:ext>
                </a:extLst>
              </p:cNvPr>
              <p:cNvSpPr/>
              <p:nvPr/>
            </p:nvSpPr>
            <p:spPr>
              <a:xfrm>
                <a:off x="261257" y="2597646"/>
                <a:ext cx="3486275" cy="701795"/>
              </a:xfrm>
              <a:prstGeom prst="rect">
                <a:avLst/>
              </a:prstGeom>
            </p:spPr>
            <p:txBody>
              <a:bodyPr wrap="none">
                <a:spAutoFit/>
              </a:bodyPr>
              <a:lstStyle/>
              <a:p>
                <a:pPr marL="342900" lvl="0" indent="-342900" fontAlgn="base">
                  <a:lnSpc>
                    <a:spcPct val="120000"/>
                  </a:lnSpc>
                  <a:spcBef>
                    <a:spcPct val="0"/>
                  </a:spcBef>
                  <a:spcAft>
                    <a:spcPct val="0"/>
                  </a:spcAft>
                  <a:buFont typeface="Arial" panose="020B0604020202020204" pitchFamily="34" charset="0"/>
                  <a:buChar char="•"/>
                </a:pPr>
                <a:r>
                  <a:rPr kumimoji="1" lang="zh-TW" altLang="en-US" sz="2400" b="1" dirty="0">
                    <a:solidFill>
                      <a:prstClr val="black"/>
                    </a:solidFill>
                    <a:latin typeface="微軟正黑體"/>
                    <a:cs typeface="Times New Roman" pitchFamily="18" charset="0"/>
                  </a:rPr>
                  <a:t>由歐姆定律</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14:m>
                  <m:oMath xmlns:m="http://schemas.openxmlformats.org/officeDocument/2006/math">
                    <m:r>
                      <m:rPr>
                        <m:sty m:val="p"/>
                      </m:rPr>
                      <a:rPr lang="en-US" altLang="zh-TW" sz="24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I</m:t>
                    </m:r>
                    <m:r>
                      <a:rPr lang="en-US" altLang="zh-TW" sz="24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m:t>
                    </m:r>
                    <m:f>
                      <m:fPr>
                        <m:ctrlPr>
                          <a:rPr lang="en-US" altLang="zh-TW" sz="24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ctrlPr>
                      </m:fPr>
                      <m:num>
                        <m:r>
                          <m:rPr>
                            <m:sty m:val="p"/>
                          </m:rPr>
                          <a:rPr lang="en-US" altLang="zh-TW" sz="24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V</m:t>
                        </m:r>
                      </m:num>
                      <m:den>
                        <m:r>
                          <m:rPr>
                            <m:sty m:val="p"/>
                          </m:rPr>
                          <a:rPr lang="en-US" altLang="zh-TW" sz="24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R</m:t>
                        </m:r>
                      </m:den>
                    </m:f>
                  </m:oMath>
                </a14:m>
                <a:r>
                  <a:rPr lang="zh-TW" altLang="en-US" sz="2400" dirty="0">
                    <a:solidFill>
                      <a:prstClr val="black"/>
                    </a:solidFill>
                  </a:rPr>
                  <a:t> </a:t>
                </a:r>
                <a:r>
                  <a:rPr kumimoji="1" lang="zh-TW" altLang="en-US" sz="2400" b="1" dirty="0">
                    <a:solidFill>
                      <a:prstClr val="black"/>
                    </a:solidFill>
                    <a:latin typeface="微軟正黑體"/>
                    <a:cs typeface="Times New Roman" pitchFamily="18" charset="0"/>
                  </a:rPr>
                  <a:t>得：</a:t>
                </a:r>
                <a:endParaRPr kumimoji="1" lang="zh-TW" altLang="en-US" sz="2400" b="1" dirty="0">
                  <a:solidFill>
                    <a:prstClr val="black"/>
                  </a:solidFill>
                  <a:latin typeface="微軟正黑體"/>
                  <a:cs typeface="新細明體" pitchFamily="18" charset="-120"/>
                </a:endParaRPr>
              </a:p>
            </p:txBody>
          </p:sp>
        </mc:Choice>
        <mc:Fallback xmlns="">
          <p:sp>
            <p:nvSpPr>
              <p:cNvPr id="8" name="矩形 7">
                <a:extLst>
                  <a:ext uri="{FF2B5EF4-FFF2-40B4-BE49-F238E27FC236}">
                    <a16:creationId xmlns:a16="http://schemas.microsoft.com/office/drawing/2014/main" id="{A880922B-6F8E-4EAB-B187-E269F5E9743E}"/>
                  </a:ext>
                </a:extLst>
              </p:cNvPr>
              <p:cNvSpPr>
                <a:spLocks noRot="1" noChangeAspect="1" noMove="1" noResize="1" noEditPoints="1" noAdjustHandles="1" noChangeArrowheads="1" noChangeShapeType="1" noTextEdit="1"/>
              </p:cNvSpPr>
              <p:nvPr/>
            </p:nvSpPr>
            <p:spPr>
              <a:xfrm>
                <a:off x="261257" y="2597646"/>
                <a:ext cx="3486275" cy="701795"/>
              </a:xfrm>
              <a:prstGeom prst="rect">
                <a:avLst/>
              </a:prstGeom>
              <a:blipFill>
                <a:blip r:embed="rId7"/>
                <a:stretch>
                  <a:fillRect l="-2448" r="-1573" b="-7826"/>
                </a:stretch>
              </a:blipFill>
            </p:spPr>
            <p:txBody>
              <a:bodyPr/>
              <a:lstStyle/>
              <a:p>
                <a:r>
                  <a:rPr lang="zh-TW" altLang="en-US">
                    <a:noFill/>
                  </a:rPr>
                  <a:t> </a:t>
                </a:r>
              </a:p>
            </p:txBody>
          </p:sp>
        </mc:Fallback>
      </mc:AlternateContent>
      <p:pic>
        <p:nvPicPr>
          <p:cNvPr id="53" name="圖形 52" descr="首頁">
            <a:hlinkClick r:id="rId8" action="ppaction://hlinksldjump"/>
            <a:extLst>
              <a:ext uri="{FF2B5EF4-FFF2-40B4-BE49-F238E27FC236}">
                <a16:creationId xmlns:a16="http://schemas.microsoft.com/office/drawing/2014/main" id="{5009F14D-D59E-46D2-93CE-4D7DDB6FFF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0308" y="-53525"/>
            <a:ext cx="713692" cy="713692"/>
          </a:xfrm>
          <a:prstGeom prst="rect">
            <a:avLst/>
          </a:prstGeom>
        </p:spPr>
      </p:pic>
      <p:sp>
        <p:nvSpPr>
          <p:cNvPr id="56" name="矩形 55">
            <a:extLst>
              <a:ext uri="{FF2B5EF4-FFF2-40B4-BE49-F238E27FC236}">
                <a16:creationId xmlns:a16="http://schemas.microsoft.com/office/drawing/2014/main" id="{0BABFC40-510E-4DC7-A0EB-86D61E0C5C27}"/>
              </a:ext>
            </a:extLst>
          </p:cNvPr>
          <p:cNvSpPr/>
          <p:nvPr/>
        </p:nvSpPr>
        <p:spPr>
          <a:xfrm>
            <a:off x="4649229" y="5333289"/>
            <a:ext cx="4572000" cy="1391791"/>
          </a:xfrm>
          <a:prstGeom prst="rect">
            <a:avLst/>
          </a:prstGeom>
          <a:solidFill>
            <a:schemeClr val="bg1"/>
          </a:solidFill>
        </p:spPr>
        <p:txBody>
          <a:bodyPr>
            <a:spAutoFit/>
          </a:bodyPr>
          <a:lstStyle/>
          <a:p>
            <a:pPr marL="342900" lvl="0" indent="-342900">
              <a:lnSpc>
                <a:spcPct val="120000"/>
              </a:lnSpc>
              <a:spcBef>
                <a:spcPts val="600"/>
              </a:spcBef>
              <a:spcAft>
                <a:spcPts val="600"/>
              </a:spcAft>
              <a:buFont typeface="Wingdings" panose="05000000000000000000" pitchFamily="2" charset="2"/>
              <a:buChar char="Ø"/>
              <a:defRPr/>
            </a:pPr>
            <a:r>
              <a:rPr lang="zh-TW" altLang="en-US" b="1" dirty="0">
                <a:solidFill>
                  <a:srgbClr val="FF0000"/>
                </a:solidFill>
                <a:latin typeface="微軟正黑體"/>
              </a:rPr>
              <a:t>並聯一小電阻 </a:t>
            </a:r>
            <a:r>
              <a:rPr lang="en-US" altLang="zh-TW" b="1" i="1" dirty="0" err="1">
                <a:solidFill>
                  <a:srgbClr val="FF0000"/>
                </a:solidFill>
                <a:latin typeface="微軟正黑體"/>
              </a:rPr>
              <a:t>R</a:t>
            </a:r>
            <a:r>
              <a:rPr lang="en-US" altLang="zh-TW" b="1" baseline="-25000" dirty="0" err="1">
                <a:solidFill>
                  <a:srgbClr val="FF0000"/>
                </a:solidFill>
                <a:latin typeface="微軟正黑體"/>
              </a:rPr>
              <a:t>p</a:t>
            </a:r>
            <a:r>
              <a:rPr lang="en-US" altLang="zh-TW" b="1" baseline="-25000" dirty="0">
                <a:solidFill>
                  <a:srgbClr val="FF0000"/>
                </a:solidFill>
                <a:latin typeface="微軟正黑體"/>
              </a:rPr>
              <a:t> </a:t>
            </a:r>
            <a:r>
              <a:rPr lang="zh-TW" altLang="en-US" b="1" dirty="0">
                <a:solidFill>
                  <a:srgbClr val="FF0000"/>
                </a:solidFill>
                <a:latin typeface="微軟正黑體"/>
              </a:rPr>
              <a:t>可使電流分流時大多流經小電阻處，使檢流計處最大電流量維持 </a:t>
            </a:r>
            <a:r>
              <a:rPr lang="en-US" altLang="zh-TW" b="1" dirty="0">
                <a:solidFill>
                  <a:srgbClr val="FF0000"/>
                </a:solidFill>
                <a:latin typeface="微軟正黑體"/>
              </a:rPr>
              <a:t>50 </a:t>
            </a:r>
            <a:r>
              <a:rPr lang="en-US" altLang="zh-TW" b="1" dirty="0">
                <a:solidFill>
                  <a:srgbClr val="FF0000"/>
                </a:solidFill>
                <a:latin typeface="微軟正黑體"/>
                <a:sym typeface="Symbol" panose="05050102010706020507" pitchFamily="18" charset="2"/>
              </a:rPr>
              <a:t></a:t>
            </a:r>
            <a:r>
              <a:rPr lang="en-US" altLang="zh-TW" b="1" dirty="0">
                <a:solidFill>
                  <a:srgbClr val="FF0000"/>
                </a:solidFill>
                <a:latin typeface="微軟正黑體"/>
              </a:rPr>
              <a:t>A</a:t>
            </a:r>
            <a:r>
              <a:rPr lang="zh-TW" altLang="en-US" b="1" dirty="0">
                <a:solidFill>
                  <a:srgbClr val="FF0000"/>
                </a:solidFill>
                <a:latin typeface="微軟正黑體"/>
              </a:rPr>
              <a:t>，再由比例關係得出待測 </a:t>
            </a:r>
            <a:r>
              <a:rPr lang="en-US" altLang="zh-TW" b="1" dirty="0">
                <a:solidFill>
                  <a:srgbClr val="FF0000"/>
                </a:solidFill>
                <a:latin typeface="微軟正黑體"/>
              </a:rPr>
              <a:t>I </a:t>
            </a:r>
            <a:r>
              <a:rPr lang="zh-TW" altLang="en-US" b="1" dirty="0">
                <a:solidFill>
                  <a:srgbClr val="FF0000"/>
                </a:solidFill>
                <a:latin typeface="微軟正黑體"/>
              </a:rPr>
              <a:t>值，增加電流測量範圍。</a:t>
            </a:r>
            <a:endParaRPr lang="en-US" altLang="zh-TW" b="1" dirty="0">
              <a:solidFill>
                <a:srgbClr val="FF0000"/>
              </a:solidFill>
              <a:latin typeface="微軟正黑體"/>
            </a:endParaRPr>
          </a:p>
        </p:txBody>
      </p:sp>
      <p:sp>
        <p:nvSpPr>
          <p:cNvPr id="57" name="圖說文字: 向上箭號 56">
            <a:extLst>
              <a:ext uri="{FF2B5EF4-FFF2-40B4-BE49-F238E27FC236}">
                <a16:creationId xmlns:a16="http://schemas.microsoft.com/office/drawing/2014/main" id="{398DD447-F382-4BA3-A927-16CE5592E6C8}"/>
              </a:ext>
            </a:extLst>
          </p:cNvPr>
          <p:cNvSpPr/>
          <p:nvPr/>
        </p:nvSpPr>
        <p:spPr>
          <a:xfrm>
            <a:off x="1699279" y="5749997"/>
            <a:ext cx="1329069" cy="38402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放大倍率</a:t>
            </a:r>
          </a:p>
        </p:txBody>
      </p:sp>
    </p:spTree>
    <p:extLst>
      <p:ext uri="{BB962C8B-B14F-4D97-AF65-F5344CB8AC3E}">
        <p14:creationId xmlns:p14="http://schemas.microsoft.com/office/powerpoint/2010/main" val="2656935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83C2036-FFA1-4FB0-BEB6-F9622BDEBD69}"/>
              </a:ext>
            </a:extLst>
          </p:cNvPr>
          <p:cNvSpPr>
            <a:spLocks noGrp="1"/>
          </p:cNvSpPr>
          <p:nvPr>
            <p:ph type="title"/>
          </p:nvPr>
        </p:nvSpPr>
        <p:spPr>
          <a:xfrm>
            <a:off x="737880" y="65896"/>
            <a:ext cx="8029952" cy="811483"/>
          </a:xfrm>
          <a:solidFill>
            <a:schemeClr val="bg1"/>
          </a:solidFill>
        </p:spPr>
        <p:txBody>
          <a:bodyPr/>
          <a:lstStyle/>
          <a:p>
            <a:r>
              <a:rPr lang="zh-TW" altLang="en-US" dirty="0">
                <a:solidFill>
                  <a:srgbClr val="0000FF"/>
                </a:solidFill>
                <a:effectLst/>
                <a:latin typeface="+mj-ea"/>
                <a:ea typeface="+mj-ea"/>
                <a:cs typeface="Times New Roman" panose="02020603050405020304" pitchFamily="18" charset="0"/>
              </a:rPr>
              <a:t>實驗</a:t>
            </a:r>
            <a:r>
              <a:rPr lang="en-US" altLang="zh-TW" dirty="0">
                <a:solidFill>
                  <a:srgbClr val="0000FF"/>
                </a:solidFill>
                <a:effectLst/>
                <a:latin typeface="+mj-ea"/>
                <a:ea typeface="+mj-ea"/>
                <a:cs typeface="Times New Roman" panose="02020603050405020304" pitchFamily="18" charset="0"/>
              </a:rPr>
              <a:t>2-</a:t>
            </a:r>
            <a:r>
              <a:rPr lang="zh-TW" altLang="zh-TW" b="1" kern="1200" dirty="0">
                <a:solidFill>
                  <a:srgbClr val="0000FF"/>
                </a:solidFill>
                <a:effectLst/>
                <a:latin typeface="+mj-ea"/>
                <a:ea typeface="+mj-ea"/>
                <a:cs typeface="+mn-cs"/>
              </a:rPr>
              <a:t>安培計</a:t>
            </a:r>
            <a:r>
              <a:rPr lang="zh-TW" altLang="en-US" dirty="0">
                <a:solidFill>
                  <a:srgbClr val="0000FF"/>
                </a:solidFill>
                <a:latin typeface="+mj-ea"/>
                <a:ea typeface="+mj-ea"/>
                <a:cs typeface="+mn-cs"/>
              </a:rPr>
              <a:t>設計</a:t>
            </a:r>
            <a:r>
              <a:rPr lang="en-US" altLang="zh-TW" dirty="0">
                <a:solidFill>
                  <a:srgbClr val="0000FF"/>
                </a:solidFill>
                <a:latin typeface="+mj-ea"/>
                <a:ea typeface="+mj-ea"/>
                <a:cs typeface="+mn-cs"/>
              </a:rPr>
              <a:t>(</a:t>
            </a:r>
            <a:r>
              <a:rPr lang="zh-TW" altLang="en-US" dirty="0">
                <a:solidFill>
                  <a:srgbClr val="0000FF"/>
                </a:solidFill>
                <a:latin typeface="+mj-ea"/>
                <a:ea typeface="+mj-ea"/>
                <a:cs typeface="+mn-cs"/>
              </a:rPr>
              <a:t>增加檢測量程</a:t>
            </a:r>
            <a:r>
              <a:rPr lang="en-US" altLang="zh-TW" dirty="0">
                <a:solidFill>
                  <a:srgbClr val="0000FF"/>
                </a:solidFill>
                <a:latin typeface="+mj-ea"/>
                <a:ea typeface="+mj-ea"/>
                <a:cs typeface="+mn-cs"/>
              </a:rPr>
              <a:t>)</a:t>
            </a:r>
            <a:endParaRPr lang="zh-TW" altLang="en-US" dirty="0">
              <a:effectLst/>
              <a:latin typeface="+mj-ea"/>
              <a:ea typeface="+mj-ea"/>
            </a:endParaRPr>
          </a:p>
        </p:txBody>
      </p:sp>
      <p:sp>
        <p:nvSpPr>
          <p:cNvPr id="8" name="矩形 7">
            <a:extLst>
              <a:ext uri="{FF2B5EF4-FFF2-40B4-BE49-F238E27FC236}">
                <a16:creationId xmlns:a16="http://schemas.microsoft.com/office/drawing/2014/main" id="{4B58B5A7-173D-429C-A5E8-5DDC38E5CDFE}"/>
              </a:ext>
            </a:extLst>
          </p:cNvPr>
          <p:cNvSpPr/>
          <p:nvPr/>
        </p:nvSpPr>
        <p:spPr>
          <a:xfrm>
            <a:off x="219196" y="1505247"/>
            <a:ext cx="5292000" cy="394595"/>
          </a:xfrm>
          <a:prstGeom prst="rect">
            <a:avLst/>
          </a:prstGeom>
        </p:spPr>
        <p:txBody>
          <a:bodyPr wrap="square">
            <a:spAutoFit/>
          </a:bodyPr>
          <a:lstStyle/>
          <a:p>
            <a:pPr marL="360363" lvl="0" indent="-360363" defTabSz="685800">
              <a:lnSpc>
                <a:spcPct val="120000"/>
              </a:lnSpc>
              <a:buSzPct val="100000"/>
              <a:buFont typeface="+mj-lt"/>
              <a:buAutoNum type="arabicPeriod"/>
            </a:pPr>
            <a:r>
              <a:rPr lang="zh-TW" altLang="zh-TW" b="1" dirty="0">
                <a:solidFill>
                  <a:srgbClr val="0000FF"/>
                </a:solidFill>
                <a:latin typeface="+mn-ea"/>
                <a:cs typeface="Times New Roman" pitchFamily="18" charset="0"/>
              </a:rPr>
              <a:t>自製安培計</a:t>
            </a:r>
            <a:r>
              <a:rPr lang="en-US" altLang="zh-TW" b="1" dirty="0">
                <a:solidFill>
                  <a:srgbClr val="0000FF"/>
                </a:solidFill>
                <a:latin typeface="+mn-ea"/>
                <a:cs typeface="Times New Roman" pitchFamily="18" charset="0"/>
              </a:rPr>
              <a:t>(</a:t>
            </a:r>
            <a:r>
              <a:rPr lang="zh-TW" altLang="en-US" b="1" dirty="0">
                <a:solidFill>
                  <a:srgbClr val="0000FF"/>
                </a:solidFill>
                <a:latin typeface="+mn-ea"/>
                <a:cs typeface="Times New Roman" pitchFamily="18" charset="0"/>
              </a:rPr>
              <a:t>增加檢流計量程 </a:t>
            </a:r>
            <a:r>
              <a:rPr lang="en-US" altLang="zh-TW" b="1" dirty="0">
                <a:solidFill>
                  <a:srgbClr val="0000FF"/>
                </a:solidFill>
                <a:latin typeface="標楷體" panose="03000509000000000000" pitchFamily="65" charset="-120"/>
                <a:ea typeface="標楷體" panose="03000509000000000000" pitchFamily="65" charset="-120"/>
                <a:cs typeface="Times New Roman" pitchFamily="18" charset="0"/>
              </a:rPr>
              <a:t>I</a:t>
            </a:r>
            <a:r>
              <a:rPr lang="en-US" altLang="zh-TW" b="1" baseline="-25000" dirty="0">
                <a:solidFill>
                  <a:srgbClr val="0000FF"/>
                </a:solidFill>
                <a:latin typeface="+mn-ea"/>
                <a:cs typeface="Times New Roman" pitchFamily="18" charset="0"/>
              </a:rPr>
              <a:t>FS</a:t>
            </a:r>
            <a:r>
              <a:rPr lang="en-US" altLang="zh-TW" b="1" dirty="0">
                <a:solidFill>
                  <a:srgbClr val="0000FF"/>
                </a:solidFill>
                <a:latin typeface="+mn-ea"/>
                <a:cs typeface="Times New Roman" pitchFamily="18" charset="0"/>
              </a:rPr>
              <a:t>: 50 mA) :</a:t>
            </a:r>
          </a:p>
        </p:txBody>
      </p:sp>
      <mc:AlternateContent xmlns:mc="http://schemas.openxmlformats.org/markup-compatibility/2006" xmlns:a14="http://schemas.microsoft.com/office/drawing/2010/main">
        <mc:Choice Requires="a14">
          <p:sp>
            <p:nvSpPr>
              <p:cNvPr id="9" name="物件 8">
                <a:extLst>
                  <a:ext uri="{FF2B5EF4-FFF2-40B4-BE49-F238E27FC236}">
                    <a16:creationId xmlns:a16="http://schemas.microsoft.com/office/drawing/2014/main" id="{94D85D62-19B5-4B92-B97C-92534D45F4F2}"/>
                  </a:ext>
                </a:extLst>
              </p:cNvPr>
              <p:cNvSpPr txBox="1"/>
              <p:nvPr/>
            </p:nvSpPr>
            <p:spPr bwMode="auto">
              <a:xfrm>
                <a:off x="1623512" y="2617299"/>
                <a:ext cx="2238104" cy="830998"/>
              </a:xfrm>
              <a:prstGeom prst="rect">
                <a:avLst/>
              </a:prstGeom>
              <a:noFill/>
              <a:extLst/>
            </p:spPr>
            <p:txBody>
              <a:bodyPr>
                <a:normAutofit/>
              </a:bodyPr>
              <a:lstStyle/>
              <a:p>
                <a:pPr/>
                <a14:m>
                  <m:oMathPara xmlns:m="http://schemas.openxmlformats.org/officeDocument/2006/math">
                    <m:oMathParaPr>
                      <m:jc m:val="centerGroup"/>
                    </m:oMathParaPr>
                    <m:oMath xmlns:m="http://schemas.openxmlformats.org/officeDocument/2006/math">
                      <m:r>
                        <a:rPr lang="zh-TW" altLang="en-US" i="1">
                          <a:solidFill>
                            <a:srgbClr val="000000"/>
                          </a:solidFill>
                          <a:latin typeface="Cambria Math" panose="02040503050406030204" pitchFamily="18" charset="0"/>
                        </a:rPr>
                        <m:t>𝐼</m:t>
                      </m:r>
                      <m:r>
                        <a:rPr lang="zh-TW" altLang="en-US" i="1">
                          <a:solidFill>
                            <a:srgbClr val="000000"/>
                          </a:solidFill>
                          <a:latin typeface="Cambria Math" panose="02040503050406030204" pitchFamily="18" charset="0"/>
                        </a:rPr>
                        <m:t>=</m:t>
                      </m:r>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𝐼</m:t>
                          </m:r>
                        </m:e>
                        <m:sub>
                          <m:r>
                            <m:rPr>
                              <m:sty m:val="p"/>
                            </m:rPr>
                            <a:rPr lang="en-US" altLang="zh-TW" i="1">
                              <a:solidFill>
                                <a:srgbClr val="000000"/>
                              </a:solidFill>
                              <a:latin typeface="Cambria Math" panose="02040503050406030204" pitchFamily="18" charset="0"/>
                            </a:rPr>
                            <m:t>G</m:t>
                          </m:r>
                        </m:sub>
                      </m:sSub>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1+</m:t>
                          </m:r>
                          <m:f>
                            <m:fPr>
                              <m:ctrlPr>
                                <a:rPr lang="zh-TW" altLang="en-US" i="1">
                                  <a:solidFill>
                                    <a:srgbClr val="000000"/>
                                  </a:solidFill>
                                  <a:latin typeface="Cambria Math" panose="02040503050406030204" pitchFamily="18" charset="0"/>
                                </a:rPr>
                              </m:ctrlPr>
                            </m:fPr>
                            <m:num>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m:rPr>
                                      <m:sty m:val="p"/>
                                    </m:rPr>
                                    <a:rPr lang="en-US" altLang="zh-TW" i="1">
                                      <a:solidFill>
                                        <a:srgbClr val="000000"/>
                                      </a:solidFill>
                                      <a:latin typeface="Cambria Math" panose="02040503050406030204" pitchFamily="18" charset="0"/>
                                    </a:rPr>
                                    <m:t>G</m:t>
                                  </m:r>
                                </m:sub>
                              </m:sSub>
                            </m:num>
                            <m:den>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zh-TW" altLang="en-US" i="1">
                                      <a:solidFill>
                                        <a:srgbClr val="000000"/>
                                      </a:solidFill>
                                      <a:latin typeface="Cambria Math" panose="02040503050406030204" pitchFamily="18" charset="0"/>
                                    </a:rPr>
                                    <m:t>𝑝</m:t>
                                  </m:r>
                                </m:sub>
                              </m:sSub>
                            </m:den>
                          </m:f>
                        </m:e>
                      </m:d>
                    </m:oMath>
                  </m:oMathPara>
                </a14:m>
                <a:endParaRPr lang="zh-TW" altLang="en-US" dirty="0"/>
              </a:p>
            </p:txBody>
          </p:sp>
        </mc:Choice>
        <mc:Fallback xmlns="">
          <p:sp>
            <p:nvSpPr>
              <p:cNvPr id="9" name="物件 8">
                <a:extLst>
                  <a:ext uri="{FF2B5EF4-FFF2-40B4-BE49-F238E27FC236}">
                    <a16:creationId xmlns:a16="http://schemas.microsoft.com/office/drawing/2014/main" id="{94D85D62-19B5-4B92-B97C-92534D45F4F2}"/>
                  </a:ext>
                </a:extLst>
              </p:cNvPr>
              <p:cNvSpPr txBox="1">
                <a:spLocks noRot="1" noChangeAspect="1" noMove="1" noResize="1" noEditPoints="1" noAdjustHandles="1" noChangeArrowheads="1" noChangeShapeType="1" noTextEdit="1"/>
              </p:cNvSpPr>
              <p:nvPr/>
            </p:nvSpPr>
            <p:spPr bwMode="auto">
              <a:xfrm>
                <a:off x="1623512" y="2617299"/>
                <a:ext cx="2238104" cy="830998"/>
              </a:xfrm>
              <a:prstGeom prst="rect">
                <a:avLst/>
              </a:prstGeom>
              <a:blipFill>
                <a:blip r:embed="rId2"/>
                <a:stretch>
                  <a:fillRect/>
                </a:stretch>
              </a:blipFill>
              <a:extLst/>
            </p:spPr>
            <p:txBody>
              <a:bodyPr/>
              <a:lstStyle/>
              <a:p>
                <a:r>
                  <a:rPr lang="zh-TW" altLang="en-US">
                    <a:noFill/>
                  </a:rPr>
                  <a:t> </a:t>
                </a:r>
              </a:p>
            </p:txBody>
          </p:sp>
        </mc:Fallback>
      </mc:AlternateContent>
      <p:sp>
        <p:nvSpPr>
          <p:cNvPr id="14" name="矩形 13">
            <a:extLst>
              <a:ext uri="{FF2B5EF4-FFF2-40B4-BE49-F238E27FC236}">
                <a16:creationId xmlns:a16="http://schemas.microsoft.com/office/drawing/2014/main" id="{DC4FBBE9-C09E-4E32-AD91-F83DD942846F}"/>
              </a:ext>
            </a:extLst>
          </p:cNvPr>
          <p:cNvSpPr/>
          <p:nvPr/>
        </p:nvSpPr>
        <p:spPr>
          <a:xfrm>
            <a:off x="339562" y="820766"/>
            <a:ext cx="8772807" cy="726994"/>
          </a:xfrm>
          <a:prstGeom prst="rect">
            <a:avLst/>
          </a:prstGeom>
        </p:spPr>
        <p:txBody>
          <a:bodyPr wrap="square">
            <a:spAutoFit/>
          </a:bodyPr>
          <a:lstStyle/>
          <a:p>
            <a:pPr lvl="0" indent="3175" defTabSz="685800">
              <a:lnSpc>
                <a:spcPct val="120000"/>
              </a:lnSpc>
              <a:buSzPct val="100000"/>
            </a:pPr>
            <a:r>
              <a:rPr lang="zh-TW" altLang="en-US" b="1" dirty="0">
                <a:solidFill>
                  <a:prstClr val="black"/>
                </a:solidFill>
                <a:latin typeface="+mn-ea"/>
                <a:cs typeface="Times New Roman" pitchFamily="18" charset="0"/>
              </a:rPr>
              <a:t>將</a:t>
            </a:r>
            <a:r>
              <a:rPr lang="zh-TW" altLang="zh-TW" b="1" dirty="0">
                <a:solidFill>
                  <a:prstClr val="black"/>
                </a:solidFill>
                <a:latin typeface="+mn-ea"/>
                <a:cs typeface="Times New Roman" pitchFamily="18" charset="0"/>
              </a:rPr>
              <a:t>檢流計</a:t>
            </a:r>
            <a:r>
              <a:rPr lang="en-US" altLang="zh-TW" b="1" dirty="0">
                <a:solidFill>
                  <a:prstClr val="black"/>
                </a:solidFill>
                <a:latin typeface="+mn-ea"/>
                <a:cs typeface="Times New Roman" pitchFamily="18" charset="0"/>
              </a:rPr>
              <a:t>(50</a:t>
            </a:r>
            <a:r>
              <a:rPr lang="zh-TW" altLang="en-US" b="1" dirty="0">
                <a:solidFill>
                  <a:prstClr val="black"/>
                </a:solidFill>
                <a:latin typeface="+mn-ea"/>
                <a:cs typeface="Times New Roman" pitchFamily="18" charset="0"/>
              </a:rPr>
              <a:t> </a:t>
            </a:r>
            <a:r>
              <a:rPr lang="en-US" altLang="zh-TW" b="1" dirty="0">
                <a:solidFill>
                  <a:prstClr val="black"/>
                </a:solidFill>
                <a:latin typeface="+mn-ea"/>
                <a:cs typeface="Times New Roman" pitchFamily="18" charset="0"/>
                <a:sym typeface="Symbol" panose="05050102010706020507" pitchFamily="18" charset="2"/>
              </a:rPr>
              <a:t></a:t>
            </a:r>
            <a:r>
              <a:rPr lang="en-US" altLang="zh-TW" b="1" dirty="0">
                <a:solidFill>
                  <a:prstClr val="black"/>
                </a:solidFill>
                <a:latin typeface="+mn-ea"/>
                <a:cs typeface="Times New Roman" pitchFamily="18" charset="0"/>
              </a:rPr>
              <a:t>A)</a:t>
            </a:r>
            <a:r>
              <a:rPr lang="zh-TW" altLang="en-US" b="1" dirty="0">
                <a:solidFill>
                  <a:prstClr val="black"/>
                </a:solidFill>
                <a:latin typeface="+mn-ea"/>
                <a:cs typeface="Times New Roman" pitchFamily="18" charset="0"/>
              </a:rPr>
              <a:t>並聯</a:t>
            </a:r>
            <a:r>
              <a:rPr lang="en-US" altLang="zh-TW" b="1" dirty="0" err="1">
                <a:solidFill>
                  <a:prstClr val="black"/>
                </a:solidFill>
                <a:latin typeface="+mn-ea"/>
                <a:cs typeface="Times New Roman" pitchFamily="18" charset="0"/>
              </a:rPr>
              <a:t>Rp</a:t>
            </a:r>
            <a:r>
              <a:rPr lang="zh-TW" altLang="en-US" b="1" dirty="0">
                <a:solidFill>
                  <a:prstClr val="black"/>
                </a:solidFill>
                <a:latin typeface="+mn-ea"/>
                <a:cs typeface="Times New Roman" pitchFamily="18" charset="0"/>
              </a:rPr>
              <a:t>，即得</a:t>
            </a:r>
            <a:r>
              <a:rPr lang="en-US" altLang="zh-TW" b="1" dirty="0">
                <a:solidFill>
                  <a:prstClr val="black"/>
                </a:solidFill>
                <a:latin typeface="+mn-ea"/>
                <a:cs typeface="Times New Roman" pitchFamily="18" charset="0"/>
              </a:rPr>
              <a:t>”</a:t>
            </a:r>
            <a:r>
              <a:rPr lang="zh-TW" altLang="en-US" b="1" dirty="0">
                <a:solidFill>
                  <a:prstClr val="black"/>
                </a:solidFill>
                <a:latin typeface="+mn-ea"/>
                <a:cs typeface="Times New Roman" pitchFamily="18" charset="0"/>
              </a:rPr>
              <a:t>可測</a:t>
            </a:r>
            <a:r>
              <a:rPr lang="zh-TW" altLang="zh-TW" b="1" dirty="0">
                <a:solidFill>
                  <a:prstClr val="black"/>
                </a:solidFill>
                <a:latin typeface="+mn-ea"/>
                <a:cs typeface="Times New Roman" pitchFamily="18" charset="0"/>
              </a:rPr>
              <a:t>電流為</a:t>
            </a:r>
            <a:r>
              <a:rPr lang="en-US" altLang="zh-TW" b="1" dirty="0">
                <a:solidFill>
                  <a:prstClr val="black"/>
                </a:solidFill>
                <a:latin typeface="+mn-ea"/>
                <a:cs typeface="Times New Roman" pitchFamily="18" charset="0"/>
              </a:rPr>
              <a:t>50</a:t>
            </a:r>
            <a:r>
              <a:rPr lang="zh-TW" altLang="en-US" b="1" dirty="0">
                <a:solidFill>
                  <a:prstClr val="black"/>
                </a:solidFill>
                <a:latin typeface="+mn-ea"/>
                <a:cs typeface="Times New Roman" pitchFamily="18" charset="0"/>
              </a:rPr>
              <a:t> </a:t>
            </a:r>
            <a:r>
              <a:rPr lang="en-US" altLang="zh-TW" b="1" dirty="0">
                <a:solidFill>
                  <a:prstClr val="black"/>
                </a:solidFill>
                <a:latin typeface="+mn-ea"/>
                <a:cs typeface="Times New Roman" pitchFamily="18" charset="0"/>
              </a:rPr>
              <a:t>mA” </a:t>
            </a:r>
            <a:r>
              <a:rPr lang="zh-TW" altLang="zh-TW" b="1" dirty="0">
                <a:solidFill>
                  <a:prstClr val="black"/>
                </a:solidFill>
                <a:latin typeface="+mn-ea"/>
                <a:cs typeface="Times New Roman" pitchFamily="18" charset="0"/>
              </a:rPr>
              <a:t>的安培計</a:t>
            </a:r>
            <a:r>
              <a:rPr lang="en-US" altLang="zh-TW" b="1" dirty="0">
                <a:solidFill>
                  <a:prstClr val="black"/>
                </a:solidFill>
                <a:latin typeface="+mn-ea"/>
                <a:cs typeface="Times New Roman" pitchFamily="18" charset="0"/>
              </a:rPr>
              <a:t>(</a:t>
            </a:r>
            <a:r>
              <a:rPr lang="zh-TW" altLang="en-US" b="1" dirty="0">
                <a:solidFill>
                  <a:prstClr val="black"/>
                </a:solidFill>
                <a:latin typeface="+mn-ea"/>
                <a:cs typeface="Times New Roman" pitchFamily="18" charset="0"/>
              </a:rPr>
              <a:t>即現有檢流計讀值*</a:t>
            </a:r>
            <a:r>
              <a:rPr lang="en-US" altLang="zh-TW" b="1" dirty="0">
                <a:solidFill>
                  <a:prstClr val="black"/>
                </a:solidFill>
                <a:latin typeface="+mn-ea"/>
                <a:cs typeface="Times New Roman" pitchFamily="18" charset="0"/>
              </a:rPr>
              <a:t>1000)</a:t>
            </a:r>
            <a:r>
              <a:rPr lang="zh-TW" altLang="zh-TW" b="1" dirty="0">
                <a:solidFill>
                  <a:prstClr val="black"/>
                </a:solidFill>
                <a:latin typeface="+mn-ea"/>
                <a:cs typeface="Times New Roman" pitchFamily="18" charset="0"/>
              </a:rPr>
              <a:t> 。</a:t>
            </a:r>
            <a:endParaRPr lang="en-US" altLang="zh-TW" b="1" dirty="0">
              <a:solidFill>
                <a:prstClr val="black"/>
              </a:solidFill>
              <a:latin typeface="+mn-ea"/>
              <a:cs typeface="Times New Roman" pitchFamily="18" charset="0"/>
            </a:endParaRPr>
          </a:p>
        </p:txBody>
      </p:sp>
      <p:sp>
        <p:nvSpPr>
          <p:cNvPr id="15" name="矩形 14">
            <a:extLst>
              <a:ext uri="{FF2B5EF4-FFF2-40B4-BE49-F238E27FC236}">
                <a16:creationId xmlns:a16="http://schemas.microsoft.com/office/drawing/2014/main" id="{12D70A3D-2F55-41EF-BE21-077603567DB7}"/>
              </a:ext>
            </a:extLst>
          </p:cNvPr>
          <p:cNvSpPr/>
          <p:nvPr/>
        </p:nvSpPr>
        <p:spPr>
          <a:xfrm>
            <a:off x="219197" y="1865296"/>
            <a:ext cx="4691546" cy="1059393"/>
          </a:xfrm>
          <a:prstGeom prst="rect">
            <a:avLst/>
          </a:prstGeom>
        </p:spPr>
        <p:txBody>
          <a:bodyPr wrap="square">
            <a:spAutoFit/>
          </a:bodyPr>
          <a:lstStyle/>
          <a:p>
            <a:pPr marL="358775" lvl="0" defTabSz="685800">
              <a:lnSpc>
                <a:spcPct val="120000"/>
              </a:lnSpc>
              <a:buSzPct val="100000"/>
            </a:pPr>
            <a:r>
              <a:rPr lang="zh-TW" altLang="en-US" dirty="0">
                <a:solidFill>
                  <a:prstClr val="black"/>
                </a:solidFill>
                <a:latin typeface="微軟正黑體"/>
                <a:cs typeface="Times New Roman" pitchFamily="18" charset="0"/>
              </a:rPr>
              <a:t>利用</a:t>
            </a:r>
            <a:r>
              <a:rPr lang="zh-TW" altLang="zh-TW" dirty="0">
                <a:solidFill>
                  <a:prstClr val="black"/>
                </a:solidFill>
                <a:latin typeface="微軟正黑體"/>
                <a:cs typeface="Times New Roman" pitchFamily="18" charset="0"/>
              </a:rPr>
              <a:t>檢流計</a:t>
            </a:r>
            <a:r>
              <a:rPr lang="en-US" altLang="zh-TW" dirty="0">
                <a:solidFill>
                  <a:prstClr val="black"/>
                </a:solidFill>
                <a:latin typeface="微軟正黑體"/>
                <a:cs typeface="Times New Roman" pitchFamily="18" charset="0"/>
              </a:rPr>
              <a:t>(50</a:t>
            </a:r>
            <a:r>
              <a:rPr lang="zh-TW" altLang="en-US" dirty="0">
                <a:solidFill>
                  <a:prstClr val="black"/>
                </a:solidFill>
                <a:latin typeface="微軟正黑體"/>
                <a:cs typeface="Times New Roman" pitchFamily="18" charset="0"/>
              </a:rPr>
              <a:t> </a:t>
            </a:r>
            <a:r>
              <a:rPr lang="en-US" altLang="zh-TW" dirty="0">
                <a:solidFill>
                  <a:prstClr val="black"/>
                </a:solidFill>
                <a:latin typeface="微軟正黑體"/>
                <a:cs typeface="Times New Roman" pitchFamily="18" charset="0"/>
                <a:sym typeface="Symbol" panose="05050102010706020507" pitchFamily="18" charset="2"/>
              </a:rPr>
              <a:t></a:t>
            </a:r>
            <a:r>
              <a:rPr lang="en-US" altLang="zh-TW" dirty="0">
                <a:solidFill>
                  <a:prstClr val="black"/>
                </a:solidFill>
                <a:latin typeface="微軟正黑體"/>
                <a:cs typeface="Times New Roman" pitchFamily="18" charset="0"/>
              </a:rPr>
              <a:t>A)</a:t>
            </a:r>
            <a:r>
              <a:rPr lang="zh-TW" altLang="zh-TW" dirty="0">
                <a:solidFill>
                  <a:prstClr val="black"/>
                </a:solidFill>
                <a:latin typeface="微軟正黑體"/>
                <a:cs typeface="Times New Roman" pitchFamily="18" charset="0"/>
              </a:rPr>
              <a:t>設計成最大可量</a:t>
            </a:r>
            <a:r>
              <a:rPr lang="zh-TW" altLang="en-US" dirty="0">
                <a:solidFill>
                  <a:prstClr val="black"/>
                </a:solidFill>
                <a:latin typeface="微軟正黑體"/>
                <a:cs typeface="Times New Roman" pitchFamily="18" charset="0"/>
              </a:rPr>
              <a:t>程</a:t>
            </a:r>
            <a:r>
              <a:rPr lang="zh-TW" altLang="zh-TW" dirty="0">
                <a:solidFill>
                  <a:prstClr val="black"/>
                </a:solidFill>
                <a:latin typeface="微軟正黑體"/>
                <a:cs typeface="Times New Roman" pitchFamily="18" charset="0"/>
              </a:rPr>
              <a:t>電流為</a:t>
            </a:r>
            <a:r>
              <a:rPr lang="en-US" altLang="zh-TW" dirty="0">
                <a:solidFill>
                  <a:prstClr val="black"/>
                </a:solidFill>
                <a:latin typeface="微軟正黑體"/>
                <a:cs typeface="Times New Roman" pitchFamily="18" charset="0"/>
              </a:rPr>
              <a:t>50</a:t>
            </a:r>
            <a:r>
              <a:rPr lang="zh-TW" altLang="en-US" dirty="0">
                <a:solidFill>
                  <a:prstClr val="black"/>
                </a:solidFill>
                <a:latin typeface="微軟正黑體"/>
                <a:cs typeface="Times New Roman" pitchFamily="18" charset="0"/>
              </a:rPr>
              <a:t> </a:t>
            </a:r>
            <a:r>
              <a:rPr lang="en-US" altLang="zh-TW" dirty="0">
                <a:solidFill>
                  <a:prstClr val="black"/>
                </a:solidFill>
                <a:latin typeface="微軟正黑體"/>
                <a:cs typeface="Times New Roman" pitchFamily="18" charset="0"/>
              </a:rPr>
              <a:t>mA </a:t>
            </a:r>
            <a:r>
              <a:rPr lang="zh-TW" altLang="zh-TW" dirty="0">
                <a:solidFill>
                  <a:prstClr val="black"/>
                </a:solidFill>
                <a:latin typeface="微軟正黑體"/>
                <a:cs typeface="Times New Roman" pitchFamily="18" charset="0"/>
              </a:rPr>
              <a:t>的安培計，</a:t>
            </a:r>
            <a:r>
              <a:rPr lang="zh-TW" altLang="en-US" dirty="0">
                <a:solidFill>
                  <a:prstClr val="black"/>
                </a:solidFill>
                <a:latin typeface="微軟正黑體"/>
                <a:cs typeface="Times New Roman" pitchFamily="18" charset="0"/>
              </a:rPr>
              <a:t>利用式</a:t>
            </a:r>
            <a:r>
              <a:rPr lang="en-US" altLang="zh-TW" dirty="0">
                <a:solidFill>
                  <a:prstClr val="black"/>
                </a:solidFill>
                <a:latin typeface="微軟正黑體"/>
                <a:cs typeface="Times New Roman" pitchFamily="18" charset="0"/>
              </a:rPr>
              <a:t>(3)</a:t>
            </a:r>
            <a:r>
              <a:rPr lang="zh-TW" altLang="zh-TW" dirty="0">
                <a:solidFill>
                  <a:prstClr val="black"/>
                </a:solidFill>
                <a:latin typeface="微軟正黑體"/>
                <a:cs typeface="Times New Roman" pitchFamily="18" charset="0"/>
              </a:rPr>
              <a:t>計算</a:t>
            </a:r>
            <a:r>
              <a:rPr lang="en-US" altLang="zh-TW" i="1" dirty="0" err="1">
                <a:solidFill>
                  <a:prstClr val="black"/>
                </a:solidFill>
                <a:latin typeface="微軟正黑體"/>
                <a:cs typeface="Times New Roman" pitchFamily="18" charset="0"/>
              </a:rPr>
              <a:t>R</a:t>
            </a:r>
            <a:r>
              <a:rPr lang="en-US" altLang="zh-TW" i="1" baseline="-25000" dirty="0" err="1">
                <a:solidFill>
                  <a:prstClr val="black"/>
                </a:solidFill>
                <a:latin typeface="微軟正黑體"/>
                <a:cs typeface="Times New Roman" pitchFamily="18" charset="0"/>
              </a:rPr>
              <a:t>p</a:t>
            </a:r>
            <a:r>
              <a:rPr lang="zh-TW" altLang="en-US" i="1" baseline="-25000" dirty="0">
                <a:solidFill>
                  <a:prstClr val="black"/>
                </a:solidFill>
                <a:latin typeface="微軟正黑體"/>
                <a:cs typeface="Times New Roman" pitchFamily="18" charset="0"/>
              </a:rPr>
              <a:t> </a:t>
            </a:r>
            <a:r>
              <a:rPr lang="zh-TW" altLang="zh-TW" dirty="0">
                <a:solidFill>
                  <a:prstClr val="black"/>
                </a:solidFill>
                <a:latin typeface="微軟正黑體"/>
                <a:cs typeface="Times New Roman" pitchFamily="18" charset="0"/>
              </a:rPr>
              <a:t>電阻的大小。</a:t>
            </a:r>
            <a:endParaRPr lang="en-US" altLang="zh-TW" dirty="0">
              <a:solidFill>
                <a:prstClr val="black"/>
              </a:solidFill>
              <a:latin typeface="微軟正黑體"/>
              <a:cs typeface="Times New Roman" pitchFamily="18" charset="0"/>
            </a:endParaRPr>
          </a:p>
        </p:txBody>
      </p:sp>
      <p:sp>
        <p:nvSpPr>
          <p:cNvPr id="33" name="矩形 32">
            <a:extLst>
              <a:ext uri="{FF2B5EF4-FFF2-40B4-BE49-F238E27FC236}">
                <a16:creationId xmlns:a16="http://schemas.microsoft.com/office/drawing/2014/main" id="{5A4A8528-CDC8-411A-84AE-9101722FB25C}"/>
              </a:ext>
            </a:extLst>
          </p:cNvPr>
          <p:cNvSpPr/>
          <p:nvPr/>
        </p:nvSpPr>
        <p:spPr>
          <a:xfrm>
            <a:off x="234276" y="3285841"/>
            <a:ext cx="5450305" cy="394595"/>
          </a:xfrm>
          <a:prstGeom prst="rect">
            <a:avLst/>
          </a:prstGeom>
        </p:spPr>
        <p:txBody>
          <a:bodyPr wrap="square">
            <a:spAutoFit/>
          </a:bodyPr>
          <a:lstStyle/>
          <a:p>
            <a:pPr marL="374650" indent="-374650" defTabSz="685800">
              <a:lnSpc>
                <a:spcPct val="120000"/>
              </a:lnSpc>
              <a:buSzPct val="100000"/>
              <a:buFont typeface="+mj-lt"/>
              <a:buAutoNum type="arabicPeriod" startAt="2"/>
            </a:pPr>
            <a:r>
              <a:rPr lang="zh-TW"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自製安培計</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測試</a:t>
            </a: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(I</a:t>
            </a:r>
            <a:r>
              <a:rPr lang="en-US" altLang="zh-TW" b="1" baseline="-25000" dirty="0">
                <a:solidFill>
                  <a:srgbClr val="0000FF"/>
                </a:solidFill>
                <a:latin typeface="微軟正黑體" panose="020B0604030504040204" pitchFamily="34" charset="-120"/>
                <a:ea typeface="微軟正黑體" panose="020B0604030504040204" pitchFamily="34" charset="-120"/>
                <a:cs typeface="Times New Roman" pitchFamily="18" charset="0"/>
              </a:rPr>
              <a:t>max</a:t>
            </a: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 50 mA):</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 </a:t>
            </a:r>
            <a:endPar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34" name="矩形 33">
            <a:extLst>
              <a:ext uri="{FF2B5EF4-FFF2-40B4-BE49-F238E27FC236}">
                <a16:creationId xmlns:a16="http://schemas.microsoft.com/office/drawing/2014/main" id="{07A469D5-87EB-4C48-8E82-B8BF0849D014}"/>
              </a:ext>
            </a:extLst>
          </p:cNvPr>
          <p:cNvSpPr/>
          <p:nvPr/>
        </p:nvSpPr>
        <p:spPr>
          <a:xfrm>
            <a:off x="267091" y="3603630"/>
            <a:ext cx="5835866" cy="726353"/>
          </a:xfrm>
          <a:prstGeom prst="rect">
            <a:avLst/>
          </a:prstGeom>
        </p:spPr>
        <p:txBody>
          <a:bodyPr wrap="square">
            <a:spAutoFit/>
          </a:bodyPr>
          <a:lstStyle/>
          <a:p>
            <a:pPr marL="358775" lvl="0" defTabSz="685800">
              <a:lnSpc>
                <a:spcPct val="120000"/>
              </a:lnSpc>
              <a:buSzPct val="100000"/>
            </a:pP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如</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圖</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自製安培計</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檢流計</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電阻</a:t>
            </a:r>
            <a:r>
              <a:rPr lang="en-US" altLang="zh-TW" dirty="0" err="1">
                <a:solidFill>
                  <a:prstClr val="black"/>
                </a:solidFill>
                <a:latin typeface="微軟正黑體" panose="020B0604030504040204" pitchFamily="34" charset="-120"/>
                <a:ea typeface="微軟正黑體" panose="020B0604030504040204" pitchFamily="34" charset="-120"/>
                <a:cs typeface="Times New Roman" pitchFamily="18" charset="0"/>
              </a:rPr>
              <a:t>Rp</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，設定電源供應器</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輸出電壓為</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5 V</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en-US" altLang="zh-TW" b="1"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電阻</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的電路</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的電流值</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i="1"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
        <p:nvSpPr>
          <p:cNvPr id="35" name="矩形 34">
            <a:extLst>
              <a:ext uri="{FF2B5EF4-FFF2-40B4-BE49-F238E27FC236}">
                <a16:creationId xmlns:a16="http://schemas.microsoft.com/office/drawing/2014/main" id="{FFDED77F-98E8-4645-9D62-49F16FF78167}"/>
              </a:ext>
            </a:extLst>
          </p:cNvPr>
          <p:cNvSpPr/>
          <p:nvPr/>
        </p:nvSpPr>
        <p:spPr>
          <a:xfrm>
            <a:off x="219196" y="4331251"/>
            <a:ext cx="8781212" cy="393954"/>
          </a:xfrm>
          <a:prstGeom prst="rect">
            <a:avLst/>
          </a:prstGeom>
        </p:spPr>
        <p:txBody>
          <a:bodyPr wrap="square">
            <a:spAutoFit/>
          </a:bodyPr>
          <a:lstStyle/>
          <a:p>
            <a:pPr marL="358775" lvl="0" indent="-358775" defTabSz="685800">
              <a:lnSpc>
                <a:spcPct val="120000"/>
              </a:lnSpc>
              <a:buSzPct val="100000"/>
            </a:pP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3.  </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改</a:t>
            </a:r>
            <a:r>
              <a:rPr lang="zh-TW"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以</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萬用</a:t>
            </a:r>
            <a:r>
              <a:rPr lang="zh-TW"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電</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錶測試</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 (5V</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電壓</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之</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電流值</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與步驟</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1</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比較</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得到的電流值之差異</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p>
        </p:txBody>
      </p:sp>
      <p:sp>
        <p:nvSpPr>
          <p:cNvPr id="37" name="矩形 36">
            <a:extLst>
              <a:ext uri="{FF2B5EF4-FFF2-40B4-BE49-F238E27FC236}">
                <a16:creationId xmlns:a16="http://schemas.microsoft.com/office/drawing/2014/main" id="{86ED1BAE-E2E6-4293-B690-A178BA3E1505}"/>
              </a:ext>
            </a:extLst>
          </p:cNvPr>
          <p:cNvSpPr/>
          <p:nvPr/>
        </p:nvSpPr>
        <p:spPr>
          <a:xfrm>
            <a:off x="223643" y="4818385"/>
            <a:ext cx="5926779" cy="394595"/>
          </a:xfrm>
          <a:prstGeom prst="rect">
            <a:avLst/>
          </a:prstGeom>
        </p:spPr>
        <p:txBody>
          <a:bodyPr wrap="square">
            <a:spAutoFit/>
          </a:bodyPr>
          <a:lstStyle/>
          <a:p>
            <a:pPr lvl="0" defTabSz="685800">
              <a:lnSpc>
                <a:spcPct val="120000"/>
              </a:lnSpc>
              <a:buSzPct val="100000"/>
            </a:pPr>
            <a:r>
              <a:rPr lang="en-US" altLang="zh-TW" b="1" dirty="0">
                <a:solidFill>
                  <a:srgbClr val="0000FF"/>
                </a:solidFill>
                <a:latin typeface="+mn-ea"/>
                <a:cs typeface="Times New Roman" pitchFamily="18" charset="0"/>
              </a:rPr>
              <a:t>4. </a:t>
            </a:r>
            <a:r>
              <a:rPr lang="zh-TW" altLang="zh-TW" b="1" dirty="0">
                <a:solidFill>
                  <a:srgbClr val="0000FF"/>
                </a:solidFill>
                <a:latin typeface="+mn-ea"/>
                <a:cs typeface="Times New Roman" pitchFamily="18" charset="0"/>
              </a:rPr>
              <a:t>自製安培計</a:t>
            </a:r>
            <a:r>
              <a:rPr lang="en-US" altLang="zh-TW" b="1" dirty="0">
                <a:solidFill>
                  <a:srgbClr val="0000FF"/>
                </a:solidFill>
                <a:latin typeface="+mn-ea"/>
                <a:cs typeface="Times New Roman" pitchFamily="18" charset="0"/>
              </a:rPr>
              <a:t>(</a:t>
            </a:r>
            <a:r>
              <a:rPr lang="zh-TW" altLang="en-US" b="1" dirty="0">
                <a:solidFill>
                  <a:srgbClr val="0000FF"/>
                </a:solidFill>
                <a:latin typeface="+mn-ea"/>
                <a:cs typeface="Times New Roman" pitchFamily="18" charset="0"/>
              </a:rPr>
              <a:t>增加檢流計量程 </a:t>
            </a:r>
            <a:r>
              <a:rPr lang="en-US" altLang="zh-TW" b="1" dirty="0">
                <a:solidFill>
                  <a:srgbClr val="0000FF"/>
                </a:solidFill>
                <a:latin typeface="+mn-ea"/>
                <a:cs typeface="Times New Roman" pitchFamily="18" charset="0"/>
              </a:rPr>
              <a:t>I</a:t>
            </a:r>
            <a:r>
              <a:rPr lang="en-US" altLang="zh-TW" b="1" baseline="-25000" dirty="0">
                <a:solidFill>
                  <a:srgbClr val="0000FF"/>
                </a:solidFill>
                <a:latin typeface="+mn-ea"/>
                <a:cs typeface="Times New Roman" pitchFamily="18" charset="0"/>
              </a:rPr>
              <a:t>FS</a:t>
            </a:r>
            <a:r>
              <a:rPr lang="en-US" altLang="zh-TW" b="1" dirty="0">
                <a:solidFill>
                  <a:srgbClr val="0000FF"/>
                </a:solidFill>
                <a:latin typeface="+mn-ea"/>
                <a:cs typeface="Times New Roman" pitchFamily="18" charset="0"/>
              </a:rPr>
              <a:t>: 5 mA):</a:t>
            </a:r>
          </a:p>
        </p:txBody>
      </p:sp>
      <p:sp>
        <p:nvSpPr>
          <p:cNvPr id="39" name="矩形: 圓角 38">
            <a:extLst>
              <a:ext uri="{FF2B5EF4-FFF2-40B4-BE49-F238E27FC236}">
                <a16:creationId xmlns:a16="http://schemas.microsoft.com/office/drawing/2014/main" id="{8F307743-ED1E-44D9-AB76-AED428030E4C}"/>
              </a:ext>
            </a:extLst>
          </p:cNvPr>
          <p:cNvSpPr/>
          <p:nvPr/>
        </p:nvSpPr>
        <p:spPr>
          <a:xfrm>
            <a:off x="234276" y="5867176"/>
            <a:ext cx="8909724" cy="1059393"/>
          </a:xfrm>
          <a:prstGeom prst="roundRect">
            <a:avLst>
              <a:gd name="adj" fmla="val 1426"/>
            </a:avLst>
          </a:prstGeom>
          <a:solidFill>
            <a:schemeClr val="bg1"/>
          </a:solidFill>
        </p:spPr>
        <p:txBody>
          <a:bodyPr wrap="square">
            <a:spAutoFit/>
          </a:bodyPr>
          <a:lstStyle/>
          <a:p>
            <a:pPr defTabSz="685800">
              <a:lnSpc>
                <a:spcPct val="120000"/>
              </a:lnSpc>
              <a:buSzPct val="100000"/>
            </a:pPr>
            <a:r>
              <a:rPr lang="en-US" altLang="zh-TW" b="1" dirty="0">
                <a:solidFill>
                  <a:srgbClr val="0000FF"/>
                </a:solidFill>
                <a:latin typeface="+mn-ea"/>
                <a:cs typeface="Times New Roman" pitchFamily="18" charset="0"/>
              </a:rPr>
              <a:t>5. </a:t>
            </a:r>
            <a:r>
              <a:rPr lang="zh-TW" altLang="zh-TW" b="1" dirty="0">
                <a:solidFill>
                  <a:srgbClr val="0000FF"/>
                </a:solidFill>
                <a:latin typeface="+mn-ea"/>
                <a:cs typeface="Times New Roman" pitchFamily="18" charset="0"/>
              </a:rPr>
              <a:t>自製安培計</a:t>
            </a:r>
            <a:r>
              <a:rPr lang="zh-TW" altLang="en-US" b="1" dirty="0">
                <a:solidFill>
                  <a:srgbClr val="0000FF"/>
                </a:solidFill>
                <a:latin typeface="+mn-ea"/>
                <a:cs typeface="Times New Roman" pitchFamily="18" charset="0"/>
              </a:rPr>
              <a:t>測試</a:t>
            </a:r>
            <a:r>
              <a:rPr lang="en-US" altLang="zh-TW" b="1" dirty="0">
                <a:solidFill>
                  <a:srgbClr val="0000FF"/>
                </a:solidFill>
                <a:latin typeface="+mn-ea"/>
                <a:cs typeface="Times New Roman" pitchFamily="18" charset="0"/>
              </a:rPr>
              <a:t>(I</a:t>
            </a:r>
            <a:r>
              <a:rPr lang="en-US" altLang="zh-TW" b="1" baseline="-25000" dirty="0">
                <a:solidFill>
                  <a:srgbClr val="0000FF"/>
                </a:solidFill>
                <a:latin typeface="+mn-ea"/>
                <a:cs typeface="Times New Roman" pitchFamily="18" charset="0"/>
              </a:rPr>
              <a:t>FS</a:t>
            </a:r>
            <a:r>
              <a:rPr lang="en-US" altLang="zh-TW" b="1" dirty="0">
                <a:solidFill>
                  <a:srgbClr val="0000FF"/>
                </a:solidFill>
                <a:latin typeface="+mn-ea"/>
                <a:cs typeface="Times New Roman" pitchFamily="18" charset="0"/>
              </a:rPr>
              <a:t>: 5 mA):</a:t>
            </a:r>
            <a:r>
              <a:rPr lang="zh-TW" altLang="en-US" b="1" dirty="0">
                <a:solidFill>
                  <a:srgbClr val="0000FF"/>
                </a:solidFill>
                <a:latin typeface="+mn-ea"/>
                <a:cs typeface="Times New Roman" pitchFamily="18" charset="0"/>
              </a:rPr>
              <a:t> </a:t>
            </a:r>
            <a:endParaRPr lang="en-US" altLang="zh-TW" b="1" dirty="0">
              <a:solidFill>
                <a:srgbClr val="0000FF"/>
              </a:solidFill>
              <a:latin typeface="+mn-ea"/>
              <a:cs typeface="Times New Roman" pitchFamily="18" charset="0"/>
            </a:endParaRPr>
          </a:p>
          <a:p>
            <a:pPr lvl="1" defTabSz="685800">
              <a:lnSpc>
                <a:spcPct val="120000"/>
              </a:lnSpc>
              <a:buSzPct val="100000"/>
            </a:pPr>
            <a:r>
              <a:rPr lang="zh-TW" altLang="zh-TW" dirty="0">
                <a:solidFill>
                  <a:prstClr val="black"/>
                </a:solidFill>
                <a:latin typeface="微軟正黑體"/>
                <a:cs typeface="Times New Roman" pitchFamily="18" charset="0"/>
              </a:rPr>
              <a:t>將</a:t>
            </a:r>
            <a:r>
              <a:rPr lang="zh-TW" altLang="en-US" dirty="0">
                <a:solidFill>
                  <a:prstClr val="black"/>
                </a:solidFill>
                <a:latin typeface="微軟正黑體"/>
                <a:cs typeface="Times New Roman" pitchFamily="18" charset="0"/>
              </a:rPr>
              <a:t>待測電路</a:t>
            </a:r>
            <a:r>
              <a:rPr lang="zh-TW" altLang="zh-TW" dirty="0">
                <a:solidFill>
                  <a:prstClr val="black"/>
                </a:solidFill>
                <a:latin typeface="微軟正黑體"/>
                <a:cs typeface="Times New Roman" pitchFamily="18" charset="0"/>
              </a:rPr>
              <a:t>電阻改為</a:t>
            </a:r>
            <a:r>
              <a:rPr lang="en-US" altLang="zh-TW" b="1" dirty="0">
                <a:solidFill>
                  <a:prstClr val="black"/>
                </a:solidFill>
                <a:latin typeface="微軟正黑體"/>
                <a:cs typeface="Times New Roman" pitchFamily="18" charset="0"/>
              </a:rPr>
              <a:t>300 Ω</a:t>
            </a:r>
            <a:r>
              <a:rPr lang="zh-TW" altLang="zh-TW" dirty="0">
                <a:solidFill>
                  <a:prstClr val="black"/>
                </a:solidFill>
                <a:latin typeface="微軟正黑體"/>
                <a:cs typeface="Times New Roman" pitchFamily="18" charset="0"/>
              </a:rPr>
              <a:t>，調整電源供應器的輸出電壓約為</a:t>
            </a:r>
            <a:r>
              <a:rPr lang="en-US" altLang="zh-TW" b="1" dirty="0">
                <a:solidFill>
                  <a:prstClr val="black"/>
                </a:solidFill>
                <a:latin typeface="微軟正黑體"/>
                <a:cs typeface="Times New Roman" pitchFamily="18" charset="0"/>
              </a:rPr>
              <a:t>1 V</a:t>
            </a:r>
            <a:r>
              <a:rPr lang="zh-TW" altLang="zh-TW" dirty="0">
                <a:solidFill>
                  <a:prstClr val="black"/>
                </a:solidFill>
                <a:latin typeface="微軟正黑體"/>
                <a:cs typeface="Times New Roman" pitchFamily="18" charset="0"/>
              </a:rPr>
              <a:t>，</a:t>
            </a:r>
            <a:r>
              <a:rPr lang="zh-TW" altLang="zh-TW" dirty="0">
                <a:solidFill>
                  <a:prstClr val="black"/>
                </a:solidFill>
                <a:latin typeface="+mn-ea"/>
                <a:cs typeface="Times New Roman" pitchFamily="18" charset="0"/>
              </a:rPr>
              <a:t>讀取</a:t>
            </a:r>
            <a:r>
              <a:rPr lang="zh-TW" altLang="en-US" dirty="0">
                <a:solidFill>
                  <a:prstClr val="black"/>
                </a:solidFill>
                <a:latin typeface="+mn-ea"/>
                <a:cs typeface="Times New Roman" pitchFamily="18" charset="0"/>
              </a:rPr>
              <a:t>自製安培計</a:t>
            </a:r>
            <a:r>
              <a:rPr lang="en-US" altLang="zh-TW" dirty="0">
                <a:solidFill>
                  <a:prstClr val="black"/>
                </a:solidFill>
                <a:latin typeface="+mn-ea"/>
                <a:cs typeface="Times New Roman" pitchFamily="18" charset="0"/>
              </a:rPr>
              <a:t>(</a:t>
            </a:r>
            <a:r>
              <a:rPr lang="zh-TW" altLang="en-US" dirty="0">
                <a:solidFill>
                  <a:prstClr val="black"/>
                </a:solidFill>
                <a:latin typeface="+mn-ea"/>
                <a:cs typeface="Times New Roman" pitchFamily="18" charset="0"/>
              </a:rPr>
              <a:t>檢流計</a:t>
            </a:r>
            <a:r>
              <a:rPr lang="en-US" altLang="zh-TW" dirty="0">
                <a:solidFill>
                  <a:prstClr val="black"/>
                </a:solidFill>
                <a:latin typeface="+mn-ea"/>
                <a:cs typeface="Times New Roman" pitchFamily="18" charset="0"/>
              </a:rPr>
              <a:t>)</a:t>
            </a:r>
            <a:r>
              <a:rPr lang="zh-TW" altLang="en-US" dirty="0">
                <a:solidFill>
                  <a:prstClr val="black"/>
                </a:solidFill>
                <a:latin typeface="+mn-ea"/>
                <a:cs typeface="Times New Roman" pitchFamily="18" charset="0"/>
              </a:rPr>
              <a:t>測得之</a:t>
            </a:r>
            <a:r>
              <a:rPr lang="zh-TW" altLang="zh-TW" dirty="0">
                <a:solidFill>
                  <a:prstClr val="black"/>
                </a:solidFill>
                <a:latin typeface="+mn-ea"/>
                <a:cs typeface="Times New Roman" pitchFamily="18" charset="0"/>
              </a:rPr>
              <a:t>電流值</a:t>
            </a:r>
            <a:r>
              <a:rPr lang="zh-TW" altLang="en-US" dirty="0">
                <a:solidFill>
                  <a:prstClr val="black"/>
                </a:solidFill>
                <a:latin typeface="+mn-ea"/>
                <a:cs typeface="Times New Roman" pitchFamily="18" charset="0"/>
              </a:rPr>
              <a:t>，改以萬用電錶測試電流值，紀錄並比較</a:t>
            </a:r>
            <a:r>
              <a:rPr lang="zh-TW" altLang="zh-TW" dirty="0">
                <a:solidFill>
                  <a:prstClr val="black"/>
                </a:solidFill>
                <a:latin typeface="微軟正黑體"/>
                <a:cs typeface="Times New Roman" pitchFamily="18" charset="0"/>
              </a:rPr>
              <a:t>。</a:t>
            </a:r>
            <a:endParaRPr lang="en-US" altLang="zh-TW" dirty="0">
              <a:solidFill>
                <a:prstClr val="black"/>
              </a:solidFill>
              <a:latin typeface="微軟正黑體"/>
              <a:cs typeface="Times New Roman" pitchFamily="18" charset="0"/>
            </a:endParaRPr>
          </a:p>
        </p:txBody>
      </p:sp>
      <p:sp>
        <p:nvSpPr>
          <p:cNvPr id="40" name="矩形 39">
            <a:extLst>
              <a:ext uri="{FF2B5EF4-FFF2-40B4-BE49-F238E27FC236}">
                <a16:creationId xmlns:a16="http://schemas.microsoft.com/office/drawing/2014/main" id="{D6018A3C-808B-4226-AC9F-AF8D48491238}"/>
              </a:ext>
            </a:extLst>
          </p:cNvPr>
          <p:cNvSpPr/>
          <p:nvPr/>
        </p:nvSpPr>
        <p:spPr>
          <a:xfrm>
            <a:off x="127979" y="5191734"/>
            <a:ext cx="8781212" cy="726994"/>
          </a:xfrm>
          <a:prstGeom prst="rect">
            <a:avLst/>
          </a:prstGeom>
        </p:spPr>
        <p:txBody>
          <a:bodyPr wrap="square">
            <a:spAutoFit/>
          </a:bodyPr>
          <a:lstStyle/>
          <a:p>
            <a:pPr marL="358775" lvl="0" defTabSz="685800">
              <a:lnSpc>
                <a:spcPct val="120000"/>
              </a:lnSpc>
              <a:buSzPct val="100000"/>
            </a:pPr>
            <a:r>
              <a:rPr lang="zh-TW" altLang="zh-TW" dirty="0">
                <a:solidFill>
                  <a:prstClr val="black"/>
                </a:solidFill>
                <a:latin typeface="微軟正黑體"/>
                <a:cs typeface="Times New Roman" pitchFamily="18" charset="0"/>
              </a:rPr>
              <a:t>改變安培計的測量範圍，重新計算</a:t>
            </a:r>
            <a:r>
              <a:rPr lang="en-US" altLang="zh-TW" i="1" dirty="0" err="1">
                <a:solidFill>
                  <a:prstClr val="black"/>
                </a:solidFill>
                <a:latin typeface="微軟正黑體"/>
                <a:cs typeface="Times New Roman" pitchFamily="18" charset="0"/>
              </a:rPr>
              <a:t>R</a:t>
            </a:r>
            <a:r>
              <a:rPr lang="en-US" altLang="zh-TW" i="1" baseline="-25000" dirty="0" err="1">
                <a:solidFill>
                  <a:prstClr val="black"/>
                </a:solidFill>
                <a:latin typeface="微軟正黑體"/>
                <a:cs typeface="Times New Roman" pitchFamily="18" charset="0"/>
              </a:rPr>
              <a:t>p</a:t>
            </a:r>
            <a:r>
              <a:rPr lang="zh-TW" altLang="zh-TW" dirty="0">
                <a:solidFill>
                  <a:prstClr val="black"/>
                </a:solidFill>
                <a:latin typeface="微軟正黑體"/>
                <a:cs typeface="Times New Roman" pitchFamily="18" charset="0"/>
              </a:rPr>
              <a:t>的大小，使</a:t>
            </a:r>
            <a:r>
              <a:rPr lang="zh-TW" altLang="en-US" dirty="0">
                <a:solidFill>
                  <a:prstClr val="black"/>
                </a:solidFill>
                <a:latin typeface="微軟正黑體"/>
                <a:cs typeface="Times New Roman" pitchFamily="18" charset="0"/>
              </a:rPr>
              <a:t>能</a:t>
            </a:r>
            <a:r>
              <a:rPr lang="zh-TW" altLang="zh-TW" dirty="0">
                <a:solidFill>
                  <a:prstClr val="black"/>
                </a:solidFill>
                <a:latin typeface="微軟正黑體"/>
                <a:cs typeface="Times New Roman" pitchFamily="18" charset="0"/>
              </a:rPr>
              <a:t>最大測量電流為</a:t>
            </a:r>
            <a:r>
              <a:rPr lang="en-US" altLang="zh-TW" dirty="0">
                <a:solidFill>
                  <a:prstClr val="black"/>
                </a:solidFill>
                <a:latin typeface="微軟正黑體"/>
                <a:cs typeface="Times New Roman" pitchFamily="18" charset="0"/>
              </a:rPr>
              <a:t>5 mA</a:t>
            </a:r>
            <a:r>
              <a:rPr lang="zh-TW" altLang="zh-TW" dirty="0">
                <a:solidFill>
                  <a:prstClr val="black"/>
                </a:solidFill>
                <a:latin typeface="微軟正黑體"/>
                <a:cs typeface="Times New Roman" pitchFamily="18" charset="0"/>
              </a:rPr>
              <a:t>。</a:t>
            </a:r>
            <a:r>
              <a:rPr lang="en-US" altLang="zh-TW" dirty="0">
                <a:solidFill>
                  <a:prstClr val="black"/>
                </a:solidFill>
                <a:latin typeface="微軟正黑體"/>
                <a:cs typeface="Times New Roman" pitchFamily="18" charset="0"/>
              </a:rPr>
              <a:t>(</a:t>
            </a:r>
            <a:r>
              <a:rPr lang="zh-TW" altLang="en-US" dirty="0">
                <a:solidFill>
                  <a:prstClr val="black"/>
                </a:solidFill>
                <a:latin typeface="微軟正黑體"/>
                <a:cs typeface="Times New Roman" pitchFamily="18" charset="0"/>
              </a:rPr>
              <a:t>利用式</a:t>
            </a:r>
            <a:r>
              <a:rPr lang="en-US" altLang="zh-TW" dirty="0">
                <a:solidFill>
                  <a:prstClr val="black"/>
                </a:solidFill>
                <a:latin typeface="微軟正黑體"/>
                <a:cs typeface="Times New Roman" pitchFamily="18" charset="0"/>
              </a:rPr>
              <a:t>(3)</a:t>
            </a:r>
            <a:r>
              <a:rPr lang="zh-TW" altLang="zh-TW" dirty="0">
                <a:solidFill>
                  <a:prstClr val="black"/>
                </a:solidFill>
                <a:latin typeface="微軟正黑體"/>
                <a:cs typeface="Times New Roman" pitchFamily="18" charset="0"/>
              </a:rPr>
              <a:t>計算</a:t>
            </a:r>
            <a:r>
              <a:rPr lang="en-US" altLang="zh-TW" i="1" dirty="0" err="1">
                <a:solidFill>
                  <a:prstClr val="black"/>
                </a:solidFill>
                <a:latin typeface="微軟正黑體"/>
                <a:cs typeface="Times New Roman" pitchFamily="18" charset="0"/>
              </a:rPr>
              <a:t>R</a:t>
            </a:r>
            <a:r>
              <a:rPr lang="en-US" altLang="zh-TW" i="1" baseline="-25000" dirty="0" err="1">
                <a:solidFill>
                  <a:prstClr val="black"/>
                </a:solidFill>
                <a:latin typeface="微軟正黑體"/>
                <a:cs typeface="Times New Roman" pitchFamily="18" charset="0"/>
              </a:rPr>
              <a:t>p</a:t>
            </a:r>
            <a:r>
              <a:rPr lang="zh-TW" altLang="en-US" i="1" baseline="-25000" dirty="0">
                <a:solidFill>
                  <a:prstClr val="black"/>
                </a:solidFill>
                <a:latin typeface="微軟正黑體"/>
                <a:cs typeface="Times New Roman" pitchFamily="18" charset="0"/>
              </a:rPr>
              <a:t> </a:t>
            </a:r>
            <a:r>
              <a:rPr lang="zh-TW" altLang="zh-TW" dirty="0">
                <a:solidFill>
                  <a:prstClr val="black"/>
                </a:solidFill>
                <a:latin typeface="微軟正黑體"/>
                <a:cs typeface="Times New Roman" pitchFamily="18" charset="0"/>
              </a:rPr>
              <a:t>電阻的大小</a:t>
            </a:r>
            <a:r>
              <a:rPr lang="en-US" altLang="zh-TW" dirty="0">
                <a:solidFill>
                  <a:prstClr val="black"/>
                </a:solidFill>
                <a:latin typeface="微軟正黑體"/>
                <a:cs typeface="Times New Roman" pitchFamily="18" charset="0"/>
              </a:rPr>
              <a:t>)</a:t>
            </a:r>
            <a:r>
              <a:rPr lang="zh-TW" altLang="zh-TW" dirty="0">
                <a:solidFill>
                  <a:prstClr val="black"/>
                </a:solidFill>
                <a:latin typeface="微軟正黑體"/>
                <a:cs typeface="Times New Roman" pitchFamily="18" charset="0"/>
              </a:rPr>
              <a:t>。</a:t>
            </a:r>
            <a:endParaRPr lang="en-US" altLang="zh-TW" dirty="0">
              <a:solidFill>
                <a:prstClr val="black"/>
              </a:solidFill>
              <a:latin typeface="微軟正黑體"/>
              <a:cs typeface="Times New Roman" pitchFamily="18" charset="0"/>
            </a:endParaRPr>
          </a:p>
        </p:txBody>
      </p:sp>
      <p:grpSp>
        <p:nvGrpSpPr>
          <p:cNvPr id="4" name="群組 3">
            <a:extLst>
              <a:ext uri="{FF2B5EF4-FFF2-40B4-BE49-F238E27FC236}">
                <a16:creationId xmlns:a16="http://schemas.microsoft.com/office/drawing/2014/main" id="{5E1C7DBC-A466-4EA1-AA27-A5AED9E23154}"/>
              </a:ext>
            </a:extLst>
          </p:cNvPr>
          <p:cNvGrpSpPr>
            <a:grpSpLocks noChangeAspect="1"/>
          </p:cNvGrpSpPr>
          <p:nvPr/>
        </p:nvGrpSpPr>
        <p:grpSpPr>
          <a:xfrm>
            <a:off x="5062431" y="1103761"/>
            <a:ext cx="3969741" cy="3040816"/>
            <a:chOff x="5827810" y="852700"/>
            <a:chExt cx="4301008" cy="3294566"/>
          </a:xfrm>
        </p:grpSpPr>
        <p:sp>
          <p:nvSpPr>
            <p:cNvPr id="27" name="Rectangle 3">
              <a:extLst>
                <a:ext uri="{FF2B5EF4-FFF2-40B4-BE49-F238E27FC236}">
                  <a16:creationId xmlns:a16="http://schemas.microsoft.com/office/drawing/2014/main" id="{12452D23-9122-40D3-8E29-57CC92762620}"/>
                </a:ext>
              </a:extLst>
            </p:cNvPr>
            <p:cNvSpPr>
              <a:spLocks noChangeArrowheads="1"/>
            </p:cNvSpPr>
            <p:nvPr/>
          </p:nvSpPr>
          <p:spPr bwMode="auto">
            <a:xfrm>
              <a:off x="7132058" y="3500935"/>
              <a:ext cx="29967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利用自製安培計測量電路中的電流</a:t>
              </a:r>
              <a:endParaRPr kumimoji="1" lang="zh-TW" altLang="en-US"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18" name="矩形: 圓角 17">
              <a:extLst>
                <a:ext uri="{FF2B5EF4-FFF2-40B4-BE49-F238E27FC236}">
                  <a16:creationId xmlns:a16="http://schemas.microsoft.com/office/drawing/2014/main" id="{CCEE834B-EB41-4065-A62A-50D039F39DCC}"/>
                </a:ext>
              </a:extLst>
            </p:cNvPr>
            <p:cNvSpPr/>
            <p:nvPr/>
          </p:nvSpPr>
          <p:spPr>
            <a:xfrm>
              <a:off x="8428339" y="1404640"/>
              <a:ext cx="1544436" cy="2024360"/>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a:extLst>
                <a:ext uri="{FF2B5EF4-FFF2-40B4-BE49-F238E27FC236}">
                  <a16:creationId xmlns:a16="http://schemas.microsoft.com/office/drawing/2014/main" id="{AAF3713A-5F97-4BD1-8E02-1B97217A9207}"/>
                </a:ext>
              </a:extLst>
            </p:cNvPr>
            <p:cNvGrpSpPr/>
            <p:nvPr/>
          </p:nvGrpSpPr>
          <p:grpSpPr>
            <a:xfrm>
              <a:off x="7500840" y="1447049"/>
              <a:ext cx="517854" cy="236119"/>
              <a:chOff x="4832358" y="4997362"/>
              <a:chExt cx="1945233" cy="291178"/>
            </a:xfrm>
          </p:grpSpPr>
          <p:cxnSp>
            <p:nvCxnSpPr>
              <p:cNvPr id="44" name="直線接點 43">
                <a:extLst>
                  <a:ext uri="{FF2B5EF4-FFF2-40B4-BE49-F238E27FC236}">
                    <a16:creationId xmlns:a16="http://schemas.microsoft.com/office/drawing/2014/main" id="{C759A0CB-2AB6-4EA8-97ED-5D4E85E41485}"/>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C451A966-0EB9-4081-BD4A-F73412D931BB}"/>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8B2C9A85-D7F7-4437-AC92-1551E6FC3468}"/>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827A6201-FF9F-4631-B257-47C2E8620C52}"/>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937E0560-AEF3-40D4-A2B5-A7CBB1A79217}"/>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EF37FFDF-613F-479C-A81C-5574CA3D53A9}"/>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50A25FAB-6F72-4B58-8F97-F0533D3358CD}"/>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9A1BD34F-E6C4-4322-8B8D-3DDF308DA7C4}"/>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CF5EFDD5-25BA-4C1D-93BE-0EA75A1EB15C}"/>
                  </a:ext>
                </a:extLst>
              </p:cNvPr>
              <p:cNvCxnSpPr>
                <a:cxnSpLocks/>
              </p:cNvCxnSpPr>
              <p:nvPr/>
            </p:nvCxnSpPr>
            <p:spPr>
              <a:xfrm flipH="1">
                <a:off x="4832358" y="5143029"/>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a16="http://schemas.microsoft.com/office/drawing/2014/main" id="{70DA886E-67B2-4FFC-A49E-2BFF9DB8EF5B}"/>
                </a:ext>
              </a:extLst>
            </p:cNvPr>
            <p:cNvGrpSpPr/>
            <p:nvPr/>
          </p:nvGrpSpPr>
          <p:grpSpPr>
            <a:xfrm>
              <a:off x="5827810" y="1240208"/>
              <a:ext cx="1504335" cy="2302682"/>
              <a:chOff x="4984071" y="1121725"/>
              <a:chExt cx="1440000" cy="2219707"/>
            </a:xfrm>
          </p:grpSpPr>
          <p:sp>
            <p:nvSpPr>
              <p:cNvPr id="41" name="矩形 40">
                <a:extLst>
                  <a:ext uri="{FF2B5EF4-FFF2-40B4-BE49-F238E27FC236}">
                    <a16:creationId xmlns:a16="http://schemas.microsoft.com/office/drawing/2014/main" id="{158E168A-F4B8-4CBC-AF86-6C0C5BC947B8}"/>
                  </a:ext>
                </a:extLst>
              </p:cNvPr>
              <p:cNvSpPr/>
              <p:nvPr/>
            </p:nvSpPr>
            <p:spPr>
              <a:xfrm>
                <a:off x="4984071" y="1121725"/>
                <a:ext cx="1440000" cy="221970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TW" sz="1600" dirty="0">
                    <a:solidFill>
                      <a:schemeClr val="tx1"/>
                    </a:solidFill>
                    <a:latin typeface="+mn-ea"/>
                  </a:rPr>
                  <a:t>Low-voltage power supply</a:t>
                </a:r>
                <a:endParaRPr lang="en-US" altLang="zh-TW" dirty="0">
                  <a:solidFill>
                    <a:schemeClr val="tx1"/>
                  </a:solidFill>
                  <a:latin typeface="+mn-ea"/>
                </a:endParaRPr>
              </a:p>
              <a:p>
                <a:pPr algn="ctr">
                  <a:spcBef>
                    <a:spcPts val="600"/>
                  </a:spcBef>
                </a:pPr>
                <a:r>
                  <a:rPr lang="zh-TW" altLang="en-US" dirty="0">
                    <a:solidFill>
                      <a:schemeClr val="tx1"/>
                    </a:solidFill>
                    <a:latin typeface="+mn-ea"/>
                  </a:rPr>
                  <a:t>電源供應器</a:t>
                </a:r>
              </a:p>
            </p:txBody>
          </p:sp>
          <p:sp>
            <p:nvSpPr>
              <p:cNvPr id="42" name="橢圓 41">
                <a:extLst>
                  <a:ext uri="{FF2B5EF4-FFF2-40B4-BE49-F238E27FC236}">
                    <a16:creationId xmlns:a16="http://schemas.microsoft.com/office/drawing/2014/main" id="{A8920FE1-085A-44AE-9FF6-BCB840441C6F}"/>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43" name="橢圓 42">
                <a:extLst>
                  <a:ext uri="{FF2B5EF4-FFF2-40B4-BE49-F238E27FC236}">
                    <a16:creationId xmlns:a16="http://schemas.microsoft.com/office/drawing/2014/main" id="{0F480011-C90B-452A-8E03-4C288C3AB048}"/>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21" name="直線接點 20">
              <a:extLst>
                <a:ext uri="{FF2B5EF4-FFF2-40B4-BE49-F238E27FC236}">
                  <a16:creationId xmlns:a16="http://schemas.microsoft.com/office/drawing/2014/main" id="{142EE14F-2DA0-4C6B-B12E-28D0652C5466}"/>
                </a:ext>
              </a:extLst>
            </p:cNvPr>
            <p:cNvCxnSpPr>
              <a:stCxn id="42" idx="6"/>
            </p:cNvCxnSpPr>
            <p:nvPr/>
          </p:nvCxnSpPr>
          <p:spPr>
            <a:xfrm>
              <a:off x="7103452" y="1557794"/>
              <a:ext cx="433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24706AFF-97BD-42DF-9304-9919A7157787}"/>
                </a:ext>
              </a:extLst>
            </p:cNvPr>
            <p:cNvCxnSpPr>
              <a:cxnSpLocks/>
            </p:cNvCxnSpPr>
            <p:nvPr/>
          </p:nvCxnSpPr>
          <p:spPr>
            <a:xfrm>
              <a:off x="7102860" y="3271894"/>
              <a:ext cx="23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98CB4566-3327-47A9-8DD4-DA2476DCF490}"/>
                </a:ext>
              </a:extLst>
            </p:cNvPr>
            <p:cNvSpPr txBox="1"/>
            <p:nvPr/>
          </p:nvSpPr>
          <p:spPr>
            <a:xfrm>
              <a:off x="8856263" y="852700"/>
              <a:ext cx="986157" cy="666920"/>
            </a:xfrm>
            <a:prstGeom prst="rect">
              <a:avLst/>
            </a:prstGeom>
            <a:solidFill>
              <a:schemeClr val="bg1"/>
            </a:solidFill>
          </p:spPr>
          <p:txBody>
            <a:bodyPr wrap="square" lIns="0" tIns="0" rIns="0" bIns="0" rtlCol="0">
              <a:spAutoFit/>
            </a:bodyPr>
            <a:lstStyle/>
            <a:p>
              <a:pPr algn="ctr"/>
              <a:r>
                <a:rPr lang="zh-TW" altLang="en-US" sz="2000" dirty="0">
                  <a:solidFill>
                    <a:srgbClr val="0000FF"/>
                  </a:solidFill>
                </a:rPr>
                <a:t>安培計</a:t>
              </a:r>
              <a:endParaRPr lang="en-US" altLang="zh-TW" sz="2000" dirty="0">
                <a:solidFill>
                  <a:srgbClr val="0000FF"/>
                </a:solidFill>
              </a:endParaRPr>
            </a:p>
            <a:p>
              <a:pPr algn="ctr"/>
              <a:r>
                <a:rPr lang="en-US" altLang="zh-TW" sz="2000" dirty="0">
                  <a:solidFill>
                    <a:srgbClr val="0000FF"/>
                  </a:solidFill>
                  <a:latin typeface="標楷體" panose="03000509000000000000" pitchFamily="65" charset="-120"/>
                  <a:ea typeface="標楷體" panose="03000509000000000000" pitchFamily="65" charset="-120"/>
                </a:rPr>
                <a:t>I</a:t>
              </a:r>
              <a:r>
                <a:rPr lang="en-US" altLang="zh-TW" sz="2000" baseline="-25000" dirty="0">
                  <a:solidFill>
                    <a:srgbClr val="0000FF"/>
                  </a:solidFill>
                </a:rPr>
                <a:t>A</a:t>
              </a:r>
              <a:r>
                <a:rPr lang="en-US" altLang="zh-TW" sz="2000" dirty="0">
                  <a:solidFill>
                    <a:srgbClr val="0000FF"/>
                  </a:solidFill>
                </a:rPr>
                <a:t>, R</a:t>
              </a:r>
              <a:r>
                <a:rPr lang="en-US" altLang="zh-TW" sz="2000" baseline="-25000" dirty="0">
                  <a:solidFill>
                    <a:srgbClr val="0000FF"/>
                  </a:solidFill>
                </a:rPr>
                <a:t>A</a:t>
              </a:r>
              <a:endParaRPr lang="zh-TW" altLang="en-US" sz="2000" baseline="-25000" dirty="0">
                <a:solidFill>
                  <a:srgbClr val="0000FF"/>
                </a:solidFill>
              </a:endParaRPr>
            </a:p>
          </p:txBody>
        </p:sp>
        <p:cxnSp>
          <p:nvCxnSpPr>
            <p:cNvPr id="24" name="直線接點 23">
              <a:extLst>
                <a:ext uri="{FF2B5EF4-FFF2-40B4-BE49-F238E27FC236}">
                  <a16:creationId xmlns:a16="http://schemas.microsoft.com/office/drawing/2014/main" id="{1A7CCEA4-C5C1-4947-905B-21E10CB4C263}"/>
                </a:ext>
              </a:extLst>
            </p:cNvPr>
            <p:cNvCxnSpPr/>
            <p:nvPr/>
          </p:nvCxnSpPr>
          <p:spPr>
            <a:xfrm>
              <a:off x="8704023" y="1546648"/>
              <a:ext cx="0" cy="821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052382AA-17C7-46B3-B9A7-DF45E1D08B5B}"/>
                </a:ext>
              </a:extLst>
            </p:cNvPr>
            <p:cNvCxnSpPr/>
            <p:nvPr/>
          </p:nvCxnSpPr>
          <p:spPr>
            <a:xfrm>
              <a:off x="8710940" y="2694348"/>
              <a:ext cx="0" cy="5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橢圓 27">
              <a:extLst>
                <a:ext uri="{FF2B5EF4-FFF2-40B4-BE49-F238E27FC236}">
                  <a16:creationId xmlns:a16="http://schemas.microsoft.com/office/drawing/2014/main" id="{0EA34BCF-96B7-45A5-A207-2663A3D5924B}"/>
                </a:ext>
              </a:extLst>
            </p:cNvPr>
            <p:cNvSpPr/>
            <p:nvPr/>
          </p:nvSpPr>
          <p:spPr>
            <a:xfrm>
              <a:off x="8437515" y="2133190"/>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29" name="直線單箭頭接點 28">
              <a:extLst>
                <a:ext uri="{FF2B5EF4-FFF2-40B4-BE49-F238E27FC236}">
                  <a16:creationId xmlns:a16="http://schemas.microsoft.com/office/drawing/2014/main" id="{CF17FCA8-3F8F-4160-8E31-44E4243A2DC5}"/>
                </a:ext>
              </a:extLst>
            </p:cNvPr>
            <p:cNvCxnSpPr>
              <a:cxnSpLocks/>
            </p:cNvCxnSpPr>
            <p:nvPr/>
          </p:nvCxnSpPr>
          <p:spPr>
            <a:xfrm rot="16200000">
              <a:off x="8316144" y="1236806"/>
              <a:ext cx="0" cy="45556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60F692DC-9AD0-44F1-AEE4-942196355366}"/>
                </a:ext>
              </a:extLst>
            </p:cNvPr>
            <p:cNvSpPr/>
            <p:nvPr/>
          </p:nvSpPr>
          <p:spPr>
            <a:xfrm>
              <a:off x="8142462" y="974614"/>
              <a:ext cx="425856" cy="400152"/>
            </a:xfrm>
            <a:prstGeom prst="rect">
              <a:avLst/>
            </a:prstGeom>
          </p:spPr>
          <p:txBody>
            <a:bodyPr wrap="none">
              <a:spAutoFit/>
            </a:bodyPr>
            <a:lstStyle/>
            <a:p>
              <a:r>
                <a:rPr lang="en-US" altLang="zh-TW" b="1" dirty="0">
                  <a:solidFill>
                    <a:srgbClr val="FF3300"/>
                  </a:solidFill>
                  <a:latin typeface="標楷體" panose="03000509000000000000" pitchFamily="65" charset="-120"/>
                  <a:ea typeface="標楷體" panose="03000509000000000000" pitchFamily="65" charset="-120"/>
                </a:rPr>
                <a:t>I</a:t>
              </a:r>
              <a:r>
                <a:rPr lang="en-US" altLang="zh-TW" b="1" baseline="-25000" dirty="0">
                  <a:solidFill>
                    <a:srgbClr val="FF3300"/>
                  </a:solidFill>
                </a:rPr>
                <a:t>A</a:t>
              </a:r>
              <a:endParaRPr lang="zh-TW" altLang="en-US" baseline="-25000" dirty="0"/>
            </a:p>
          </p:txBody>
        </p:sp>
        <p:cxnSp>
          <p:nvCxnSpPr>
            <p:cNvPr id="31" name="直線接點 30">
              <a:extLst>
                <a:ext uri="{FF2B5EF4-FFF2-40B4-BE49-F238E27FC236}">
                  <a16:creationId xmlns:a16="http://schemas.microsoft.com/office/drawing/2014/main" id="{FA7893A1-0115-4741-94CB-976096AE01B2}"/>
                </a:ext>
              </a:extLst>
            </p:cNvPr>
            <p:cNvCxnSpPr>
              <a:cxnSpLocks/>
            </p:cNvCxnSpPr>
            <p:nvPr/>
          </p:nvCxnSpPr>
          <p:spPr>
            <a:xfrm>
              <a:off x="7982354" y="1559527"/>
              <a:ext cx="1449881" cy="4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7B8096FD-3DCD-4B58-977C-4AE39BC22E4A}"/>
                </a:ext>
              </a:extLst>
            </p:cNvPr>
            <p:cNvSpPr/>
            <p:nvPr/>
          </p:nvSpPr>
          <p:spPr>
            <a:xfrm>
              <a:off x="7499342" y="1001034"/>
              <a:ext cx="497064" cy="433498"/>
            </a:xfrm>
            <a:prstGeom prst="rect">
              <a:avLst/>
            </a:prstGeom>
          </p:spPr>
          <p:txBody>
            <a:bodyPr wrap="none">
              <a:spAutoFit/>
            </a:bodyPr>
            <a:lstStyle/>
            <a:p>
              <a:r>
                <a:rPr lang="en-US" altLang="zh-TW" sz="2000" b="1" i="1" dirty="0">
                  <a:solidFill>
                    <a:srgbClr val="CC3300"/>
                  </a:solidFill>
                  <a:latin typeface="+mn-ea"/>
                </a:rPr>
                <a:t>R</a:t>
              </a:r>
              <a:r>
                <a:rPr lang="en-US" altLang="zh-TW" sz="2000" b="1" i="1" baseline="-25000" dirty="0">
                  <a:solidFill>
                    <a:srgbClr val="CC3300"/>
                  </a:solidFill>
                  <a:latin typeface="+mn-ea"/>
                </a:rPr>
                <a:t>1</a:t>
              </a:r>
              <a:endParaRPr lang="zh-TW" altLang="en-US" sz="2000" b="1" baseline="-25000" dirty="0"/>
            </a:p>
          </p:txBody>
        </p:sp>
        <p:sp>
          <p:nvSpPr>
            <p:cNvPr id="36" name="矩形 35">
              <a:extLst>
                <a:ext uri="{FF2B5EF4-FFF2-40B4-BE49-F238E27FC236}">
                  <a16:creationId xmlns:a16="http://schemas.microsoft.com/office/drawing/2014/main" id="{AB1DBD1F-805C-4219-BD35-965BB81BBC7A}"/>
                </a:ext>
              </a:extLst>
            </p:cNvPr>
            <p:cNvSpPr/>
            <p:nvPr/>
          </p:nvSpPr>
          <p:spPr>
            <a:xfrm>
              <a:off x="7388807" y="1658701"/>
              <a:ext cx="747159" cy="333460"/>
            </a:xfrm>
            <a:prstGeom prst="rect">
              <a:avLst/>
            </a:prstGeom>
          </p:spPr>
          <p:txBody>
            <a:bodyPr wrap="none">
              <a:spAutoFit/>
            </a:bodyPr>
            <a:lstStyle/>
            <a:p>
              <a:r>
                <a:rPr lang="en-US" altLang="zh-TW" sz="1400" b="1" dirty="0">
                  <a:solidFill>
                    <a:srgbClr val="CC3300"/>
                  </a:solidFill>
                  <a:latin typeface="+mn-ea"/>
                </a:rPr>
                <a:t>150 </a:t>
              </a:r>
              <a:r>
                <a:rPr lang="en-US" altLang="zh-TW" sz="1400" b="1" dirty="0">
                  <a:solidFill>
                    <a:srgbClr val="CC3300"/>
                  </a:solidFill>
                  <a:latin typeface="+mn-ea"/>
                  <a:sym typeface="Symbol" panose="05050102010706020507" pitchFamily="18" charset="2"/>
                </a:rPr>
                <a:t></a:t>
              </a:r>
              <a:endParaRPr lang="zh-TW" altLang="en-US" sz="1400" b="1" baseline="-25000" dirty="0"/>
            </a:p>
          </p:txBody>
        </p:sp>
        <p:cxnSp>
          <p:nvCxnSpPr>
            <p:cNvPr id="53" name="直線接點 52">
              <a:extLst>
                <a:ext uri="{FF2B5EF4-FFF2-40B4-BE49-F238E27FC236}">
                  <a16:creationId xmlns:a16="http://schemas.microsoft.com/office/drawing/2014/main" id="{6E60A132-C6A5-45C4-95D4-204991913838}"/>
                </a:ext>
              </a:extLst>
            </p:cNvPr>
            <p:cNvCxnSpPr/>
            <p:nvPr/>
          </p:nvCxnSpPr>
          <p:spPr>
            <a:xfrm>
              <a:off x="9415876" y="1558273"/>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B893AD23-4458-4928-B231-90313A5AA886}"/>
                </a:ext>
              </a:extLst>
            </p:cNvPr>
            <p:cNvCxnSpPr/>
            <p:nvPr/>
          </p:nvCxnSpPr>
          <p:spPr>
            <a:xfrm>
              <a:off x="9407293" y="2655614"/>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群組 54">
              <a:extLst>
                <a:ext uri="{FF2B5EF4-FFF2-40B4-BE49-F238E27FC236}">
                  <a16:creationId xmlns:a16="http://schemas.microsoft.com/office/drawing/2014/main" id="{D2C3B8A6-A294-48FF-B5AD-CE2ACA895A8D}"/>
                </a:ext>
              </a:extLst>
            </p:cNvPr>
            <p:cNvGrpSpPr/>
            <p:nvPr/>
          </p:nvGrpSpPr>
          <p:grpSpPr>
            <a:xfrm rot="5400000">
              <a:off x="9155011" y="2301307"/>
              <a:ext cx="513979" cy="236119"/>
              <a:chOff x="4846914" y="4997362"/>
              <a:chExt cx="1930677" cy="291178"/>
            </a:xfrm>
          </p:grpSpPr>
          <p:cxnSp>
            <p:nvCxnSpPr>
              <p:cNvPr id="56" name="直線接點 55">
                <a:extLst>
                  <a:ext uri="{FF2B5EF4-FFF2-40B4-BE49-F238E27FC236}">
                    <a16:creationId xmlns:a16="http://schemas.microsoft.com/office/drawing/2014/main" id="{68228216-EF7E-491A-A5C1-34FFAB42AF0A}"/>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573F27AC-1010-4295-B817-E0A95A8F850B}"/>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EE9D77CD-53C1-499F-948F-1BE7A91149E6}"/>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206ED24E-73F5-436A-9BC4-739EA32165A8}"/>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01E0E30D-2AEB-4989-BE29-008BA0BE1F82}"/>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7EC09632-E867-4D34-A95B-5D05ECD241C6}"/>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35E77E94-220B-4ED1-9175-34B2F81C2F4B}"/>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0586B66E-A2D5-4C83-96C9-2BF7A1717E5B}"/>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0B965237-E527-4D39-9607-ED3487F81CFA}"/>
                  </a:ext>
                </a:extLst>
              </p:cNvPr>
              <p:cNvCxnSpPr>
                <a:cxnSpLocks/>
              </p:cNvCxnSpPr>
              <p:nvPr/>
            </p:nvCxnSpPr>
            <p:spPr>
              <a:xfrm flipH="1">
                <a:off x="4846914" y="5143029"/>
                <a:ext cx="143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文字方塊 64">
              <a:extLst>
                <a:ext uri="{FF2B5EF4-FFF2-40B4-BE49-F238E27FC236}">
                  <a16:creationId xmlns:a16="http://schemas.microsoft.com/office/drawing/2014/main" id="{A84F2510-28CC-49F4-AA57-7D3E45378954}"/>
                </a:ext>
              </a:extLst>
            </p:cNvPr>
            <p:cNvSpPr txBox="1"/>
            <p:nvPr/>
          </p:nvSpPr>
          <p:spPr>
            <a:xfrm>
              <a:off x="9544499" y="2176063"/>
              <a:ext cx="408683" cy="430887"/>
            </a:xfrm>
            <a:prstGeom prst="rect">
              <a:avLst/>
            </a:prstGeom>
            <a:noFill/>
          </p:spPr>
          <p:txBody>
            <a:bodyPr wrap="square" lIns="0" tIns="0" rIns="0" bIns="0" rtlCol="0">
              <a:spAutoFit/>
            </a:bodyPr>
            <a:lstStyle/>
            <a:p>
              <a:r>
                <a:rPr lang="en-US" altLang="zh-TW" sz="2800" dirty="0" err="1">
                  <a:solidFill>
                    <a:srgbClr val="0000FF"/>
                  </a:solidFill>
                </a:rPr>
                <a:t>R</a:t>
              </a:r>
              <a:r>
                <a:rPr lang="en-US" altLang="zh-TW" sz="2800" baseline="-25000" dirty="0" err="1">
                  <a:solidFill>
                    <a:srgbClr val="0000FF"/>
                  </a:solidFill>
                </a:rPr>
                <a:t>p</a:t>
              </a:r>
              <a:endParaRPr lang="zh-TW" altLang="en-US" sz="2800" baseline="-25000" dirty="0">
                <a:solidFill>
                  <a:srgbClr val="0000FF"/>
                </a:solidFill>
              </a:endParaRPr>
            </a:p>
          </p:txBody>
        </p:sp>
        <p:sp>
          <p:nvSpPr>
            <p:cNvPr id="66" name="文字方塊 65">
              <a:extLst>
                <a:ext uri="{FF2B5EF4-FFF2-40B4-BE49-F238E27FC236}">
                  <a16:creationId xmlns:a16="http://schemas.microsoft.com/office/drawing/2014/main" id="{8D223A0A-9E54-4AF0-A757-CCA6B9A79829}"/>
                </a:ext>
              </a:extLst>
            </p:cNvPr>
            <p:cNvSpPr txBox="1"/>
            <p:nvPr/>
          </p:nvSpPr>
          <p:spPr>
            <a:xfrm>
              <a:off x="7980360" y="2209779"/>
              <a:ext cx="408683"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grpSp>
      <p:pic>
        <p:nvPicPr>
          <p:cNvPr id="67" name="圖形 66" descr="首頁">
            <a:hlinkClick r:id="rId3" action="ppaction://hlinksldjump"/>
            <a:extLst>
              <a:ext uri="{FF2B5EF4-FFF2-40B4-BE49-F238E27FC236}">
                <a16:creationId xmlns:a16="http://schemas.microsoft.com/office/drawing/2014/main" id="{4D04ECA3-0B10-4B0E-B8E9-52CE0B71B7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880264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a:extLst>
              <a:ext uri="{FF2B5EF4-FFF2-40B4-BE49-F238E27FC236}">
                <a16:creationId xmlns:a16="http://schemas.microsoft.com/office/drawing/2014/main" id="{804ED4BE-8D26-41B7-A540-CBA22102A432}"/>
              </a:ext>
            </a:extLst>
          </p:cNvPr>
          <p:cNvSpPr>
            <a:spLocks noGrp="1"/>
          </p:cNvSpPr>
          <p:nvPr>
            <p:ph type="title"/>
          </p:nvPr>
        </p:nvSpPr>
        <p:spPr>
          <a:xfrm>
            <a:off x="1963595" y="-2534"/>
            <a:ext cx="5827745" cy="885948"/>
          </a:xfrm>
          <a:solidFill>
            <a:schemeClr val="bg1"/>
          </a:solidFill>
        </p:spPr>
        <p:txBody>
          <a:bodyPr/>
          <a:lstStyle/>
          <a:p>
            <a:r>
              <a:rPr lang="zh-TW" altLang="en-US" dirty="0">
                <a:solidFill>
                  <a:srgbClr val="0000FF"/>
                </a:solidFill>
                <a:latin typeface="+mn-ea"/>
              </a:rPr>
              <a:t>實驗</a:t>
            </a:r>
            <a:r>
              <a:rPr lang="en-US" altLang="zh-TW" dirty="0">
                <a:solidFill>
                  <a:srgbClr val="0000FF"/>
                </a:solidFill>
                <a:latin typeface="+mn-ea"/>
              </a:rPr>
              <a:t>2</a:t>
            </a:r>
            <a:r>
              <a:rPr lang="zh-TW" altLang="zh-TW" dirty="0">
                <a:solidFill>
                  <a:srgbClr val="0000FF"/>
                </a:solidFill>
                <a:latin typeface="+mj-ea"/>
              </a:rPr>
              <a:t>安培計</a:t>
            </a:r>
            <a:r>
              <a:rPr lang="en-US" altLang="zh-TW" dirty="0">
                <a:solidFill>
                  <a:srgbClr val="0000FF"/>
                </a:solidFill>
                <a:latin typeface="+mj-ea"/>
              </a:rPr>
              <a:t> </a:t>
            </a:r>
            <a:r>
              <a:rPr lang="en-US" altLang="zh-TW" dirty="0">
                <a:solidFill>
                  <a:srgbClr val="0000FF"/>
                </a:solidFill>
                <a:latin typeface="標楷體" panose="03000509000000000000" pitchFamily="65" charset="-120"/>
                <a:ea typeface="標楷體" panose="03000509000000000000" pitchFamily="65" charset="-120"/>
                <a:cs typeface="Times New Roman" pitchFamily="18" charset="0"/>
              </a:rPr>
              <a:t>I</a:t>
            </a:r>
            <a:r>
              <a:rPr lang="zh-TW" altLang="en-US" dirty="0">
                <a:solidFill>
                  <a:srgbClr val="0000FF"/>
                </a:solidFill>
                <a:latin typeface="+mn-ea"/>
                <a:cs typeface="Times New Roman" pitchFamily="18" charset="0"/>
              </a:rPr>
              <a:t> </a:t>
            </a:r>
            <a:r>
              <a:rPr lang="en-US" altLang="zh-TW" baseline="-25000" dirty="0">
                <a:solidFill>
                  <a:srgbClr val="0000FF"/>
                </a:solidFill>
                <a:latin typeface="+mn-ea"/>
                <a:cs typeface="Times New Roman" pitchFamily="18" charset="0"/>
              </a:rPr>
              <a:t>FS</a:t>
            </a:r>
            <a:r>
              <a:rPr lang="en-US" altLang="zh-TW" dirty="0">
                <a:solidFill>
                  <a:srgbClr val="0000FF"/>
                </a:solidFill>
                <a:latin typeface="+mn-ea"/>
                <a:cs typeface="Times New Roman" pitchFamily="18" charset="0"/>
              </a:rPr>
              <a:t>: 50 mA</a:t>
            </a:r>
            <a:endParaRPr lang="zh-TW" altLang="en-US" dirty="0">
              <a:latin typeface="+mn-ea"/>
              <a:ea typeface="+mn-ea"/>
            </a:endParaRPr>
          </a:p>
        </p:txBody>
      </p:sp>
      <p:sp>
        <p:nvSpPr>
          <p:cNvPr id="63" name="矩形: 圓角 62">
            <a:extLst>
              <a:ext uri="{FF2B5EF4-FFF2-40B4-BE49-F238E27FC236}">
                <a16:creationId xmlns:a16="http://schemas.microsoft.com/office/drawing/2014/main" id="{4620238F-3BC8-4CEB-8D96-7C772C2709DE}"/>
              </a:ext>
            </a:extLst>
          </p:cNvPr>
          <p:cNvSpPr/>
          <p:nvPr/>
        </p:nvSpPr>
        <p:spPr>
          <a:xfrm>
            <a:off x="5290505" y="5941059"/>
            <a:ext cx="3471712" cy="578882"/>
          </a:xfrm>
          <a:prstGeom prst="roundRect">
            <a:avLst/>
          </a:prstGeom>
          <a:solidFill>
            <a:schemeClr val="bg1"/>
          </a:solidFill>
        </p:spPr>
        <p:txBody>
          <a:bodyPr wrap="square">
            <a:spAutoFit/>
          </a:bodyPr>
          <a:lstStyle/>
          <a:p>
            <a:pPr algn="ctr"/>
            <a:r>
              <a:rPr kumimoji="1" lang="en-US" altLang="zh-TW" sz="2800" dirty="0">
                <a:solidFill>
                  <a:srgbClr val="0000FF"/>
                </a:solidFill>
                <a:latin typeface="+mn-ea"/>
                <a:cs typeface="Times New Roman" pitchFamily="18" charset="0"/>
              </a:rPr>
              <a:t>50 mA</a:t>
            </a:r>
            <a:r>
              <a:rPr kumimoji="1" lang="zh-TW" altLang="en-US" sz="2800" dirty="0">
                <a:solidFill>
                  <a:srgbClr val="0000FF"/>
                </a:solidFill>
                <a:latin typeface="+mn-ea"/>
                <a:cs typeface="Times New Roman" pitchFamily="18" charset="0"/>
              </a:rPr>
              <a:t>檢流計結構圖</a:t>
            </a:r>
            <a:endParaRPr lang="zh-TW" altLang="en-US" sz="2800" dirty="0">
              <a:solidFill>
                <a:srgbClr val="0000FF"/>
              </a:solidFill>
            </a:endParaRPr>
          </a:p>
        </p:txBody>
      </p:sp>
      <p:grpSp>
        <p:nvGrpSpPr>
          <p:cNvPr id="30" name="群組 29">
            <a:extLst>
              <a:ext uri="{FF2B5EF4-FFF2-40B4-BE49-F238E27FC236}">
                <a16:creationId xmlns:a16="http://schemas.microsoft.com/office/drawing/2014/main" id="{457510D1-7306-4E82-87F4-8A0DE29C8119}"/>
              </a:ext>
            </a:extLst>
          </p:cNvPr>
          <p:cNvGrpSpPr/>
          <p:nvPr/>
        </p:nvGrpSpPr>
        <p:grpSpPr>
          <a:xfrm>
            <a:off x="841461" y="3757744"/>
            <a:ext cx="4181742" cy="962410"/>
            <a:chOff x="657062" y="3723202"/>
            <a:chExt cx="2669716" cy="962410"/>
          </a:xfrm>
        </p:grpSpPr>
        <mc:AlternateContent xmlns:mc="http://schemas.openxmlformats.org/markup-compatibility/2006" xmlns:a14="http://schemas.microsoft.com/office/drawing/2010/main">
          <mc:Choice Requires="a14">
            <p:sp>
              <p:nvSpPr>
                <p:cNvPr id="56" name="物件 4">
                  <a:extLst>
                    <a:ext uri="{FF2B5EF4-FFF2-40B4-BE49-F238E27FC236}">
                      <a16:creationId xmlns:a16="http://schemas.microsoft.com/office/drawing/2014/main" id="{62A70C8C-F0CC-4D19-9F7D-605FD613DA1D}"/>
                    </a:ext>
                  </a:extLst>
                </p:cNvPr>
                <p:cNvSpPr txBox="1"/>
                <p:nvPr/>
              </p:nvSpPr>
              <p:spPr bwMode="auto">
                <a:xfrm>
                  <a:off x="657062" y="3723202"/>
                  <a:ext cx="2669716" cy="962410"/>
                </a:xfrm>
                <a:prstGeom prst="rect">
                  <a:avLst/>
                </a:prstGeom>
                <a:solidFill>
                  <a:schemeClr val="bg1"/>
                </a:solidFill>
              </p:spPr>
              <p:txBody>
                <a:bodyPr>
                  <a:noAutofit/>
                </a:bodyPr>
                <a:lstStyle/>
                <a:p>
                  <a:pPr/>
                  <a14:m>
                    <m:oMathPara xmlns:m="http://schemas.openxmlformats.org/officeDocument/2006/math">
                      <m:oMathParaPr>
                        <m:jc m:val="left"/>
                      </m:oMathParaPr>
                      <m:oMath xmlns:m="http://schemas.openxmlformats.org/officeDocument/2006/math">
                        <m:r>
                          <a:rPr lang="zh-TW" altLang="en-US" sz="2800" i="1" smtClean="0">
                            <a:solidFill>
                              <a:srgbClr val="000000"/>
                            </a:solidFill>
                            <a:latin typeface="Cambria Math" panose="02040503050406030204" pitchFamily="18" charset="0"/>
                          </a:rPr>
                          <m:t>𝐼</m:t>
                        </m:r>
                        <m:r>
                          <a:rPr lang="en-US" altLang="zh-TW" sz="2800" b="0" i="1" baseline="-25000" smtClean="0">
                            <a:solidFill>
                              <a:srgbClr val="000000"/>
                            </a:solidFill>
                            <a:latin typeface="Cambria Math" panose="02040503050406030204" pitchFamily="18" charset="0"/>
                          </a:rPr>
                          <m:t>𝐷𝑈𝑇</m:t>
                        </m:r>
                        <m:r>
                          <a:rPr lang="zh-TW" altLang="en-US" sz="2800" i="1">
                            <a:solidFill>
                              <a:srgbClr val="000000"/>
                            </a:solidFill>
                            <a:latin typeface="Cambria Math" panose="02040503050406030204" pitchFamily="18" charset="0"/>
                          </a:rPr>
                          <m:t>=</m:t>
                        </m:r>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𝐼</m:t>
                            </m:r>
                          </m:e>
                          <m:sub>
                            <m:r>
                              <m:rPr>
                                <m:sty m:val="p"/>
                              </m:rPr>
                              <a:rPr lang="en-US" altLang="zh-TW" sz="2800" i="1">
                                <a:solidFill>
                                  <a:srgbClr val="000000"/>
                                </a:solidFill>
                                <a:latin typeface="Cambria Math" panose="02040503050406030204" pitchFamily="18" charset="0"/>
                              </a:rPr>
                              <m:t>G</m:t>
                            </m:r>
                          </m:sub>
                        </m:sSub>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1+</m:t>
                            </m:r>
                            <m:f>
                              <m:fPr>
                                <m:ctrlPr>
                                  <a:rPr lang="zh-TW" altLang="en-US" sz="2800" i="1">
                                    <a:solidFill>
                                      <a:srgbClr val="000000"/>
                                    </a:solidFill>
                                    <a:latin typeface="Cambria Math" panose="02040503050406030204" pitchFamily="18" charset="0"/>
                                  </a:rPr>
                                </m:ctrlPr>
                              </m:fPr>
                              <m:num>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𝑅</m:t>
                                    </m:r>
                                  </m:e>
                                  <m:sub>
                                    <m:r>
                                      <m:rPr>
                                        <m:sty m:val="p"/>
                                      </m:rPr>
                                      <a:rPr lang="en-US" altLang="zh-TW" sz="2800" i="1">
                                        <a:solidFill>
                                          <a:srgbClr val="000000"/>
                                        </a:solidFill>
                                        <a:latin typeface="Cambria Math" panose="02040503050406030204" pitchFamily="18" charset="0"/>
                                      </a:rPr>
                                      <m:t>G</m:t>
                                    </m:r>
                                  </m:sub>
                                </m:sSub>
                              </m:num>
                              <m:den>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𝑅</m:t>
                                    </m:r>
                                  </m:e>
                                  <m:sub>
                                    <m:r>
                                      <a:rPr lang="zh-TW" altLang="en-US" sz="2800" i="1">
                                        <a:solidFill>
                                          <a:srgbClr val="000000"/>
                                        </a:solidFill>
                                        <a:latin typeface="Cambria Math" panose="02040503050406030204" pitchFamily="18" charset="0"/>
                                      </a:rPr>
                                      <m:t>𝑝</m:t>
                                    </m:r>
                                  </m:sub>
                                </m:sSub>
                              </m:den>
                            </m:f>
                          </m:e>
                        </m:d>
                      </m:oMath>
                    </m:oMathPara>
                  </a14:m>
                  <a:endParaRPr lang="zh-TW" altLang="en-US" sz="2800" dirty="0"/>
                </a:p>
              </p:txBody>
            </p:sp>
          </mc:Choice>
          <mc:Fallback xmlns="">
            <p:sp>
              <p:nvSpPr>
                <p:cNvPr id="56" name="物件 4">
                  <a:extLst>
                    <a:ext uri="{FF2B5EF4-FFF2-40B4-BE49-F238E27FC236}">
                      <a16:creationId xmlns:a16="http://schemas.microsoft.com/office/drawing/2014/main" id="{62A70C8C-F0CC-4D19-9F7D-605FD613DA1D}"/>
                    </a:ext>
                  </a:extLst>
                </p:cNvPr>
                <p:cNvSpPr txBox="1">
                  <a:spLocks noRot="1" noChangeAspect="1" noMove="1" noResize="1" noEditPoints="1" noAdjustHandles="1" noChangeArrowheads="1" noChangeShapeType="1" noTextEdit="1"/>
                </p:cNvSpPr>
                <p:nvPr/>
              </p:nvSpPr>
              <p:spPr bwMode="auto">
                <a:xfrm>
                  <a:off x="657062" y="3723202"/>
                  <a:ext cx="2669716" cy="962410"/>
                </a:xfrm>
                <a:prstGeom prst="rect">
                  <a:avLst/>
                </a:prstGeom>
                <a:blipFill>
                  <a:blip r:embed="rId3"/>
                  <a:stretch>
                    <a:fillRect b="-5696"/>
                  </a:stretch>
                </a:blipFill>
              </p:spPr>
              <p:txBody>
                <a:bodyPr/>
                <a:lstStyle/>
                <a:p>
                  <a:r>
                    <a:rPr lang="zh-TW" altLang="en-US">
                      <a:noFill/>
                    </a:rPr>
                    <a:t> </a:t>
                  </a:r>
                </a:p>
              </p:txBody>
            </p:sp>
          </mc:Fallback>
        </mc:AlternateContent>
        <p:cxnSp>
          <p:nvCxnSpPr>
            <p:cNvPr id="26" name="直線單箭頭接點 25">
              <a:extLst>
                <a:ext uri="{FF2B5EF4-FFF2-40B4-BE49-F238E27FC236}">
                  <a16:creationId xmlns:a16="http://schemas.microsoft.com/office/drawing/2014/main" id="{E5BBA8F4-A69D-4D5C-A37C-96E741FC886E}"/>
                </a:ext>
              </a:extLst>
            </p:cNvPr>
            <p:cNvCxnSpPr>
              <a:cxnSpLocks/>
            </p:cNvCxnSpPr>
            <p:nvPr/>
          </p:nvCxnSpPr>
          <p:spPr>
            <a:xfrm flipV="1">
              <a:off x="1670639" y="3995456"/>
              <a:ext cx="321281" cy="491142"/>
            </a:xfrm>
            <a:prstGeom prst="straightConnector1">
              <a:avLst/>
            </a:prstGeom>
            <a:ln w="38100">
              <a:solidFill>
                <a:srgbClr val="FF3300"/>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B0CD96DA-CE49-406C-9E72-CCE522EBF2C4}"/>
                  </a:ext>
                </a:extLst>
              </p:cNvPr>
              <p:cNvSpPr txBox="1"/>
              <p:nvPr/>
            </p:nvSpPr>
            <p:spPr>
              <a:xfrm>
                <a:off x="368476" y="1143418"/>
                <a:ext cx="8548871" cy="2552045"/>
              </a:xfrm>
              <a:prstGeom prst="rect">
                <a:avLst/>
              </a:prstGeom>
              <a:noFill/>
            </p:spPr>
            <p:txBody>
              <a:bodyPr wrap="square" lIns="0" tIns="0" rIns="0" bIns="0" rtlCol="0">
                <a:spAutoFit/>
              </a:bodyPr>
              <a:lstStyle/>
              <a:p>
                <a:pPr marL="514350" indent="-514350">
                  <a:lnSpc>
                    <a:spcPct val="120000"/>
                  </a:lnSpc>
                  <a:buFont typeface="+mj-lt"/>
                  <a:buAutoNum type="arabicPeriod"/>
                </a:pPr>
                <a:r>
                  <a:rPr lang="zh-TW" altLang="en-US" sz="2400" dirty="0"/>
                  <a:t>當要將檢流計</a:t>
                </a:r>
                <a:r>
                  <a:rPr lang="en-US" altLang="zh-TW" sz="2400" dirty="0"/>
                  <a:t>G</a:t>
                </a:r>
                <a:r>
                  <a:rPr lang="zh-TW" altLang="en-US" sz="2400" dirty="0"/>
                  <a:t>滿檔量程由 </a:t>
                </a:r>
                <a:r>
                  <a:rPr lang="zh-TW" altLang="en-US" sz="2400" dirty="0">
                    <a:sym typeface="Symbol" panose="05050102010706020507" pitchFamily="18" charset="2"/>
                  </a:rPr>
                  <a:t></a:t>
                </a:r>
                <a:r>
                  <a:rPr lang="en-US" altLang="zh-TW" sz="2400" dirty="0"/>
                  <a:t>A </a:t>
                </a:r>
                <a:r>
                  <a:rPr lang="zh-TW" altLang="en-US" sz="2400" dirty="0">
                    <a:sym typeface="Wingdings" panose="05000000000000000000" pitchFamily="2" charset="2"/>
                  </a:rPr>
                  <a:t>擴充為</a:t>
                </a:r>
                <a:r>
                  <a:rPr lang="en-US" altLang="zh-TW" sz="2400" dirty="0">
                    <a:sym typeface="Wingdings" panose="05000000000000000000" pitchFamily="2" charset="2"/>
                  </a:rPr>
                  <a:t> mA</a:t>
                </a:r>
                <a:r>
                  <a:rPr lang="zh-TW" altLang="en-US" sz="2400" dirty="0"/>
                  <a:t>，即待測電流刻度*</a:t>
                </a:r>
                <a:r>
                  <a:rPr lang="en-US" altLang="zh-TW" sz="2400" dirty="0"/>
                  <a:t>1000 </a:t>
                </a:r>
                <a:r>
                  <a:rPr lang="zh-TW" altLang="en-US" sz="2400" dirty="0"/>
                  <a:t>倍，可利用一適當電阻</a:t>
                </a:r>
                <a:r>
                  <a:rPr lang="en-US" altLang="zh-TW" sz="2400" dirty="0" err="1"/>
                  <a:t>R</a:t>
                </a:r>
                <a:r>
                  <a:rPr lang="en-US" altLang="zh-TW" sz="2400" baseline="-25000" dirty="0" err="1"/>
                  <a:t>p</a:t>
                </a:r>
                <a:r>
                  <a:rPr lang="zh-TW" altLang="en-US" sz="2400" dirty="0"/>
                  <a:t>與檢流計</a:t>
                </a:r>
                <a:r>
                  <a:rPr lang="en-US" altLang="zh-TW" sz="2400" dirty="0"/>
                  <a:t>G</a:t>
                </a:r>
                <a:r>
                  <a:rPr lang="zh-TW" altLang="en-US" sz="2400" dirty="0"/>
                  <a:t>並聯，使一部分微小的待測電流分流</a:t>
                </a:r>
                <a:r>
                  <a:rPr lang="en-US" altLang="zh-TW" sz="2400" dirty="0"/>
                  <a:t>(&lt; 50 </a:t>
                </a:r>
                <a:r>
                  <a:rPr lang="en-US" altLang="zh-TW" sz="2400" dirty="0">
                    <a:sym typeface="Symbol" panose="05050102010706020507" pitchFamily="18" charset="2"/>
                  </a:rPr>
                  <a:t></a:t>
                </a:r>
                <a:r>
                  <a:rPr lang="en-US" altLang="zh-TW" sz="2400" dirty="0"/>
                  <a:t>A)</a:t>
                </a:r>
                <a:r>
                  <a:rPr lang="zh-TW" altLang="en-US" sz="2400" dirty="0"/>
                  <a:t>分流至檢流計</a:t>
                </a:r>
                <a:r>
                  <a:rPr lang="en-US" altLang="zh-TW" sz="2400" dirty="0"/>
                  <a:t>G</a:t>
                </a:r>
                <a:r>
                  <a:rPr lang="zh-TW" altLang="en-US" sz="2400" dirty="0"/>
                  <a:t>檢測 ，</a:t>
                </a:r>
                <a:endParaRPr lang="en-US" altLang="zh-TW" sz="2400" dirty="0"/>
              </a:p>
              <a:p>
                <a:pPr marL="514350" indent="-514350">
                  <a:lnSpc>
                    <a:spcPct val="120000"/>
                  </a:lnSpc>
                  <a:buFont typeface="+mj-lt"/>
                  <a:buAutoNum type="arabicPeriod"/>
                </a:pPr>
                <a:r>
                  <a:rPr lang="zh-TW" altLang="en-US" sz="2400" dirty="0"/>
                  <a:t>此時待測電流 </a:t>
                </a:r>
                <a:r>
                  <a:rPr lang="en-US" altLang="zh-TW" sz="2400" dirty="0">
                    <a:latin typeface="標楷體" panose="03000509000000000000" pitchFamily="65" charset="-120"/>
                    <a:ea typeface="標楷體" panose="03000509000000000000" pitchFamily="65" charset="-120"/>
                  </a:rPr>
                  <a:t>I</a:t>
                </a:r>
                <a:r>
                  <a:rPr lang="en-US" altLang="zh-TW" sz="2400" baseline="-25000" dirty="0"/>
                  <a:t>DUT</a:t>
                </a:r>
                <a:r>
                  <a:rPr lang="en-US" altLang="zh-TW" sz="2400" dirty="0"/>
                  <a:t>=</a:t>
                </a:r>
                <a:r>
                  <a:rPr lang="en-US" altLang="zh-TW" sz="2400" dirty="0">
                    <a:latin typeface="標楷體" panose="03000509000000000000" pitchFamily="65" charset="-120"/>
                    <a:ea typeface="標楷體" panose="03000509000000000000" pitchFamily="65" charset="-120"/>
                  </a:rPr>
                  <a:t>I</a:t>
                </a:r>
                <a:r>
                  <a:rPr lang="en-US" altLang="zh-TW" sz="2400" baseline="-25000" dirty="0"/>
                  <a:t>G</a:t>
                </a:r>
                <a:r>
                  <a:rPr lang="en-US" altLang="zh-TW" sz="2400" dirty="0"/>
                  <a:t>+</a:t>
                </a:r>
                <a:r>
                  <a:rPr lang="en-US" altLang="zh-TW" sz="2400" dirty="0">
                    <a:latin typeface="標楷體" panose="03000509000000000000" pitchFamily="65" charset="-120"/>
                    <a:ea typeface="標楷體" panose="03000509000000000000" pitchFamily="65" charset="-120"/>
                  </a:rPr>
                  <a:t>I</a:t>
                </a:r>
                <a:r>
                  <a:rPr lang="en-US" altLang="zh-TW" sz="2400" baseline="-25000" dirty="0"/>
                  <a:t>P</a:t>
                </a:r>
                <a:r>
                  <a:rPr lang="en-US" altLang="zh-TW" sz="2400" dirty="0"/>
                  <a:t>=</a:t>
                </a:r>
                <a:r>
                  <a:rPr lang="zh-TW" altLang="en-US" sz="2400" dirty="0">
                    <a:solidFill>
                      <a:srgbClr val="000000"/>
                    </a:solidFill>
                  </a:rPr>
                  <a:t> </a:t>
                </a:r>
                <a14:m>
                  <m:oMath xmlns:m="http://schemas.openxmlformats.org/officeDocument/2006/math">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𝐼</m:t>
                        </m:r>
                      </m:e>
                      <m:sub>
                        <m:r>
                          <m:rPr>
                            <m:sty m:val="p"/>
                          </m:rPr>
                          <a:rPr lang="en-US" altLang="zh-TW" sz="2400" i="1">
                            <a:solidFill>
                              <a:srgbClr val="000000"/>
                            </a:solidFill>
                            <a:latin typeface="Cambria Math" panose="02040503050406030204" pitchFamily="18" charset="0"/>
                          </a:rPr>
                          <m:t>G</m:t>
                        </m:r>
                      </m:sub>
                    </m:sSub>
                    <m:d>
                      <m:dPr>
                        <m:ctrlPr>
                          <a:rPr lang="zh-TW" altLang="en-US" sz="2400" i="1">
                            <a:solidFill>
                              <a:srgbClr val="000000"/>
                            </a:solidFill>
                            <a:latin typeface="Cambria Math" panose="02040503050406030204" pitchFamily="18" charset="0"/>
                          </a:rPr>
                        </m:ctrlPr>
                      </m:dPr>
                      <m:e>
                        <m:r>
                          <a:rPr lang="zh-TW" altLang="en-US" sz="2400" i="1">
                            <a:solidFill>
                              <a:srgbClr val="000000"/>
                            </a:solidFill>
                            <a:latin typeface="Cambria Math" panose="02040503050406030204" pitchFamily="18" charset="0"/>
                          </a:rPr>
                          <m:t>1+</m:t>
                        </m:r>
                        <m:f>
                          <m:fPr>
                            <m:ctrlPr>
                              <a:rPr lang="zh-TW" altLang="en-US" sz="2400" i="1">
                                <a:solidFill>
                                  <a:srgbClr val="000000"/>
                                </a:solidFill>
                                <a:latin typeface="Cambria Math" panose="02040503050406030204" pitchFamily="18" charset="0"/>
                              </a:rPr>
                            </m:ctrlPr>
                          </m:fPr>
                          <m:num>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𝑅</m:t>
                                </m:r>
                              </m:e>
                              <m:sub>
                                <m:r>
                                  <m:rPr>
                                    <m:sty m:val="p"/>
                                  </m:rPr>
                                  <a:rPr lang="en-US" altLang="zh-TW" sz="2400" i="1">
                                    <a:solidFill>
                                      <a:srgbClr val="000000"/>
                                    </a:solidFill>
                                    <a:latin typeface="Cambria Math" panose="02040503050406030204" pitchFamily="18" charset="0"/>
                                  </a:rPr>
                                  <m:t>G</m:t>
                                </m:r>
                              </m:sub>
                            </m:sSub>
                          </m:num>
                          <m:den>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𝑅</m:t>
                                </m:r>
                              </m:e>
                              <m:sub>
                                <m:r>
                                  <a:rPr lang="zh-TW" altLang="en-US" sz="2400" i="1">
                                    <a:solidFill>
                                      <a:srgbClr val="000000"/>
                                    </a:solidFill>
                                    <a:latin typeface="Cambria Math" panose="02040503050406030204" pitchFamily="18" charset="0"/>
                                  </a:rPr>
                                  <m:t>𝑝</m:t>
                                </m:r>
                              </m:sub>
                            </m:sSub>
                          </m:den>
                        </m:f>
                      </m:e>
                    </m:d>
                    <m:r>
                      <a:rPr lang="zh-TW" altLang="en-US" sz="2400" i="1">
                        <a:solidFill>
                          <a:srgbClr val="000000"/>
                        </a:solidFill>
                        <a:latin typeface="Cambria Math" panose="02040503050406030204" pitchFamily="18" charset="0"/>
                      </a:rPr>
                      <m:t> </m:t>
                    </m:r>
                  </m:oMath>
                </a14:m>
                <a:r>
                  <a:rPr lang="zh-TW" altLang="en-US" sz="2400" dirty="0"/>
                  <a:t>，所需並聯電阻</a:t>
                </a:r>
                <a:r>
                  <a:rPr lang="en-US" altLang="zh-TW" sz="2400" dirty="0" err="1"/>
                  <a:t>Rp</a:t>
                </a:r>
                <a:r>
                  <a:rPr lang="zh-TW" altLang="en-US" sz="2400" dirty="0"/>
                  <a:t>約為檢流計內電阻</a:t>
                </a:r>
                <a:r>
                  <a:rPr lang="en-US" altLang="zh-TW" sz="2400" dirty="0"/>
                  <a:t>R</a:t>
                </a:r>
                <a:r>
                  <a:rPr lang="en-US" altLang="zh-TW" sz="2400" baseline="-25000" dirty="0"/>
                  <a:t>G</a:t>
                </a:r>
                <a:r>
                  <a:rPr lang="zh-TW" altLang="en-US" sz="2400" dirty="0"/>
                  <a:t>的 </a:t>
                </a:r>
                <a:r>
                  <a:rPr lang="en-US" altLang="zh-TW" sz="2400" dirty="0"/>
                  <a:t>1/1000 </a:t>
                </a:r>
              </a:p>
            </p:txBody>
          </p:sp>
        </mc:Choice>
        <mc:Fallback xmlns="">
          <p:sp>
            <p:nvSpPr>
              <p:cNvPr id="62" name="文字方塊 61">
                <a:extLst>
                  <a:ext uri="{FF2B5EF4-FFF2-40B4-BE49-F238E27FC236}">
                    <a16:creationId xmlns:a16="http://schemas.microsoft.com/office/drawing/2014/main" id="{B0CD96DA-CE49-406C-9E72-CCE522EBF2C4}"/>
                  </a:ext>
                </a:extLst>
              </p:cNvPr>
              <p:cNvSpPr txBox="1">
                <a:spLocks noRot="1" noChangeAspect="1" noMove="1" noResize="1" noEditPoints="1" noAdjustHandles="1" noChangeArrowheads="1" noChangeShapeType="1" noTextEdit="1"/>
              </p:cNvSpPr>
              <p:nvPr/>
            </p:nvSpPr>
            <p:spPr>
              <a:xfrm>
                <a:off x="368476" y="1143418"/>
                <a:ext cx="8548871" cy="2552045"/>
              </a:xfrm>
              <a:prstGeom prst="rect">
                <a:avLst/>
              </a:prstGeom>
              <a:blipFill>
                <a:blip r:embed="rId4"/>
                <a:stretch>
                  <a:fillRect l="-2210" t="-2632" r="-1782" b="-645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7175FCB0-87DA-4376-9794-057CC0D9E7F3}"/>
                  </a:ext>
                </a:extLst>
              </p:cNvPr>
              <p:cNvSpPr/>
              <p:nvPr/>
            </p:nvSpPr>
            <p:spPr>
              <a:xfrm>
                <a:off x="841461" y="4675036"/>
                <a:ext cx="2385077" cy="90178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altLang="zh-TW" sz="2800" i="1" dirty="0" smtClean="0">
                              <a:latin typeface="Cambria Math" panose="02040503050406030204" pitchFamily="18" charset="0"/>
                            </a:rPr>
                          </m:ctrlPr>
                        </m:sSubPr>
                        <m:e>
                          <m:r>
                            <a:rPr lang="en-US" altLang="zh-TW" sz="2800" i="1" dirty="0">
                              <a:latin typeface="Cambria Math" panose="02040503050406030204" pitchFamily="18" charset="0"/>
                            </a:rPr>
                            <m:t>𝑅</m:t>
                          </m:r>
                        </m:e>
                        <m:sub>
                          <m:r>
                            <a:rPr lang="en-US" altLang="zh-TW" sz="2800" b="0" i="1" dirty="0" smtClean="0">
                              <a:latin typeface="Cambria Math" panose="02040503050406030204" pitchFamily="18" charset="0"/>
                            </a:rPr>
                            <m:t>𝑝</m:t>
                          </m:r>
                        </m:sub>
                      </m:sSub>
                      <m:r>
                        <a:rPr lang="en-US" altLang="zh-TW" sz="2800" b="0" i="1" dirty="0" smtClean="0">
                          <a:latin typeface="Cambria Math" panose="02040503050406030204" pitchFamily="18" charset="0"/>
                        </a:rPr>
                        <m:t>=</m:t>
                      </m:r>
                      <m:f>
                        <m:fPr>
                          <m:ctrlPr>
                            <a:rPr lang="en-US" altLang="zh-TW" sz="2800" i="1" dirty="0" smtClean="0">
                              <a:latin typeface="Cambria Math" panose="02040503050406030204" pitchFamily="18" charset="0"/>
                            </a:rPr>
                          </m:ctrlPr>
                        </m:fPr>
                        <m:num>
                          <m:r>
                            <a:rPr lang="en-US" altLang="zh-TW" sz="2800" b="0" i="1" dirty="0" smtClean="0">
                              <a:latin typeface="Cambria Math" panose="02040503050406030204" pitchFamily="18" charset="0"/>
                            </a:rPr>
                            <m:t>1</m:t>
                          </m:r>
                        </m:num>
                        <m:den>
                          <m:r>
                            <a:rPr lang="en-US" altLang="zh-TW" sz="2800" b="0" i="1" dirty="0" smtClean="0">
                              <a:latin typeface="Cambria Math" panose="02040503050406030204" pitchFamily="18" charset="0"/>
                            </a:rPr>
                            <m:t>1000</m:t>
                          </m:r>
                        </m:den>
                      </m:f>
                      <m:sSub>
                        <m:sSubPr>
                          <m:ctrlPr>
                            <a:rPr lang="en-US" altLang="zh-TW" sz="2800" i="1" dirty="0" smtClean="0">
                              <a:latin typeface="Cambria Math" panose="02040503050406030204" pitchFamily="18" charset="0"/>
                            </a:rPr>
                          </m:ctrlPr>
                        </m:sSubPr>
                        <m:e>
                          <m:r>
                            <a:rPr lang="en-US" altLang="zh-TW" sz="2800" b="0" i="1" dirty="0" smtClean="0">
                              <a:latin typeface="Cambria Math" panose="02040503050406030204" pitchFamily="18" charset="0"/>
                            </a:rPr>
                            <m:t>𝑅</m:t>
                          </m:r>
                        </m:e>
                        <m:sub>
                          <m:r>
                            <m:rPr>
                              <m:sty m:val="p"/>
                            </m:rPr>
                            <a:rPr lang="en-US" altLang="zh-TW" sz="2800" i="1" dirty="0">
                              <a:latin typeface="Cambria Math" panose="02040503050406030204" pitchFamily="18" charset="0"/>
                            </a:rPr>
                            <m:t>G</m:t>
                          </m:r>
                        </m:sub>
                      </m:sSub>
                    </m:oMath>
                  </m:oMathPara>
                </a14:m>
                <a:endParaRPr lang="zh-TW" altLang="en-US" sz="2800" baseline="-25000" dirty="0"/>
              </a:p>
            </p:txBody>
          </p:sp>
        </mc:Choice>
        <mc:Fallback xmlns="">
          <p:sp>
            <p:nvSpPr>
              <p:cNvPr id="29" name="矩形 28">
                <a:extLst>
                  <a:ext uri="{FF2B5EF4-FFF2-40B4-BE49-F238E27FC236}">
                    <a16:creationId xmlns:a16="http://schemas.microsoft.com/office/drawing/2014/main" id="{7175FCB0-87DA-4376-9794-057CC0D9E7F3}"/>
                  </a:ext>
                </a:extLst>
              </p:cNvPr>
              <p:cNvSpPr>
                <a:spLocks noRot="1" noChangeAspect="1" noMove="1" noResize="1" noEditPoints="1" noAdjustHandles="1" noChangeArrowheads="1" noChangeShapeType="1" noTextEdit="1"/>
              </p:cNvSpPr>
              <p:nvPr/>
            </p:nvSpPr>
            <p:spPr>
              <a:xfrm>
                <a:off x="841461" y="4675036"/>
                <a:ext cx="2385077" cy="901785"/>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4" name="物件 4">
                <a:extLst>
                  <a:ext uri="{FF2B5EF4-FFF2-40B4-BE49-F238E27FC236}">
                    <a16:creationId xmlns:a16="http://schemas.microsoft.com/office/drawing/2014/main" id="{68BC52E3-6D76-4C72-8CCF-DEAA8CD8D7D2}"/>
                  </a:ext>
                </a:extLst>
              </p:cNvPr>
              <p:cNvSpPr txBox="1"/>
              <p:nvPr/>
            </p:nvSpPr>
            <p:spPr bwMode="auto">
              <a:xfrm>
                <a:off x="9363962" y="2612598"/>
                <a:ext cx="5057341" cy="588329"/>
              </a:xfrm>
              <a:prstGeom prst="rect">
                <a:avLst/>
              </a:prstGeom>
              <a:solidFill>
                <a:schemeClr val="bg1"/>
              </a:solidFill>
            </p:spPr>
            <p:txBody>
              <a:bodyPr>
                <a:noAutofit/>
              </a:bodyPr>
              <a:lstStyle/>
              <a:p>
                <a:pPr/>
                <a14:m>
                  <m:oMathPara xmlns:m="http://schemas.openxmlformats.org/officeDocument/2006/math">
                    <m:oMathParaPr>
                      <m:jc m:val="left"/>
                    </m:oMathParaPr>
                    <m:oMath xmlns:m="http://schemas.openxmlformats.org/officeDocument/2006/math">
                      <m:r>
                        <a:rPr lang="zh-TW" altLang="en-US" sz="2800" i="1" smtClean="0">
                          <a:solidFill>
                            <a:srgbClr val="000000"/>
                          </a:solidFill>
                          <a:latin typeface="Cambria Math" panose="02040503050406030204" pitchFamily="18" charset="0"/>
                        </a:rPr>
                        <m:t>𝐼</m:t>
                      </m:r>
                      <m:r>
                        <a:rPr lang="en-US" altLang="zh-TW" sz="2800" b="0" i="1" baseline="-25000" smtClean="0">
                          <a:solidFill>
                            <a:srgbClr val="000000"/>
                          </a:solidFill>
                          <a:latin typeface="Cambria Math" panose="02040503050406030204" pitchFamily="18" charset="0"/>
                        </a:rPr>
                        <m:t>𝑚𝑒𝑡𝑒𝑟</m:t>
                      </m:r>
                      <m:r>
                        <a:rPr lang="en-US" altLang="zh-TW" sz="2800" b="0" i="1" baseline="-25000" smtClean="0">
                          <a:solidFill>
                            <a:srgbClr val="000000"/>
                          </a:solidFill>
                          <a:latin typeface="Cambria Math" panose="02040503050406030204" pitchFamily="18" charset="0"/>
                        </a:rPr>
                        <m:t>, </m:t>
                      </m:r>
                      <m:r>
                        <a:rPr lang="en-US" altLang="zh-TW" sz="2800" b="0" i="1" baseline="-25000" smtClean="0">
                          <a:solidFill>
                            <a:srgbClr val="000000"/>
                          </a:solidFill>
                          <a:latin typeface="Cambria Math" panose="02040503050406030204" pitchFamily="18" charset="0"/>
                        </a:rPr>
                        <m:t>𝐹𝑆</m:t>
                      </m:r>
                      <m:r>
                        <a:rPr lang="en-US" altLang="zh-TW" sz="2800" b="0" i="1" baseline="-14000" smtClean="0">
                          <a:solidFill>
                            <a:srgbClr val="000000"/>
                          </a:solidFill>
                          <a:latin typeface="Cambria Math" panose="02040503050406030204" pitchFamily="18" charset="0"/>
                        </a:rPr>
                        <m:t>=</m:t>
                      </m:r>
                      <m:r>
                        <a:rPr lang="en-US" altLang="zh-TW" sz="2800" b="0" i="1" baseline="-25000" smtClean="0">
                          <a:solidFill>
                            <a:srgbClr val="000000"/>
                          </a:solidFill>
                          <a:latin typeface="Cambria Math" panose="02040503050406030204" pitchFamily="18" charset="0"/>
                        </a:rPr>
                        <m:t>50 </m:t>
                      </m:r>
                      <m:r>
                        <a:rPr lang="en-US" altLang="zh-TW" sz="2800" b="0" i="1" baseline="-25000" smtClean="0">
                          <a:solidFill>
                            <a:srgbClr val="000000"/>
                          </a:solidFill>
                          <a:latin typeface="Cambria Math" panose="02040503050406030204" pitchFamily="18" charset="0"/>
                        </a:rPr>
                        <m:t>𝑚𝐴</m:t>
                      </m:r>
                      <m:r>
                        <a:rPr lang="zh-TW" altLang="en-US" sz="2800" i="1" smtClean="0">
                          <a:solidFill>
                            <a:srgbClr val="000000"/>
                          </a:solidFill>
                          <a:latin typeface="Cambria Math" panose="02040503050406030204" pitchFamily="18" charset="0"/>
                        </a:rPr>
                        <m:t>=</m:t>
                      </m:r>
                      <m:r>
                        <a:rPr lang="en-US" altLang="zh-TW" sz="2800" b="0" i="1" smtClean="0">
                          <a:solidFill>
                            <a:srgbClr val="000000"/>
                          </a:solidFill>
                          <a:latin typeface="Cambria Math" panose="02040503050406030204" pitchFamily="18" charset="0"/>
                        </a:rPr>
                        <m:t>𝑘</m:t>
                      </m:r>
                      <m:r>
                        <a:rPr lang="zh-TW" altLang="en-US" sz="2800" i="1" smtClean="0">
                          <a:solidFill>
                            <a:srgbClr val="000000"/>
                          </a:solidFill>
                          <a:latin typeface="Cambria Math" panose="02040503050406030204" pitchFamily="18" charset="0"/>
                        </a:rPr>
                        <m:t>∗</m:t>
                      </m:r>
                      <m:r>
                        <a:rPr lang="en-US" altLang="zh-TW" sz="2800" b="0" i="1" smtClean="0">
                          <a:solidFill>
                            <a:srgbClr val="000000"/>
                          </a:solidFill>
                          <a:latin typeface="Cambria Math" panose="02040503050406030204" pitchFamily="18" charset="0"/>
                        </a:rPr>
                        <m:t>𝐼</m:t>
                      </m:r>
                      <m:r>
                        <a:rPr lang="en-US" altLang="zh-TW" sz="2800" b="0" i="1" baseline="-25000" smtClean="0">
                          <a:solidFill>
                            <a:srgbClr val="000000"/>
                          </a:solidFill>
                          <a:latin typeface="Cambria Math" panose="02040503050406030204" pitchFamily="18" charset="0"/>
                        </a:rPr>
                        <m:t>𝐺</m:t>
                      </m:r>
                      <m:r>
                        <a:rPr lang="en-US" altLang="zh-TW" sz="2800" b="0" i="1" baseline="-25000" smtClean="0">
                          <a:solidFill>
                            <a:srgbClr val="000000"/>
                          </a:solidFill>
                          <a:latin typeface="Cambria Math" panose="02040503050406030204" pitchFamily="18" charset="0"/>
                        </a:rPr>
                        <m:t>,</m:t>
                      </m:r>
                      <m:r>
                        <a:rPr lang="en-US" altLang="zh-TW" sz="2800" b="0" i="1" baseline="-25000" smtClean="0">
                          <a:solidFill>
                            <a:srgbClr val="000000"/>
                          </a:solidFill>
                          <a:latin typeface="Cambria Math" panose="02040503050406030204" pitchFamily="18" charset="0"/>
                        </a:rPr>
                        <m:t>𝐹𝑆</m:t>
                      </m:r>
                      <m:r>
                        <a:rPr lang="en-US" altLang="zh-TW" sz="2800" b="0" i="1" baseline="-14000" smtClean="0">
                          <a:solidFill>
                            <a:srgbClr val="000000"/>
                          </a:solidFill>
                          <a:latin typeface="Cambria Math" panose="02040503050406030204" pitchFamily="18" charset="0"/>
                        </a:rPr>
                        <m:t>=</m:t>
                      </m:r>
                      <m:r>
                        <a:rPr lang="en-US" altLang="zh-TW" sz="2800" b="0" i="1" baseline="-25000" smtClean="0">
                          <a:solidFill>
                            <a:srgbClr val="000000"/>
                          </a:solidFill>
                          <a:latin typeface="Cambria Math" panose="02040503050406030204" pitchFamily="18" charset="0"/>
                        </a:rPr>
                        <m:t>50</m:t>
                      </m:r>
                      <m:r>
                        <a:rPr lang="en-US" altLang="zh-TW" sz="2800" b="0" i="1" baseline="-25000" smtClean="0">
                          <a:solidFill>
                            <a:srgbClr val="000000"/>
                          </a:solidFill>
                          <a:latin typeface="Cambria Math" panose="02040503050406030204" pitchFamily="18" charset="0"/>
                        </a:rPr>
                        <m:t>𝑢𝐴</m:t>
                      </m:r>
                    </m:oMath>
                  </m:oMathPara>
                </a14:m>
                <a:endParaRPr lang="zh-TW" altLang="en-US" sz="2800" baseline="-25000" dirty="0"/>
              </a:p>
            </p:txBody>
          </p:sp>
        </mc:Choice>
        <mc:Fallback xmlns="">
          <p:sp>
            <p:nvSpPr>
              <p:cNvPr id="64" name="物件 4">
                <a:extLst>
                  <a:ext uri="{FF2B5EF4-FFF2-40B4-BE49-F238E27FC236}">
                    <a16:creationId xmlns:a16="http://schemas.microsoft.com/office/drawing/2014/main" id="{68BC52E3-6D76-4C72-8CCF-DEAA8CD8D7D2}"/>
                  </a:ext>
                </a:extLst>
              </p:cNvPr>
              <p:cNvSpPr txBox="1">
                <a:spLocks noRot="1" noChangeAspect="1" noMove="1" noResize="1" noEditPoints="1" noAdjustHandles="1" noChangeArrowheads="1" noChangeShapeType="1" noTextEdit="1"/>
              </p:cNvSpPr>
              <p:nvPr/>
            </p:nvSpPr>
            <p:spPr bwMode="auto">
              <a:xfrm>
                <a:off x="9363962" y="2612598"/>
                <a:ext cx="5057341" cy="588329"/>
              </a:xfrm>
              <a:prstGeom prst="rect">
                <a:avLst/>
              </a:prstGeom>
              <a:blipFill>
                <a:blip r:embed="rId6"/>
                <a:stretch>
                  <a:fillRect/>
                </a:stretch>
              </a:blipFill>
            </p:spPr>
            <p:txBody>
              <a:bodyPr/>
              <a:lstStyle/>
              <a:p>
                <a:r>
                  <a:rPr lang="zh-TW" altLang="en-US">
                    <a:noFill/>
                  </a:rPr>
                  <a:t> </a:t>
                </a:r>
              </a:p>
            </p:txBody>
          </p:sp>
        </mc:Fallback>
      </mc:AlternateContent>
      <p:sp>
        <p:nvSpPr>
          <p:cNvPr id="65" name="文字方塊 64">
            <a:extLst>
              <a:ext uri="{FF2B5EF4-FFF2-40B4-BE49-F238E27FC236}">
                <a16:creationId xmlns:a16="http://schemas.microsoft.com/office/drawing/2014/main" id="{284590C1-8E84-4474-8A96-AAB1AAFD8CE7}"/>
              </a:ext>
            </a:extLst>
          </p:cNvPr>
          <p:cNvSpPr txBox="1"/>
          <p:nvPr/>
        </p:nvSpPr>
        <p:spPr>
          <a:xfrm>
            <a:off x="364048" y="5680588"/>
            <a:ext cx="4690771" cy="57600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r>
              <a:rPr lang="en-US" altLang="zh-TW" sz="3200" dirty="0"/>
              <a:t> if R</a:t>
            </a:r>
            <a:r>
              <a:rPr lang="en-US" altLang="zh-TW" sz="3200" baseline="-25000" dirty="0"/>
              <a:t>G </a:t>
            </a:r>
            <a:r>
              <a:rPr lang="en-US" altLang="zh-TW" sz="3200" dirty="0"/>
              <a:t>= 1.6 k</a:t>
            </a:r>
            <a:r>
              <a:rPr lang="en-US" altLang="zh-TW" sz="3200" dirty="0">
                <a:sym typeface="Symbol" panose="05050102010706020507" pitchFamily="18" charset="2"/>
              </a:rPr>
              <a:t> </a:t>
            </a:r>
            <a:r>
              <a:rPr lang="en-US" altLang="zh-TW" sz="3200" dirty="0">
                <a:sym typeface="Wingdings" panose="05000000000000000000" pitchFamily="2" charset="2"/>
              </a:rPr>
              <a:t></a:t>
            </a:r>
            <a:r>
              <a:rPr lang="en-US" altLang="zh-TW" sz="3200" dirty="0">
                <a:sym typeface="Symbol" panose="05050102010706020507" pitchFamily="18" charset="2"/>
              </a:rPr>
              <a:t> </a:t>
            </a:r>
            <a:r>
              <a:rPr lang="en-US" altLang="zh-TW" sz="3200" dirty="0"/>
              <a:t>R</a:t>
            </a:r>
            <a:r>
              <a:rPr lang="en-US" altLang="zh-TW" sz="3200" baseline="-25000" dirty="0"/>
              <a:t>P </a:t>
            </a:r>
            <a:r>
              <a:rPr lang="en-US" altLang="zh-TW" sz="3200" dirty="0"/>
              <a:t>= 1.6 </a:t>
            </a:r>
            <a:r>
              <a:rPr lang="en-US" altLang="zh-TW" sz="3200" dirty="0">
                <a:sym typeface="Symbol" panose="05050102010706020507" pitchFamily="18" charset="2"/>
              </a:rPr>
              <a:t></a:t>
            </a:r>
            <a:endParaRPr lang="zh-TW" altLang="en-US" sz="3200" baseline="-25000" dirty="0"/>
          </a:p>
          <a:p>
            <a:endParaRPr lang="zh-TW" altLang="en-US" sz="3200" baseline="-25000" dirty="0"/>
          </a:p>
        </p:txBody>
      </p:sp>
      <p:grpSp>
        <p:nvGrpSpPr>
          <p:cNvPr id="4" name="群組 3">
            <a:extLst>
              <a:ext uri="{FF2B5EF4-FFF2-40B4-BE49-F238E27FC236}">
                <a16:creationId xmlns:a16="http://schemas.microsoft.com/office/drawing/2014/main" id="{FE01A9CE-ADD9-4C5D-A995-11EC453B43ED}"/>
              </a:ext>
            </a:extLst>
          </p:cNvPr>
          <p:cNvGrpSpPr/>
          <p:nvPr/>
        </p:nvGrpSpPr>
        <p:grpSpPr>
          <a:xfrm>
            <a:off x="4922299" y="3423735"/>
            <a:ext cx="3995048" cy="2369869"/>
            <a:chOff x="4946513" y="3546086"/>
            <a:chExt cx="4154881" cy="2700000"/>
          </a:xfrm>
        </p:grpSpPr>
        <p:grpSp>
          <p:nvGrpSpPr>
            <p:cNvPr id="47" name="群組 46">
              <a:extLst>
                <a:ext uri="{FF2B5EF4-FFF2-40B4-BE49-F238E27FC236}">
                  <a16:creationId xmlns:a16="http://schemas.microsoft.com/office/drawing/2014/main" id="{8C276D67-C38E-417E-9874-26177FEDCD2F}"/>
                </a:ext>
              </a:extLst>
            </p:cNvPr>
            <p:cNvGrpSpPr/>
            <p:nvPr/>
          </p:nvGrpSpPr>
          <p:grpSpPr>
            <a:xfrm>
              <a:off x="4946513" y="3648144"/>
              <a:ext cx="4154881" cy="2534623"/>
              <a:chOff x="4938449" y="3649972"/>
              <a:chExt cx="4154881" cy="2534623"/>
            </a:xfrm>
          </p:grpSpPr>
          <p:cxnSp>
            <p:nvCxnSpPr>
              <p:cNvPr id="53" name="直線單箭頭接點 52">
                <a:extLst>
                  <a:ext uri="{FF2B5EF4-FFF2-40B4-BE49-F238E27FC236}">
                    <a16:creationId xmlns:a16="http://schemas.microsoft.com/office/drawing/2014/main" id="{E5CD6C4C-B817-4B9C-A83E-45101EBEB01E}"/>
                  </a:ext>
                </a:extLst>
              </p:cNvPr>
              <p:cNvCxnSpPr/>
              <p:nvPr/>
            </p:nvCxnSpPr>
            <p:spPr>
              <a:xfrm>
                <a:off x="5280059" y="54703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766343FA-6D24-4ADB-8A25-5B11858097D1}"/>
                  </a:ext>
                </a:extLst>
              </p:cNvPr>
              <p:cNvCxnSpPr>
                <a:cxnSpLocks/>
              </p:cNvCxnSpPr>
              <p:nvPr/>
            </p:nvCxnSpPr>
            <p:spPr>
              <a:xfrm rot="16200000">
                <a:off x="6668615" y="5285990"/>
                <a:ext cx="0" cy="4951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6496CDE8-F023-4C53-8FA3-636BE6FD03A8}"/>
                  </a:ext>
                </a:extLst>
              </p:cNvPr>
              <p:cNvCxnSpPr>
                <a:cxnSpLocks/>
              </p:cNvCxnSpPr>
              <p:nvPr/>
            </p:nvCxnSpPr>
            <p:spPr>
              <a:xfrm flipV="1">
                <a:off x="6357425" y="4681937"/>
                <a:ext cx="0" cy="4951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文字方塊 65">
                <a:extLst>
                  <a:ext uri="{FF2B5EF4-FFF2-40B4-BE49-F238E27FC236}">
                    <a16:creationId xmlns:a16="http://schemas.microsoft.com/office/drawing/2014/main" id="{1DF0BCA5-E0E1-4BA5-9802-6529A6A64041}"/>
                  </a:ext>
                </a:extLst>
              </p:cNvPr>
              <p:cNvSpPr txBox="1"/>
              <p:nvPr/>
            </p:nvSpPr>
            <p:spPr>
              <a:xfrm>
                <a:off x="4938449" y="4886389"/>
                <a:ext cx="364202" cy="523220"/>
              </a:xfrm>
              <a:prstGeom prst="rect">
                <a:avLst/>
              </a:prstGeom>
              <a:noFill/>
            </p:spPr>
            <p:txBody>
              <a:bodyPr wrap="none" rtlCol="0">
                <a:spAutoFit/>
              </a:bodyPr>
              <a:lstStyle/>
              <a:p>
                <a:r>
                  <a:rPr lang="en-US" altLang="zh-TW" sz="2800" b="1" dirty="0">
                    <a:solidFill>
                      <a:srgbClr val="FF3300"/>
                    </a:solidFill>
                    <a:latin typeface="標楷體" panose="03000509000000000000" pitchFamily="65" charset="-120"/>
                    <a:ea typeface="標楷體" panose="03000509000000000000" pitchFamily="65" charset="-120"/>
                  </a:rPr>
                  <a:t>I</a:t>
                </a:r>
                <a:endParaRPr lang="zh-TW" altLang="en-US" sz="2800" b="1" baseline="-25000" dirty="0">
                  <a:solidFill>
                    <a:srgbClr val="FF3300"/>
                  </a:solidFill>
                </a:endParaRPr>
              </a:p>
            </p:txBody>
          </p:sp>
          <p:sp>
            <p:nvSpPr>
              <p:cNvPr id="67" name="文字方塊 66">
                <a:extLst>
                  <a:ext uri="{FF2B5EF4-FFF2-40B4-BE49-F238E27FC236}">
                    <a16:creationId xmlns:a16="http://schemas.microsoft.com/office/drawing/2014/main" id="{C0DC69DB-CE36-4728-9554-F40801AE1937}"/>
                  </a:ext>
                </a:extLst>
              </p:cNvPr>
              <p:cNvSpPr txBox="1"/>
              <p:nvPr/>
            </p:nvSpPr>
            <p:spPr>
              <a:xfrm>
                <a:off x="6367825" y="4736623"/>
                <a:ext cx="1796197" cy="461665"/>
              </a:xfrm>
              <a:prstGeom prst="rect">
                <a:avLst/>
              </a:prstGeom>
              <a:noFill/>
            </p:spPr>
            <p:txBody>
              <a:bodyPr wrap="none" rtlCol="0">
                <a:spAutoFit/>
              </a:bodyPr>
              <a:lstStyle/>
              <a:p>
                <a:r>
                  <a:rPr lang="en-US" altLang="zh-TW" sz="2400" b="1" dirty="0">
                    <a:solidFill>
                      <a:srgbClr val="FF0000"/>
                    </a:solidFill>
                    <a:latin typeface="標楷體" panose="03000509000000000000" pitchFamily="65" charset="-120"/>
                    <a:ea typeface="標楷體" panose="03000509000000000000" pitchFamily="65" charset="-120"/>
                  </a:rPr>
                  <a:t>I</a:t>
                </a:r>
                <a:r>
                  <a:rPr lang="en-US" altLang="zh-TW" sz="2400" b="1" baseline="-25000" dirty="0">
                    <a:solidFill>
                      <a:srgbClr val="FF0000"/>
                    </a:solidFill>
                  </a:rPr>
                  <a:t>G</a:t>
                </a:r>
                <a:r>
                  <a:rPr lang="en-US" altLang="zh-TW" sz="2400" b="1" dirty="0">
                    <a:solidFill>
                      <a:srgbClr val="FF0000"/>
                    </a:solidFill>
                  </a:rPr>
                  <a:t>:</a:t>
                </a:r>
                <a:r>
                  <a:rPr lang="en-US" altLang="zh-TW" sz="2400" b="1" dirty="0">
                    <a:solidFill>
                      <a:srgbClr val="FF0000"/>
                    </a:solidFill>
                    <a:latin typeface="標楷體" panose="03000509000000000000" pitchFamily="65" charset="-120"/>
                    <a:ea typeface="標楷體" panose="03000509000000000000" pitchFamily="65" charset="-120"/>
                  </a:rPr>
                  <a:t>I</a:t>
                </a:r>
                <a:r>
                  <a:rPr lang="en-US" altLang="zh-TW" sz="2400" b="1" dirty="0">
                    <a:solidFill>
                      <a:srgbClr val="FF0000"/>
                    </a:solidFill>
                  </a:rPr>
                  <a:t> </a:t>
                </a:r>
                <a:r>
                  <a:rPr lang="en-US" altLang="zh-TW" sz="2400" b="1" baseline="-25000" dirty="0">
                    <a:solidFill>
                      <a:srgbClr val="FF0000"/>
                    </a:solidFill>
                  </a:rPr>
                  <a:t>FS</a:t>
                </a:r>
                <a:r>
                  <a:rPr lang="en-US" altLang="zh-TW" sz="2400" b="1" dirty="0">
                    <a:solidFill>
                      <a:srgbClr val="FF0000"/>
                    </a:solidFill>
                  </a:rPr>
                  <a:t>=50</a:t>
                </a:r>
                <a:r>
                  <a:rPr lang="en-US" altLang="zh-TW" sz="2400" b="1" dirty="0">
                    <a:solidFill>
                      <a:srgbClr val="FF0000"/>
                    </a:solidFill>
                    <a:sym typeface="Symbol" panose="05050102010706020507" pitchFamily="18" charset="2"/>
                  </a:rPr>
                  <a:t></a:t>
                </a:r>
                <a:r>
                  <a:rPr lang="en-US" altLang="zh-TW" sz="2400" b="1" dirty="0">
                    <a:solidFill>
                      <a:srgbClr val="FF0000"/>
                    </a:solidFill>
                  </a:rPr>
                  <a:t>A</a:t>
                </a:r>
                <a:endParaRPr lang="zh-TW" altLang="en-US" sz="2400" b="1" dirty="0">
                  <a:solidFill>
                    <a:srgbClr val="FF0000"/>
                  </a:solidFill>
                </a:endParaRPr>
              </a:p>
            </p:txBody>
          </p:sp>
          <p:sp>
            <p:nvSpPr>
              <p:cNvPr id="68" name="文字方塊 67">
                <a:extLst>
                  <a:ext uri="{FF2B5EF4-FFF2-40B4-BE49-F238E27FC236}">
                    <a16:creationId xmlns:a16="http://schemas.microsoft.com/office/drawing/2014/main" id="{1797C118-6699-4EE1-9081-790114C331AE}"/>
                  </a:ext>
                </a:extLst>
              </p:cNvPr>
              <p:cNvSpPr txBox="1"/>
              <p:nvPr/>
            </p:nvSpPr>
            <p:spPr>
              <a:xfrm>
                <a:off x="6576896" y="5672253"/>
                <a:ext cx="306174" cy="430887"/>
              </a:xfrm>
              <a:prstGeom prst="rect">
                <a:avLst/>
              </a:prstGeom>
              <a:noFill/>
            </p:spPr>
            <p:txBody>
              <a:bodyPr wrap="none" lIns="0" tIns="0" rIns="0" bIns="0" rtlCol="0">
                <a:spAutoFit/>
              </a:bodyPr>
              <a:lstStyle/>
              <a:p>
                <a:r>
                  <a:rPr lang="en-US" altLang="zh-TW" sz="2800" b="1" dirty="0">
                    <a:solidFill>
                      <a:srgbClr val="FF3300"/>
                    </a:solidFill>
                    <a:latin typeface="標楷體" panose="03000509000000000000" pitchFamily="65" charset="-120"/>
                    <a:ea typeface="標楷體" panose="03000509000000000000" pitchFamily="65" charset="-120"/>
                  </a:rPr>
                  <a:t>I</a:t>
                </a:r>
                <a:r>
                  <a:rPr lang="en-US" altLang="zh-TW" sz="2800" b="1" baseline="-25000" dirty="0">
                    <a:solidFill>
                      <a:srgbClr val="FF3300"/>
                    </a:solidFill>
                  </a:rPr>
                  <a:t>P</a:t>
                </a:r>
                <a:endParaRPr lang="zh-TW" altLang="en-US" sz="2800" b="1" baseline="-25000" dirty="0">
                  <a:solidFill>
                    <a:srgbClr val="FF3300"/>
                  </a:solidFill>
                </a:endParaRPr>
              </a:p>
            </p:txBody>
          </p:sp>
          <p:sp>
            <p:nvSpPr>
              <p:cNvPr id="69" name="橢圓 68">
                <a:extLst>
                  <a:ext uri="{FF2B5EF4-FFF2-40B4-BE49-F238E27FC236}">
                    <a16:creationId xmlns:a16="http://schemas.microsoft.com/office/drawing/2014/main" id="{66AD4F6F-C219-47F7-A7AC-7230DE3997D1}"/>
                  </a:ext>
                </a:extLst>
              </p:cNvPr>
              <p:cNvSpPr/>
              <p:nvPr/>
            </p:nvSpPr>
            <p:spPr>
              <a:xfrm>
                <a:off x="6929795" y="412638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70" name="直線接點 69">
                <a:extLst>
                  <a:ext uri="{FF2B5EF4-FFF2-40B4-BE49-F238E27FC236}">
                    <a16:creationId xmlns:a16="http://schemas.microsoft.com/office/drawing/2014/main" id="{120866AB-A424-405E-A8E4-56BCBD0CFD65}"/>
                  </a:ext>
                </a:extLst>
              </p:cNvPr>
              <p:cNvCxnSpPr/>
              <p:nvPr/>
            </p:nvCxnSpPr>
            <p:spPr>
              <a:xfrm>
                <a:off x="7455295" y="4387991"/>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AD0E1895-3F1A-458D-B2B6-0AEB4FAD572E}"/>
                  </a:ext>
                </a:extLst>
              </p:cNvPr>
              <p:cNvCxnSpPr>
                <a:cxnSpLocks/>
              </p:cNvCxnSpPr>
              <p:nvPr/>
            </p:nvCxnSpPr>
            <p:spPr>
              <a:xfrm>
                <a:off x="6260873" y="4383007"/>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25B87C9F-A9C0-4C64-8FE2-813CCCA5138F}"/>
                  </a:ext>
                </a:extLst>
              </p:cNvPr>
              <p:cNvCxnSpPr>
                <a:cxnSpLocks/>
              </p:cNvCxnSpPr>
              <p:nvPr/>
            </p:nvCxnSpPr>
            <p:spPr>
              <a:xfrm flipH="1">
                <a:off x="8135798" y="4383007"/>
                <a:ext cx="0" cy="1323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2A09724B-0AE7-4379-980A-CAB733ADCE1D}"/>
                  </a:ext>
                </a:extLst>
              </p:cNvPr>
              <p:cNvCxnSpPr>
                <a:cxnSpLocks/>
              </p:cNvCxnSpPr>
              <p:nvPr/>
            </p:nvCxnSpPr>
            <p:spPr>
              <a:xfrm flipH="1">
                <a:off x="6260873" y="4383007"/>
                <a:ext cx="0" cy="12805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CA512B79-371A-4182-8CC0-2BF778271A41}"/>
                  </a:ext>
                </a:extLst>
              </p:cNvPr>
              <p:cNvCxnSpPr/>
              <p:nvPr/>
            </p:nvCxnSpPr>
            <p:spPr>
              <a:xfrm>
                <a:off x="5347277" y="5653635"/>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E5DA61D6-4304-4E8E-8E34-A64876157F4B}"/>
                  </a:ext>
                </a:extLst>
              </p:cNvPr>
              <p:cNvCxnSpPr>
                <a:cxnSpLocks/>
              </p:cNvCxnSpPr>
              <p:nvPr/>
            </p:nvCxnSpPr>
            <p:spPr>
              <a:xfrm flipH="1" flipV="1">
                <a:off x="7446719" y="5653635"/>
                <a:ext cx="15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群組 75">
                <a:extLst>
                  <a:ext uri="{FF2B5EF4-FFF2-40B4-BE49-F238E27FC236}">
                    <a16:creationId xmlns:a16="http://schemas.microsoft.com/office/drawing/2014/main" id="{C2C0ABA4-94E7-4F6C-B70A-B2CB96477E5D}"/>
                  </a:ext>
                </a:extLst>
              </p:cNvPr>
              <p:cNvGrpSpPr/>
              <p:nvPr/>
            </p:nvGrpSpPr>
            <p:grpSpPr>
              <a:xfrm>
                <a:off x="6932316" y="5540349"/>
                <a:ext cx="517854" cy="236119"/>
                <a:chOff x="4832358" y="4997362"/>
                <a:chExt cx="1945233" cy="291178"/>
              </a:xfrm>
            </p:grpSpPr>
            <p:cxnSp>
              <p:nvCxnSpPr>
                <p:cNvPr id="83" name="直線接點 82">
                  <a:extLst>
                    <a:ext uri="{FF2B5EF4-FFF2-40B4-BE49-F238E27FC236}">
                      <a16:creationId xmlns:a16="http://schemas.microsoft.com/office/drawing/2014/main" id="{EF9AFD73-BE9C-4F1C-B946-5D3051A76CF4}"/>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EFC94E40-B1BD-47A6-A821-D4530923143B}"/>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9146DE61-8364-4547-9BF4-63806840AEC8}"/>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D3B6A2A7-0A06-4E94-90EF-061DBD677057}"/>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8B275CCE-3AEC-49C5-918A-DB4436439BE2}"/>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8A5291DE-C93A-497B-95A2-7254726BB1FA}"/>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A14BBC68-35A4-4C63-B840-49B0059B92E2}"/>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25DAC1A0-8003-4DA5-A34D-841E0C0F8ABD}"/>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A73FA4C7-EEE3-4594-A405-6E33174FBF95}"/>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 name="文字方塊 76">
                <a:extLst>
                  <a:ext uri="{FF2B5EF4-FFF2-40B4-BE49-F238E27FC236}">
                    <a16:creationId xmlns:a16="http://schemas.microsoft.com/office/drawing/2014/main" id="{80A365D4-BECD-4236-8E01-34724B29833B}"/>
                  </a:ext>
                </a:extLst>
              </p:cNvPr>
              <p:cNvSpPr txBox="1"/>
              <p:nvPr/>
            </p:nvSpPr>
            <p:spPr>
              <a:xfrm>
                <a:off x="7038142" y="5753708"/>
                <a:ext cx="318998"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P</a:t>
                </a:r>
                <a:endParaRPr lang="zh-TW" altLang="en-US" sz="2800" baseline="-25000" dirty="0">
                  <a:solidFill>
                    <a:srgbClr val="0000FF"/>
                  </a:solidFill>
                </a:endParaRPr>
              </a:p>
            </p:txBody>
          </p:sp>
          <p:sp>
            <p:nvSpPr>
              <p:cNvPr id="78" name="橢圓 77">
                <a:extLst>
                  <a:ext uri="{FF2B5EF4-FFF2-40B4-BE49-F238E27FC236}">
                    <a16:creationId xmlns:a16="http://schemas.microsoft.com/office/drawing/2014/main" id="{23B2029D-842E-4432-A1C9-60F927BB73A8}"/>
                  </a:ext>
                </a:extLst>
              </p:cNvPr>
              <p:cNvSpPr>
                <a:spLocks noChangeAspect="1"/>
              </p:cNvSpPr>
              <p:nvPr/>
            </p:nvSpPr>
            <p:spPr>
              <a:xfrm>
                <a:off x="6177425" y="5574974"/>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000" dirty="0">
                    <a:solidFill>
                      <a:schemeClr val="tx1"/>
                    </a:solidFill>
                  </a:rPr>
                  <a:t>+</a:t>
                </a:r>
                <a:endParaRPr lang="zh-TW" altLang="en-US" sz="2000" dirty="0">
                  <a:solidFill>
                    <a:schemeClr val="tx1"/>
                  </a:solidFill>
                </a:endParaRPr>
              </a:p>
            </p:txBody>
          </p:sp>
          <p:sp>
            <p:nvSpPr>
              <p:cNvPr id="79" name="橢圓 78">
                <a:extLst>
                  <a:ext uri="{FF2B5EF4-FFF2-40B4-BE49-F238E27FC236}">
                    <a16:creationId xmlns:a16="http://schemas.microsoft.com/office/drawing/2014/main" id="{AB65B3EB-AA48-414F-96B0-8E66A4E2F5AF}"/>
                  </a:ext>
                </a:extLst>
              </p:cNvPr>
              <p:cNvSpPr>
                <a:spLocks noChangeAspect="1"/>
              </p:cNvSpPr>
              <p:nvPr/>
            </p:nvSpPr>
            <p:spPr>
              <a:xfrm>
                <a:off x="8041190" y="5566613"/>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sz="2400" dirty="0">
                    <a:solidFill>
                      <a:schemeClr val="tx1"/>
                    </a:solidFill>
                  </a:rPr>
                  <a:t>-</a:t>
                </a:r>
                <a:endParaRPr lang="zh-TW" altLang="en-US" sz="2400" dirty="0">
                  <a:solidFill>
                    <a:schemeClr val="tx1"/>
                  </a:solidFill>
                </a:endParaRPr>
              </a:p>
            </p:txBody>
          </p:sp>
          <p:sp>
            <p:nvSpPr>
              <p:cNvPr id="80" name="文字方塊 79">
                <a:extLst>
                  <a:ext uri="{FF2B5EF4-FFF2-40B4-BE49-F238E27FC236}">
                    <a16:creationId xmlns:a16="http://schemas.microsoft.com/office/drawing/2014/main" id="{E3E07BDF-B5D2-4B14-977F-6D597ECE536B}"/>
                  </a:ext>
                </a:extLst>
              </p:cNvPr>
              <p:cNvSpPr txBox="1"/>
              <p:nvPr/>
            </p:nvSpPr>
            <p:spPr>
              <a:xfrm>
                <a:off x="7038142" y="3649972"/>
                <a:ext cx="342914"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cxnSp>
            <p:nvCxnSpPr>
              <p:cNvPr id="81" name="直線單箭頭接點 80">
                <a:extLst>
                  <a:ext uri="{FF2B5EF4-FFF2-40B4-BE49-F238E27FC236}">
                    <a16:creationId xmlns:a16="http://schemas.microsoft.com/office/drawing/2014/main" id="{4C321176-D520-4CAF-9BE6-4AFC664868F2}"/>
                  </a:ext>
                </a:extLst>
              </p:cNvPr>
              <p:cNvCxnSpPr/>
              <p:nvPr/>
            </p:nvCxnSpPr>
            <p:spPr>
              <a:xfrm>
                <a:off x="8445330" y="5462445"/>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2" name="矩形 91">
              <a:extLst>
                <a:ext uri="{FF2B5EF4-FFF2-40B4-BE49-F238E27FC236}">
                  <a16:creationId xmlns:a16="http://schemas.microsoft.com/office/drawing/2014/main" id="{B18908B3-6C3B-4D81-8F56-9F183AAE22BA}"/>
                </a:ext>
              </a:extLst>
            </p:cNvPr>
            <p:cNvSpPr/>
            <p:nvPr/>
          </p:nvSpPr>
          <p:spPr>
            <a:xfrm>
              <a:off x="5571102" y="3546086"/>
              <a:ext cx="3168000"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橢圓 93">
              <a:extLst>
                <a:ext uri="{FF2B5EF4-FFF2-40B4-BE49-F238E27FC236}">
                  <a16:creationId xmlns:a16="http://schemas.microsoft.com/office/drawing/2014/main" id="{02CF1C6D-EE39-4935-B710-61FAE29E1E21}"/>
                </a:ext>
              </a:extLst>
            </p:cNvPr>
            <p:cNvSpPr>
              <a:spLocks noChangeAspect="1"/>
            </p:cNvSpPr>
            <p:nvPr/>
          </p:nvSpPr>
          <p:spPr>
            <a:xfrm>
              <a:off x="6094462" y="568697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800" dirty="0">
                  <a:solidFill>
                    <a:schemeClr val="tx1"/>
                  </a:solidFill>
                </a:rPr>
                <a:t>a</a:t>
              </a:r>
              <a:endParaRPr lang="zh-TW" altLang="en-US" sz="2800" dirty="0">
                <a:solidFill>
                  <a:schemeClr val="tx1"/>
                </a:solidFill>
              </a:endParaRPr>
            </a:p>
          </p:txBody>
        </p:sp>
        <p:sp>
          <p:nvSpPr>
            <p:cNvPr id="95" name="橢圓 94">
              <a:extLst>
                <a:ext uri="{FF2B5EF4-FFF2-40B4-BE49-F238E27FC236}">
                  <a16:creationId xmlns:a16="http://schemas.microsoft.com/office/drawing/2014/main" id="{0D5C9926-106C-47E3-8297-35F371CF7266}"/>
                </a:ext>
              </a:extLst>
            </p:cNvPr>
            <p:cNvSpPr>
              <a:spLocks noChangeAspect="1"/>
            </p:cNvSpPr>
            <p:nvPr/>
          </p:nvSpPr>
          <p:spPr>
            <a:xfrm>
              <a:off x="7970685" y="5690479"/>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800" dirty="0">
                  <a:solidFill>
                    <a:schemeClr val="tx1"/>
                  </a:solidFill>
                </a:rPr>
                <a:t>b</a:t>
              </a:r>
              <a:endParaRPr lang="zh-TW" altLang="en-US" sz="2800" dirty="0">
                <a:solidFill>
                  <a:schemeClr val="tx1"/>
                </a:solidFill>
              </a:endParaRPr>
            </a:p>
          </p:txBody>
        </p:sp>
      </p:grpSp>
      <p:sp>
        <p:nvSpPr>
          <p:cNvPr id="96" name="文字方塊 95">
            <a:extLst>
              <a:ext uri="{FF2B5EF4-FFF2-40B4-BE49-F238E27FC236}">
                <a16:creationId xmlns:a16="http://schemas.microsoft.com/office/drawing/2014/main" id="{E7E157DA-E09E-4662-A990-AE80662AFD24}"/>
              </a:ext>
            </a:extLst>
          </p:cNvPr>
          <p:cNvSpPr txBox="1"/>
          <p:nvPr/>
        </p:nvSpPr>
        <p:spPr>
          <a:xfrm>
            <a:off x="8638802" y="4415014"/>
            <a:ext cx="364202" cy="523220"/>
          </a:xfrm>
          <a:prstGeom prst="rect">
            <a:avLst/>
          </a:prstGeom>
          <a:noFill/>
        </p:spPr>
        <p:txBody>
          <a:bodyPr wrap="none" rtlCol="0">
            <a:spAutoFit/>
          </a:bodyPr>
          <a:lstStyle/>
          <a:p>
            <a:r>
              <a:rPr lang="en-US" altLang="zh-TW" sz="2800" b="1" dirty="0">
                <a:solidFill>
                  <a:srgbClr val="FF3300"/>
                </a:solidFill>
                <a:latin typeface="標楷體" panose="03000509000000000000" pitchFamily="65" charset="-120"/>
                <a:ea typeface="標楷體" panose="03000509000000000000" pitchFamily="65" charset="-120"/>
              </a:rPr>
              <a:t>I</a:t>
            </a:r>
            <a:endParaRPr lang="zh-TW" altLang="en-US" sz="2800" b="1" baseline="-25000" dirty="0">
              <a:solidFill>
                <a:srgbClr val="FF3300"/>
              </a:solidFill>
            </a:endParaRPr>
          </a:p>
        </p:txBody>
      </p:sp>
      <p:graphicFrame>
        <p:nvGraphicFramePr>
          <p:cNvPr id="6" name="表格 5">
            <a:extLst>
              <a:ext uri="{FF2B5EF4-FFF2-40B4-BE49-F238E27FC236}">
                <a16:creationId xmlns:a16="http://schemas.microsoft.com/office/drawing/2014/main" id="{05935AAB-DEB5-491E-ABB9-E6C7741EC612}"/>
              </a:ext>
            </a:extLst>
          </p:cNvPr>
          <p:cNvGraphicFramePr>
            <a:graphicFrameLocks noGrp="1"/>
          </p:cNvGraphicFramePr>
          <p:nvPr>
            <p:extLst>
              <p:ext uri="{D42A27DB-BD31-4B8C-83A1-F6EECF244321}">
                <p14:modId xmlns:p14="http://schemas.microsoft.com/office/powerpoint/2010/main" val="1579650026"/>
              </p:ext>
            </p:extLst>
          </p:nvPr>
        </p:nvGraphicFramePr>
        <p:xfrm>
          <a:off x="9363962" y="224038"/>
          <a:ext cx="3048001" cy="2092487"/>
        </p:xfrm>
        <a:graphic>
          <a:graphicData uri="http://schemas.openxmlformats.org/drawingml/2006/table">
            <a:tbl>
              <a:tblPr firstRow="1" bandRow="1">
                <a:tableStyleId>{5C22544A-7EE6-4342-B048-85BDC9FD1C3A}</a:tableStyleId>
              </a:tblPr>
              <a:tblGrid>
                <a:gridCol w="869577">
                  <a:extLst>
                    <a:ext uri="{9D8B030D-6E8A-4147-A177-3AD203B41FA5}">
                      <a16:colId xmlns:a16="http://schemas.microsoft.com/office/drawing/2014/main" val="3500993384"/>
                    </a:ext>
                  </a:extLst>
                </a:gridCol>
                <a:gridCol w="2178424">
                  <a:extLst>
                    <a:ext uri="{9D8B030D-6E8A-4147-A177-3AD203B41FA5}">
                      <a16:colId xmlns:a16="http://schemas.microsoft.com/office/drawing/2014/main" val="2297611431"/>
                    </a:ext>
                  </a:extLst>
                </a:gridCol>
              </a:tblGrid>
              <a:tr h="370840">
                <a:tc>
                  <a:txBody>
                    <a:bodyPr/>
                    <a:lstStyle/>
                    <a:p>
                      <a:r>
                        <a:rPr lang="zh-TW" altLang="en-US" sz="2000" dirty="0"/>
                        <a:t>縮寫</a:t>
                      </a:r>
                    </a:p>
                  </a:txBody>
                  <a:tcPr/>
                </a:tc>
                <a:tc>
                  <a:txBody>
                    <a:bodyPr/>
                    <a:lstStyle/>
                    <a:p>
                      <a:r>
                        <a:rPr lang="zh-TW" altLang="en-US" sz="2000" dirty="0"/>
                        <a:t>全文</a:t>
                      </a:r>
                    </a:p>
                  </a:txBody>
                  <a:tcPr/>
                </a:tc>
                <a:extLst>
                  <a:ext uri="{0D108BD9-81ED-4DB2-BD59-A6C34878D82A}">
                    <a16:rowId xmlns:a16="http://schemas.microsoft.com/office/drawing/2014/main" val="3004261130"/>
                  </a:ext>
                </a:extLst>
              </a:tr>
              <a:tr h="507527">
                <a:tc>
                  <a:txBody>
                    <a:bodyPr/>
                    <a:lstStyle/>
                    <a:p>
                      <a:r>
                        <a:rPr lang="en-US" altLang="zh-TW" sz="2000" dirty="0"/>
                        <a:t>FS</a:t>
                      </a:r>
                      <a:endParaRPr lang="zh-TW" altLang="en-US" sz="2000" dirty="0"/>
                    </a:p>
                  </a:txBody>
                  <a:tcPr/>
                </a:tc>
                <a:tc>
                  <a:txBody>
                    <a:bodyPr/>
                    <a:lstStyle/>
                    <a:p>
                      <a:r>
                        <a:rPr lang="en-US" altLang="zh-TW" sz="2000" dirty="0"/>
                        <a:t>Full Scale</a:t>
                      </a:r>
                      <a:endParaRPr lang="zh-TW" altLang="en-US" sz="2000" dirty="0"/>
                    </a:p>
                  </a:txBody>
                  <a:tcPr/>
                </a:tc>
                <a:extLst>
                  <a:ext uri="{0D108BD9-81ED-4DB2-BD59-A6C34878D82A}">
                    <a16:rowId xmlns:a16="http://schemas.microsoft.com/office/drawing/2014/main" val="2320773120"/>
                  </a:ext>
                </a:extLst>
              </a:tr>
              <a:tr h="370840">
                <a:tc>
                  <a:txBody>
                    <a:bodyPr/>
                    <a:lstStyle/>
                    <a:p>
                      <a:r>
                        <a:rPr lang="en-US" altLang="zh-TW" sz="2000" dirty="0"/>
                        <a:t>DUT</a:t>
                      </a:r>
                      <a:endParaRPr lang="zh-TW" altLang="en-US" sz="2000" dirty="0"/>
                    </a:p>
                  </a:txBody>
                  <a:tcPr/>
                </a:tc>
                <a:tc>
                  <a:txBody>
                    <a:bodyPr/>
                    <a:lstStyle/>
                    <a:p>
                      <a:r>
                        <a:rPr lang="en-US" altLang="zh-TW" sz="2000" dirty="0"/>
                        <a:t>Device under test</a:t>
                      </a:r>
                      <a:endParaRPr lang="zh-TW" altLang="en-US" sz="2000" dirty="0"/>
                    </a:p>
                  </a:txBody>
                  <a:tcPr/>
                </a:tc>
                <a:extLst>
                  <a:ext uri="{0D108BD9-81ED-4DB2-BD59-A6C34878D82A}">
                    <a16:rowId xmlns:a16="http://schemas.microsoft.com/office/drawing/2014/main" val="217354236"/>
                  </a:ext>
                </a:extLst>
              </a:tr>
              <a:tr h="370840">
                <a:tc>
                  <a:txBody>
                    <a:bodyPr/>
                    <a:lstStyle/>
                    <a:p>
                      <a:endParaRPr lang="zh-TW" altLang="en-US" sz="2000" dirty="0"/>
                    </a:p>
                  </a:txBody>
                  <a:tcPr/>
                </a:tc>
                <a:tc>
                  <a:txBody>
                    <a:bodyPr/>
                    <a:lstStyle/>
                    <a:p>
                      <a:endParaRPr lang="zh-TW" altLang="en-US" sz="2000" dirty="0"/>
                    </a:p>
                  </a:txBody>
                  <a:tcPr/>
                </a:tc>
                <a:extLst>
                  <a:ext uri="{0D108BD9-81ED-4DB2-BD59-A6C34878D82A}">
                    <a16:rowId xmlns:a16="http://schemas.microsoft.com/office/drawing/2014/main" val="2442970247"/>
                  </a:ext>
                </a:extLst>
              </a:tr>
              <a:tr h="370840">
                <a:tc>
                  <a:txBody>
                    <a:bodyPr/>
                    <a:lstStyle/>
                    <a:p>
                      <a:endParaRPr lang="zh-TW" altLang="en-US" sz="2000"/>
                    </a:p>
                  </a:txBody>
                  <a:tcPr/>
                </a:tc>
                <a:tc>
                  <a:txBody>
                    <a:bodyPr/>
                    <a:lstStyle/>
                    <a:p>
                      <a:endParaRPr lang="zh-TW" altLang="en-US" sz="2000" dirty="0"/>
                    </a:p>
                  </a:txBody>
                  <a:tcPr/>
                </a:tc>
                <a:extLst>
                  <a:ext uri="{0D108BD9-81ED-4DB2-BD59-A6C34878D82A}">
                    <a16:rowId xmlns:a16="http://schemas.microsoft.com/office/drawing/2014/main" val="3956915559"/>
                  </a:ext>
                </a:extLst>
              </a:tr>
            </a:tbl>
          </a:graphicData>
        </a:graphic>
      </p:graphicFrame>
      <p:pic>
        <p:nvPicPr>
          <p:cNvPr id="48" name="圖形 47" descr="首頁">
            <a:hlinkClick r:id="rId7" action="ppaction://hlinksldjump"/>
            <a:extLst>
              <a:ext uri="{FF2B5EF4-FFF2-40B4-BE49-F238E27FC236}">
                <a16:creationId xmlns:a16="http://schemas.microsoft.com/office/drawing/2014/main" id="{8034B058-54B8-4CA1-884D-C923B75880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
        <p:nvSpPr>
          <p:cNvPr id="2" name="矩形 1">
            <a:extLst>
              <a:ext uri="{FF2B5EF4-FFF2-40B4-BE49-F238E27FC236}">
                <a16:creationId xmlns:a16="http://schemas.microsoft.com/office/drawing/2014/main" id="{4CD07DCE-DF82-4D16-B9B9-A43016ECA53A}"/>
              </a:ext>
            </a:extLst>
          </p:cNvPr>
          <p:cNvSpPr/>
          <p:nvPr/>
        </p:nvSpPr>
        <p:spPr>
          <a:xfrm>
            <a:off x="198832" y="596824"/>
            <a:ext cx="2064989" cy="461665"/>
          </a:xfrm>
          <a:prstGeom prst="rect">
            <a:avLst/>
          </a:prstGeom>
        </p:spPr>
        <p:txBody>
          <a:bodyPr wrap="none">
            <a:spAutoFit/>
          </a:bodyPr>
          <a:lstStyle/>
          <a:p>
            <a:r>
              <a:rPr kumimoji="1" lang="en-US" altLang="zh-TW" sz="2400" b="1" dirty="0">
                <a:solidFill>
                  <a:srgbClr val="0000FF"/>
                </a:solidFill>
                <a:latin typeface="+mn-ea"/>
                <a:cs typeface="Times New Roman" pitchFamily="18" charset="0"/>
              </a:rPr>
              <a:t>50 mA</a:t>
            </a:r>
            <a:r>
              <a:rPr kumimoji="1" lang="zh-TW" altLang="en-US" sz="2400" b="1" dirty="0">
                <a:solidFill>
                  <a:srgbClr val="0000FF"/>
                </a:solidFill>
                <a:latin typeface="+mn-ea"/>
                <a:cs typeface="Times New Roman" pitchFamily="18" charset="0"/>
              </a:rPr>
              <a:t>安培計</a:t>
            </a:r>
            <a:endParaRPr lang="zh-TW" altLang="en-US" sz="2400" b="1" dirty="0"/>
          </a:p>
        </p:txBody>
      </p:sp>
    </p:spTree>
    <p:extLst>
      <p:ext uri="{BB962C8B-B14F-4D97-AF65-F5344CB8AC3E}">
        <p14:creationId xmlns:p14="http://schemas.microsoft.com/office/powerpoint/2010/main" val="1109425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51AFBB6C-B7F9-425D-83D6-760C21AC114B}"/>
              </a:ext>
            </a:extLst>
          </p:cNvPr>
          <p:cNvGrpSpPr>
            <a:grpSpLocks noChangeAspect="1"/>
          </p:cNvGrpSpPr>
          <p:nvPr/>
        </p:nvGrpSpPr>
        <p:grpSpPr>
          <a:xfrm>
            <a:off x="5062431" y="961842"/>
            <a:ext cx="3969741" cy="3182735"/>
            <a:chOff x="5827810" y="698938"/>
            <a:chExt cx="4301008" cy="3448328"/>
          </a:xfrm>
        </p:grpSpPr>
        <p:sp>
          <p:nvSpPr>
            <p:cNvPr id="12" name="Rectangle 3">
              <a:extLst>
                <a:ext uri="{FF2B5EF4-FFF2-40B4-BE49-F238E27FC236}">
                  <a16:creationId xmlns:a16="http://schemas.microsoft.com/office/drawing/2014/main" id="{C1F78721-889A-4EFE-A290-C6E72D047755}"/>
                </a:ext>
              </a:extLst>
            </p:cNvPr>
            <p:cNvSpPr>
              <a:spLocks noChangeArrowheads="1"/>
            </p:cNvSpPr>
            <p:nvPr/>
          </p:nvSpPr>
          <p:spPr bwMode="auto">
            <a:xfrm>
              <a:off x="7132058" y="3500935"/>
              <a:ext cx="29967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利用自製安培計測量電路中的電流</a:t>
              </a:r>
              <a:endParaRPr kumimoji="1" lang="zh-TW" altLang="en-US"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13" name="矩形: 圓角 12">
              <a:extLst>
                <a:ext uri="{FF2B5EF4-FFF2-40B4-BE49-F238E27FC236}">
                  <a16:creationId xmlns:a16="http://schemas.microsoft.com/office/drawing/2014/main" id="{F5FD42D1-11C7-47D2-93C8-B1B496B7AF9B}"/>
                </a:ext>
              </a:extLst>
            </p:cNvPr>
            <p:cNvSpPr/>
            <p:nvPr/>
          </p:nvSpPr>
          <p:spPr>
            <a:xfrm>
              <a:off x="8428339" y="1404640"/>
              <a:ext cx="1544436" cy="2024360"/>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7BCC4533-3A00-4E09-AF04-05CFE8E94704}"/>
                </a:ext>
              </a:extLst>
            </p:cNvPr>
            <p:cNvGrpSpPr/>
            <p:nvPr/>
          </p:nvGrpSpPr>
          <p:grpSpPr>
            <a:xfrm>
              <a:off x="7500840" y="1447049"/>
              <a:ext cx="517854" cy="236119"/>
              <a:chOff x="4832358" y="4997362"/>
              <a:chExt cx="1945233" cy="291178"/>
            </a:xfrm>
          </p:grpSpPr>
          <p:cxnSp>
            <p:nvCxnSpPr>
              <p:cNvPr id="44" name="直線接點 43">
                <a:extLst>
                  <a:ext uri="{FF2B5EF4-FFF2-40B4-BE49-F238E27FC236}">
                    <a16:creationId xmlns:a16="http://schemas.microsoft.com/office/drawing/2014/main" id="{CBAF2FEB-4E57-4EC1-B384-68C1BE3E01F9}"/>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F247564D-4FBE-4D22-98A8-083AA88907B2}"/>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D55C408F-D7C3-4E36-8ED7-FA456E1BE1F3}"/>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F701707-2D4D-420D-B167-A19E73ADA095}"/>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496764D-7C17-4BDB-993C-0BBF923D6179}"/>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D5368A88-2D8C-4806-8D7D-8463E647D0D2}"/>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90FD0795-F8BD-4EFA-94E3-C7E2447909D7}"/>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4D0642E2-DA23-4189-BC90-76CEB69DDE1E}"/>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71965E9E-F9A7-450E-8A59-4DC5E9BCC460}"/>
                  </a:ext>
                </a:extLst>
              </p:cNvPr>
              <p:cNvCxnSpPr>
                <a:cxnSpLocks/>
              </p:cNvCxnSpPr>
              <p:nvPr/>
            </p:nvCxnSpPr>
            <p:spPr>
              <a:xfrm flipH="1">
                <a:off x="4832358" y="5143029"/>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群組 14">
              <a:extLst>
                <a:ext uri="{FF2B5EF4-FFF2-40B4-BE49-F238E27FC236}">
                  <a16:creationId xmlns:a16="http://schemas.microsoft.com/office/drawing/2014/main" id="{D40FE146-2DE1-42E9-A6EE-02DC7824314E}"/>
                </a:ext>
              </a:extLst>
            </p:cNvPr>
            <p:cNvGrpSpPr/>
            <p:nvPr/>
          </p:nvGrpSpPr>
          <p:grpSpPr>
            <a:xfrm>
              <a:off x="5827810" y="1240208"/>
              <a:ext cx="1504335" cy="2302682"/>
              <a:chOff x="4984071" y="1121725"/>
              <a:chExt cx="1440000" cy="2219707"/>
            </a:xfrm>
          </p:grpSpPr>
          <p:sp>
            <p:nvSpPr>
              <p:cNvPr id="41" name="矩形 40">
                <a:extLst>
                  <a:ext uri="{FF2B5EF4-FFF2-40B4-BE49-F238E27FC236}">
                    <a16:creationId xmlns:a16="http://schemas.microsoft.com/office/drawing/2014/main" id="{B8EC0E2F-7202-47D9-863D-4C21250B22A3}"/>
                  </a:ext>
                </a:extLst>
              </p:cNvPr>
              <p:cNvSpPr/>
              <p:nvPr/>
            </p:nvSpPr>
            <p:spPr>
              <a:xfrm>
                <a:off x="4984071" y="1121725"/>
                <a:ext cx="1440000" cy="221970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TW" sz="1600" dirty="0">
                    <a:solidFill>
                      <a:schemeClr val="tx1"/>
                    </a:solidFill>
                    <a:latin typeface="+mn-ea"/>
                  </a:rPr>
                  <a:t>Low-voltage power supply</a:t>
                </a:r>
                <a:endParaRPr lang="en-US" altLang="zh-TW" dirty="0">
                  <a:solidFill>
                    <a:schemeClr val="tx1"/>
                  </a:solidFill>
                  <a:latin typeface="+mn-ea"/>
                </a:endParaRPr>
              </a:p>
              <a:p>
                <a:pPr algn="ctr">
                  <a:spcBef>
                    <a:spcPts val="600"/>
                  </a:spcBef>
                </a:pPr>
                <a:r>
                  <a:rPr lang="zh-TW" altLang="en-US" dirty="0">
                    <a:solidFill>
                      <a:schemeClr val="tx1"/>
                    </a:solidFill>
                    <a:latin typeface="+mn-ea"/>
                  </a:rPr>
                  <a:t>電源供應器</a:t>
                </a:r>
              </a:p>
            </p:txBody>
          </p:sp>
          <p:sp>
            <p:nvSpPr>
              <p:cNvPr id="42" name="橢圓 41">
                <a:extLst>
                  <a:ext uri="{FF2B5EF4-FFF2-40B4-BE49-F238E27FC236}">
                    <a16:creationId xmlns:a16="http://schemas.microsoft.com/office/drawing/2014/main" id="{21889F4A-7722-4DE9-A91F-953AA182FBEF}"/>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43" name="橢圓 42">
                <a:extLst>
                  <a:ext uri="{FF2B5EF4-FFF2-40B4-BE49-F238E27FC236}">
                    <a16:creationId xmlns:a16="http://schemas.microsoft.com/office/drawing/2014/main" id="{02F4DF71-BD98-4CB3-8CF0-4A97D4F26BB8}"/>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16" name="直線接點 15">
              <a:extLst>
                <a:ext uri="{FF2B5EF4-FFF2-40B4-BE49-F238E27FC236}">
                  <a16:creationId xmlns:a16="http://schemas.microsoft.com/office/drawing/2014/main" id="{829CF241-B7D8-4175-9386-B041B324636B}"/>
                </a:ext>
              </a:extLst>
            </p:cNvPr>
            <p:cNvCxnSpPr>
              <a:stCxn id="42" idx="6"/>
            </p:cNvCxnSpPr>
            <p:nvPr/>
          </p:nvCxnSpPr>
          <p:spPr>
            <a:xfrm>
              <a:off x="7103452" y="1557794"/>
              <a:ext cx="433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8DF4CBED-2E45-42AA-9EAB-630BE819570E}"/>
                </a:ext>
              </a:extLst>
            </p:cNvPr>
            <p:cNvCxnSpPr>
              <a:cxnSpLocks/>
            </p:cNvCxnSpPr>
            <p:nvPr/>
          </p:nvCxnSpPr>
          <p:spPr>
            <a:xfrm>
              <a:off x="7102860" y="3271894"/>
              <a:ext cx="23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11D8B809-B238-4711-BBA0-B5F11A27C59A}"/>
                </a:ext>
              </a:extLst>
            </p:cNvPr>
            <p:cNvSpPr txBox="1"/>
            <p:nvPr/>
          </p:nvSpPr>
          <p:spPr>
            <a:xfrm>
              <a:off x="8489341" y="698938"/>
              <a:ext cx="1504332" cy="666920"/>
            </a:xfrm>
            <a:prstGeom prst="rect">
              <a:avLst/>
            </a:prstGeom>
            <a:noFill/>
          </p:spPr>
          <p:txBody>
            <a:bodyPr wrap="square" lIns="0" tIns="0" rIns="0" bIns="0" rtlCol="0">
              <a:spAutoFit/>
            </a:bodyPr>
            <a:lstStyle/>
            <a:p>
              <a:pPr algn="ctr"/>
              <a:r>
                <a:rPr lang="zh-TW" altLang="zh-TW" sz="2000" dirty="0">
                  <a:solidFill>
                    <a:srgbClr val="0000FF"/>
                  </a:solidFill>
                  <a:latin typeface="+mn-ea"/>
                  <a:cs typeface="Times New Roman" pitchFamily="18" charset="0"/>
                </a:rPr>
                <a:t>自製</a:t>
              </a:r>
              <a:r>
                <a:rPr lang="zh-TW" altLang="en-US" sz="2000" dirty="0">
                  <a:solidFill>
                    <a:srgbClr val="0000FF"/>
                  </a:solidFill>
                  <a:latin typeface="+mn-ea"/>
                </a:rPr>
                <a:t>安培計</a:t>
              </a:r>
              <a:endParaRPr lang="en-US" altLang="zh-TW" sz="2000" dirty="0">
                <a:solidFill>
                  <a:srgbClr val="0000FF"/>
                </a:solidFill>
                <a:latin typeface="+mn-ea"/>
              </a:endParaRPr>
            </a:p>
            <a:p>
              <a:pPr algn="ctr"/>
              <a:r>
                <a:rPr lang="en-US" altLang="zh-TW" sz="2000" dirty="0">
                  <a:solidFill>
                    <a:srgbClr val="0000FF"/>
                  </a:solidFill>
                  <a:latin typeface="標楷體" panose="03000509000000000000" pitchFamily="65" charset="-120"/>
                  <a:ea typeface="標楷體" panose="03000509000000000000" pitchFamily="65" charset="-120"/>
                </a:rPr>
                <a:t>I</a:t>
              </a:r>
              <a:r>
                <a:rPr lang="en-US" altLang="zh-TW" sz="2000" baseline="-25000" dirty="0">
                  <a:solidFill>
                    <a:srgbClr val="0000FF"/>
                  </a:solidFill>
                </a:rPr>
                <a:t>A</a:t>
              </a:r>
              <a:r>
                <a:rPr lang="en-US" altLang="zh-TW" sz="2000" dirty="0">
                  <a:solidFill>
                    <a:srgbClr val="0000FF"/>
                  </a:solidFill>
                </a:rPr>
                <a:t>, R</a:t>
              </a:r>
              <a:r>
                <a:rPr lang="en-US" altLang="zh-TW" sz="2000" baseline="-25000" dirty="0">
                  <a:solidFill>
                    <a:srgbClr val="0000FF"/>
                  </a:solidFill>
                </a:rPr>
                <a:t>A</a:t>
              </a:r>
              <a:endParaRPr lang="zh-TW" altLang="en-US" sz="2000" baseline="-25000" dirty="0">
                <a:solidFill>
                  <a:srgbClr val="0000FF"/>
                </a:solidFill>
              </a:endParaRPr>
            </a:p>
          </p:txBody>
        </p:sp>
        <p:cxnSp>
          <p:nvCxnSpPr>
            <p:cNvPr id="19" name="直線接點 18">
              <a:extLst>
                <a:ext uri="{FF2B5EF4-FFF2-40B4-BE49-F238E27FC236}">
                  <a16:creationId xmlns:a16="http://schemas.microsoft.com/office/drawing/2014/main" id="{FF768E9E-AC04-40A0-9B00-4193C9C36926}"/>
                </a:ext>
              </a:extLst>
            </p:cNvPr>
            <p:cNvCxnSpPr/>
            <p:nvPr/>
          </p:nvCxnSpPr>
          <p:spPr>
            <a:xfrm>
              <a:off x="8704023" y="1546648"/>
              <a:ext cx="0" cy="821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E830C0AD-05D5-453C-8849-86B3725BD328}"/>
                </a:ext>
              </a:extLst>
            </p:cNvPr>
            <p:cNvCxnSpPr/>
            <p:nvPr/>
          </p:nvCxnSpPr>
          <p:spPr>
            <a:xfrm>
              <a:off x="8710940" y="2694348"/>
              <a:ext cx="0" cy="5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橢圓 20">
              <a:extLst>
                <a:ext uri="{FF2B5EF4-FFF2-40B4-BE49-F238E27FC236}">
                  <a16:creationId xmlns:a16="http://schemas.microsoft.com/office/drawing/2014/main" id="{8C7C54B2-08BA-4721-A326-D7F4EA7EDBDE}"/>
                </a:ext>
              </a:extLst>
            </p:cNvPr>
            <p:cNvSpPr/>
            <p:nvPr/>
          </p:nvSpPr>
          <p:spPr>
            <a:xfrm>
              <a:off x="8437515" y="2133190"/>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22" name="直線單箭頭接點 21">
              <a:extLst>
                <a:ext uri="{FF2B5EF4-FFF2-40B4-BE49-F238E27FC236}">
                  <a16:creationId xmlns:a16="http://schemas.microsoft.com/office/drawing/2014/main" id="{E5915952-971C-42D9-B27B-B206E667947D}"/>
                </a:ext>
              </a:extLst>
            </p:cNvPr>
            <p:cNvCxnSpPr>
              <a:cxnSpLocks/>
            </p:cNvCxnSpPr>
            <p:nvPr/>
          </p:nvCxnSpPr>
          <p:spPr>
            <a:xfrm rot="16200000">
              <a:off x="8316144" y="1236806"/>
              <a:ext cx="0" cy="45556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80C21EB6-BC11-4F29-A541-81BACE184C3F}"/>
                </a:ext>
              </a:extLst>
            </p:cNvPr>
            <p:cNvSpPr/>
            <p:nvPr/>
          </p:nvSpPr>
          <p:spPr>
            <a:xfrm>
              <a:off x="8142462" y="974614"/>
              <a:ext cx="425856" cy="400152"/>
            </a:xfrm>
            <a:prstGeom prst="rect">
              <a:avLst/>
            </a:prstGeom>
          </p:spPr>
          <p:txBody>
            <a:bodyPr wrap="none">
              <a:spAutoFit/>
            </a:bodyPr>
            <a:lstStyle/>
            <a:p>
              <a:r>
                <a:rPr lang="en-US" altLang="zh-TW" b="1" dirty="0">
                  <a:solidFill>
                    <a:srgbClr val="FF3300"/>
                  </a:solidFill>
                  <a:latin typeface="標楷體" panose="03000509000000000000" pitchFamily="65" charset="-120"/>
                  <a:ea typeface="標楷體" panose="03000509000000000000" pitchFamily="65" charset="-120"/>
                </a:rPr>
                <a:t>I</a:t>
              </a:r>
              <a:r>
                <a:rPr lang="en-US" altLang="zh-TW" b="1" baseline="-25000" dirty="0">
                  <a:solidFill>
                    <a:srgbClr val="FF3300"/>
                  </a:solidFill>
                </a:rPr>
                <a:t>A</a:t>
              </a:r>
              <a:endParaRPr lang="zh-TW" altLang="en-US" baseline="-25000" dirty="0"/>
            </a:p>
          </p:txBody>
        </p:sp>
        <p:cxnSp>
          <p:nvCxnSpPr>
            <p:cNvPr id="24" name="直線接點 23">
              <a:extLst>
                <a:ext uri="{FF2B5EF4-FFF2-40B4-BE49-F238E27FC236}">
                  <a16:creationId xmlns:a16="http://schemas.microsoft.com/office/drawing/2014/main" id="{284D06A8-C380-4801-9429-B0526B1CF851}"/>
                </a:ext>
              </a:extLst>
            </p:cNvPr>
            <p:cNvCxnSpPr>
              <a:cxnSpLocks/>
            </p:cNvCxnSpPr>
            <p:nvPr/>
          </p:nvCxnSpPr>
          <p:spPr>
            <a:xfrm>
              <a:off x="7982354" y="1559527"/>
              <a:ext cx="1449881" cy="4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1A22C3D2-AE0D-4465-BCDA-619BEED2070D}"/>
                </a:ext>
              </a:extLst>
            </p:cNvPr>
            <p:cNvSpPr/>
            <p:nvPr/>
          </p:nvSpPr>
          <p:spPr>
            <a:xfrm>
              <a:off x="7511911" y="986099"/>
              <a:ext cx="385911" cy="433498"/>
            </a:xfrm>
            <a:prstGeom prst="rect">
              <a:avLst/>
            </a:prstGeom>
          </p:spPr>
          <p:txBody>
            <a:bodyPr wrap="none">
              <a:spAutoFit/>
            </a:bodyPr>
            <a:lstStyle/>
            <a:p>
              <a:r>
                <a:rPr lang="en-US" altLang="zh-TW" sz="2000" b="1" i="1" dirty="0">
                  <a:solidFill>
                    <a:srgbClr val="CC3300"/>
                  </a:solidFill>
                  <a:latin typeface="+mn-ea"/>
                </a:rPr>
                <a:t>R</a:t>
              </a:r>
              <a:endParaRPr lang="zh-TW" altLang="en-US" sz="2000" b="1" baseline="-25000" dirty="0"/>
            </a:p>
          </p:txBody>
        </p:sp>
        <p:sp>
          <p:nvSpPr>
            <p:cNvPr id="26" name="矩形 25">
              <a:extLst>
                <a:ext uri="{FF2B5EF4-FFF2-40B4-BE49-F238E27FC236}">
                  <a16:creationId xmlns:a16="http://schemas.microsoft.com/office/drawing/2014/main" id="{CEE412D0-2213-43EE-ABA9-72D99CA6FC64}"/>
                </a:ext>
              </a:extLst>
            </p:cNvPr>
            <p:cNvSpPr/>
            <p:nvPr/>
          </p:nvSpPr>
          <p:spPr>
            <a:xfrm>
              <a:off x="7388807" y="1658701"/>
              <a:ext cx="747159" cy="333460"/>
            </a:xfrm>
            <a:prstGeom prst="rect">
              <a:avLst/>
            </a:prstGeom>
          </p:spPr>
          <p:txBody>
            <a:bodyPr wrap="none">
              <a:spAutoFit/>
            </a:bodyPr>
            <a:lstStyle/>
            <a:p>
              <a:r>
                <a:rPr lang="en-US" altLang="zh-TW" sz="1400" b="1" dirty="0">
                  <a:solidFill>
                    <a:srgbClr val="CC3300"/>
                  </a:solidFill>
                  <a:latin typeface="+mn-ea"/>
                </a:rPr>
                <a:t>150 </a:t>
              </a:r>
              <a:r>
                <a:rPr lang="en-US" altLang="zh-TW" sz="1400" b="1" dirty="0">
                  <a:solidFill>
                    <a:srgbClr val="CC3300"/>
                  </a:solidFill>
                  <a:latin typeface="+mn-ea"/>
                  <a:sym typeface="Symbol" panose="05050102010706020507" pitchFamily="18" charset="2"/>
                </a:rPr>
                <a:t></a:t>
              </a:r>
              <a:endParaRPr lang="zh-TW" altLang="en-US" sz="1400" b="1" baseline="-25000" dirty="0"/>
            </a:p>
          </p:txBody>
        </p:sp>
        <p:cxnSp>
          <p:nvCxnSpPr>
            <p:cNvPr id="27" name="直線接點 26">
              <a:extLst>
                <a:ext uri="{FF2B5EF4-FFF2-40B4-BE49-F238E27FC236}">
                  <a16:creationId xmlns:a16="http://schemas.microsoft.com/office/drawing/2014/main" id="{E9668EA2-09A5-4C37-9DC9-1A53C6253231}"/>
                </a:ext>
              </a:extLst>
            </p:cNvPr>
            <p:cNvCxnSpPr/>
            <p:nvPr/>
          </p:nvCxnSpPr>
          <p:spPr>
            <a:xfrm>
              <a:off x="9415876" y="1558273"/>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C8836A94-FA7A-4977-9228-D29D17C6A88F}"/>
                </a:ext>
              </a:extLst>
            </p:cNvPr>
            <p:cNvCxnSpPr/>
            <p:nvPr/>
          </p:nvCxnSpPr>
          <p:spPr>
            <a:xfrm>
              <a:off x="9407293" y="2655614"/>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3924D8DB-621B-484F-8238-B36A4D43C78B}"/>
                </a:ext>
              </a:extLst>
            </p:cNvPr>
            <p:cNvGrpSpPr/>
            <p:nvPr/>
          </p:nvGrpSpPr>
          <p:grpSpPr>
            <a:xfrm rot="5400000">
              <a:off x="9155011" y="2301307"/>
              <a:ext cx="513979" cy="236119"/>
              <a:chOff x="4846914" y="4997362"/>
              <a:chExt cx="1930677" cy="291178"/>
            </a:xfrm>
          </p:grpSpPr>
          <p:cxnSp>
            <p:nvCxnSpPr>
              <p:cNvPr id="32" name="直線接點 31">
                <a:extLst>
                  <a:ext uri="{FF2B5EF4-FFF2-40B4-BE49-F238E27FC236}">
                    <a16:creationId xmlns:a16="http://schemas.microsoft.com/office/drawing/2014/main" id="{2CDDC622-B91A-4F09-967A-88B48139F676}"/>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CBFCC6A4-9738-4EFE-B485-0488BF1E0547}"/>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B560EFA3-D3F4-4C27-8DAA-A377A2AE0FC8}"/>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6D7D4FC6-7FA7-4CA8-92DA-119260B90AC7}"/>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AD5D306D-B35A-4D34-9CF0-E0781A2974D4}"/>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138FF8A8-EB44-4718-BB89-1F02BCD9635D}"/>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DA8CE5F2-F6FA-4F1F-9A5D-DF9961B04571}"/>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2ACC4DE3-F382-4440-B087-C639A1671212}"/>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8B15A8EE-D3AC-483C-A534-C87EA7F33C4E}"/>
                  </a:ext>
                </a:extLst>
              </p:cNvPr>
              <p:cNvCxnSpPr>
                <a:cxnSpLocks/>
              </p:cNvCxnSpPr>
              <p:nvPr/>
            </p:nvCxnSpPr>
            <p:spPr>
              <a:xfrm flipH="1">
                <a:off x="4846914" y="5143029"/>
                <a:ext cx="143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文字方塊 29">
              <a:extLst>
                <a:ext uri="{FF2B5EF4-FFF2-40B4-BE49-F238E27FC236}">
                  <a16:creationId xmlns:a16="http://schemas.microsoft.com/office/drawing/2014/main" id="{B452F4E6-0B01-4EEA-BA87-D7414EF235EC}"/>
                </a:ext>
              </a:extLst>
            </p:cNvPr>
            <p:cNvSpPr txBox="1"/>
            <p:nvPr/>
          </p:nvSpPr>
          <p:spPr>
            <a:xfrm>
              <a:off x="9544499" y="2176063"/>
              <a:ext cx="408683" cy="430887"/>
            </a:xfrm>
            <a:prstGeom prst="rect">
              <a:avLst/>
            </a:prstGeom>
            <a:noFill/>
          </p:spPr>
          <p:txBody>
            <a:bodyPr wrap="square" lIns="0" tIns="0" rIns="0" bIns="0" rtlCol="0">
              <a:spAutoFit/>
            </a:bodyPr>
            <a:lstStyle/>
            <a:p>
              <a:r>
                <a:rPr lang="en-US" altLang="zh-TW" sz="2800" dirty="0" err="1">
                  <a:solidFill>
                    <a:srgbClr val="0000FF"/>
                  </a:solidFill>
                </a:rPr>
                <a:t>R</a:t>
              </a:r>
              <a:r>
                <a:rPr lang="en-US" altLang="zh-TW" sz="2800" baseline="-25000" dirty="0" err="1">
                  <a:solidFill>
                    <a:srgbClr val="0000FF"/>
                  </a:solidFill>
                </a:rPr>
                <a:t>p</a:t>
              </a:r>
              <a:endParaRPr lang="zh-TW" altLang="en-US" sz="2800" baseline="-25000" dirty="0">
                <a:solidFill>
                  <a:srgbClr val="0000FF"/>
                </a:solidFill>
              </a:endParaRPr>
            </a:p>
          </p:txBody>
        </p:sp>
        <p:sp>
          <p:nvSpPr>
            <p:cNvPr id="31" name="文字方塊 30">
              <a:extLst>
                <a:ext uri="{FF2B5EF4-FFF2-40B4-BE49-F238E27FC236}">
                  <a16:creationId xmlns:a16="http://schemas.microsoft.com/office/drawing/2014/main" id="{DC44AA16-9100-41F4-857E-30931F17F01A}"/>
                </a:ext>
              </a:extLst>
            </p:cNvPr>
            <p:cNvSpPr txBox="1"/>
            <p:nvPr/>
          </p:nvSpPr>
          <p:spPr>
            <a:xfrm>
              <a:off x="7980360" y="2209779"/>
              <a:ext cx="408683"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grpSp>
      <p:sp>
        <p:nvSpPr>
          <p:cNvPr id="7" name="標題 6">
            <a:extLst>
              <a:ext uri="{FF2B5EF4-FFF2-40B4-BE49-F238E27FC236}">
                <a16:creationId xmlns:a16="http://schemas.microsoft.com/office/drawing/2014/main" id="{983C2036-FFA1-4FB0-BEB6-F9622BDEBD69}"/>
              </a:ext>
            </a:extLst>
          </p:cNvPr>
          <p:cNvSpPr>
            <a:spLocks noGrp="1"/>
          </p:cNvSpPr>
          <p:nvPr>
            <p:ph type="title"/>
          </p:nvPr>
        </p:nvSpPr>
        <p:spPr>
          <a:xfrm>
            <a:off x="2324720" y="58056"/>
            <a:ext cx="4497187" cy="710874"/>
          </a:xfrm>
          <a:solidFill>
            <a:schemeClr val="bg1"/>
          </a:solidFill>
        </p:spPr>
        <p:txBody>
          <a:bodyPr/>
          <a:lstStyle/>
          <a:p>
            <a:r>
              <a:rPr lang="zh-TW" altLang="en-US" dirty="0">
                <a:solidFill>
                  <a:srgbClr val="0000FF"/>
                </a:solidFill>
                <a:effectLst/>
                <a:latin typeface="+mj-ea"/>
                <a:ea typeface="+mj-ea"/>
                <a:cs typeface="Times New Roman" panose="02020603050405020304" pitchFamily="18" charset="0"/>
              </a:rPr>
              <a:t>實驗</a:t>
            </a:r>
            <a:r>
              <a:rPr lang="en-US" altLang="zh-TW" dirty="0">
                <a:solidFill>
                  <a:srgbClr val="0000FF"/>
                </a:solidFill>
                <a:effectLst/>
                <a:latin typeface="+mj-ea"/>
                <a:ea typeface="+mj-ea"/>
                <a:cs typeface="Times New Roman" panose="02020603050405020304" pitchFamily="18" charset="0"/>
              </a:rPr>
              <a:t>2-</a:t>
            </a:r>
            <a:r>
              <a:rPr lang="zh-TW" altLang="zh-TW" b="1" kern="1200" dirty="0">
                <a:solidFill>
                  <a:srgbClr val="0000FF"/>
                </a:solidFill>
                <a:effectLst>
                  <a:outerShdw blurRad="38100" dist="38100" dir="2700000" algn="tl" rotWithShape="0">
                    <a:srgbClr val="000000">
                      <a:alpha val="43000"/>
                    </a:srgbClr>
                  </a:outerShdw>
                </a:effectLst>
                <a:latin typeface="+mj-ea"/>
                <a:ea typeface="+mj-ea"/>
                <a:cs typeface="+mn-cs"/>
              </a:rPr>
              <a:t>安培計</a:t>
            </a:r>
            <a:r>
              <a:rPr lang="en-US" altLang="zh-TW" b="1" kern="1200" dirty="0">
                <a:solidFill>
                  <a:srgbClr val="0000FF"/>
                </a:solidFill>
                <a:effectLst>
                  <a:outerShdw blurRad="38100" dist="38100" dir="2700000" algn="tl" rotWithShape="0">
                    <a:srgbClr val="000000">
                      <a:alpha val="43000"/>
                    </a:srgbClr>
                  </a:outerShdw>
                </a:effectLst>
                <a:latin typeface="+mj-ea"/>
                <a:ea typeface="+mj-ea"/>
                <a:cs typeface="+mn-cs"/>
              </a:rPr>
              <a:t>-</a:t>
            </a:r>
            <a:r>
              <a:rPr lang="zh-TW" altLang="en-US" b="1" kern="1200" dirty="0">
                <a:solidFill>
                  <a:srgbClr val="0000FF"/>
                </a:solidFill>
                <a:effectLst>
                  <a:outerShdw blurRad="38100" dist="38100" dir="2700000" algn="tl" rotWithShape="0">
                    <a:srgbClr val="000000">
                      <a:alpha val="43000"/>
                    </a:srgbClr>
                  </a:outerShdw>
                </a:effectLst>
                <a:latin typeface="+mj-ea"/>
                <a:ea typeface="+mj-ea"/>
                <a:cs typeface="+mn-cs"/>
              </a:rPr>
              <a:t>測試</a:t>
            </a:r>
            <a:endParaRPr lang="zh-TW" altLang="en-US" dirty="0">
              <a:latin typeface="+mj-ea"/>
              <a:ea typeface="+mj-ea"/>
            </a:endParaRPr>
          </a:p>
        </p:txBody>
      </p:sp>
      <p:sp>
        <p:nvSpPr>
          <p:cNvPr id="5" name="Rectangle 2"/>
          <p:cNvSpPr>
            <a:spLocks noChangeArrowheads="1"/>
          </p:cNvSpPr>
          <p:nvPr/>
        </p:nvSpPr>
        <p:spPr bwMode="auto">
          <a:xfrm>
            <a:off x="447260" y="76893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文字方塊 1"/>
          <p:cNvSpPr txBox="1"/>
          <p:nvPr/>
        </p:nvSpPr>
        <p:spPr>
          <a:xfrm>
            <a:off x="5212092" y="4217602"/>
            <a:ext cx="3931907" cy="2478886"/>
          </a:xfrm>
          <a:prstGeom prst="roundRect">
            <a:avLst>
              <a:gd name="adj" fmla="val 5219"/>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nSpc>
                <a:spcPct val="120000"/>
              </a:lnSpc>
            </a:pPr>
            <a:r>
              <a:rPr lang="zh-TW" altLang="zh-TW" sz="2200" b="1" dirty="0">
                <a:solidFill>
                  <a:srgbClr val="FF0000"/>
                </a:solidFill>
                <a:latin typeface="Times New Roman" pitchFamily="18" charset="0"/>
                <a:ea typeface="標楷體" pitchFamily="65" charset="-120"/>
                <a:cs typeface="Times New Roman" pitchFamily="18" charset="0"/>
              </a:rPr>
              <a:t>注意</a:t>
            </a:r>
            <a:r>
              <a:rPr lang="en-US" altLang="zh-TW" sz="2200" dirty="0">
                <a:latin typeface="Times New Roman" pitchFamily="18" charset="0"/>
                <a:ea typeface="標楷體" pitchFamily="65" charset="-120"/>
                <a:cs typeface="Times New Roman" pitchFamily="18" charset="0"/>
              </a:rPr>
              <a:t>:</a:t>
            </a:r>
            <a:r>
              <a:rPr lang="zh-TW" altLang="zh-TW" sz="2200" dirty="0">
                <a:latin typeface="Times New Roman" pitchFamily="18" charset="0"/>
                <a:ea typeface="標楷體" pitchFamily="65" charset="-120"/>
                <a:cs typeface="Times New Roman" pitchFamily="18" charset="0"/>
              </a:rPr>
              <a:t>為了保護實驗儀器，實驗中</a:t>
            </a:r>
            <a:r>
              <a:rPr lang="zh-TW" altLang="en-US" sz="2200" dirty="0">
                <a:latin typeface="Times New Roman" pitchFamily="18" charset="0"/>
                <a:ea typeface="標楷體" pitchFamily="65" charset="-120"/>
                <a:cs typeface="Times New Roman" pitchFamily="18" charset="0"/>
              </a:rPr>
              <a:t>以萬用電錶</a:t>
            </a:r>
            <a:r>
              <a:rPr lang="zh-TW" altLang="zh-TW" sz="2200" dirty="0">
                <a:latin typeface="Times New Roman" pitchFamily="18" charset="0"/>
                <a:ea typeface="標楷體" pitchFamily="65" charset="-120"/>
                <a:cs typeface="Times New Roman" pitchFamily="18" charset="0"/>
              </a:rPr>
              <a:t>測量電流時，請先以</a:t>
            </a:r>
            <a:r>
              <a:rPr lang="en-US" altLang="zh-TW" sz="2200" dirty="0">
                <a:latin typeface="Times New Roman" pitchFamily="18" charset="0"/>
                <a:ea typeface="標楷體" pitchFamily="65" charset="-120"/>
                <a:cs typeface="Times New Roman" pitchFamily="18" charset="0"/>
              </a:rPr>
              <a:t>10 A</a:t>
            </a:r>
            <a:r>
              <a:rPr lang="zh-TW" altLang="zh-TW" sz="2200" dirty="0">
                <a:latin typeface="Times New Roman" pitchFamily="18" charset="0"/>
                <a:ea typeface="標楷體" pitchFamily="65" charset="-120"/>
                <a:cs typeface="Times New Roman" pitchFamily="18" charset="0"/>
              </a:rPr>
              <a:t>檔位測量</a:t>
            </a:r>
            <a:r>
              <a:rPr lang="en-US" altLang="zh-TW" sz="2200" dirty="0">
                <a:latin typeface="Times New Roman" pitchFamily="18" charset="0"/>
                <a:ea typeface="標楷體" pitchFamily="65" charset="-120"/>
                <a:cs typeface="Times New Roman" pitchFamily="18" charset="0"/>
              </a:rPr>
              <a:t>(</a:t>
            </a:r>
            <a:r>
              <a:rPr lang="zh-TW" altLang="zh-TW" sz="2200" dirty="0">
                <a:latin typeface="Times New Roman" pitchFamily="18" charset="0"/>
                <a:ea typeface="標楷體" pitchFamily="65" charset="-120"/>
                <a:cs typeface="Times New Roman" pitchFamily="18" charset="0"/>
              </a:rPr>
              <a:t>確認輸入端的位置是否正確</a:t>
            </a:r>
            <a:r>
              <a:rPr lang="en-US" altLang="zh-TW" sz="2200" dirty="0">
                <a:latin typeface="Times New Roman" pitchFamily="18" charset="0"/>
                <a:ea typeface="標楷體" pitchFamily="65" charset="-120"/>
                <a:cs typeface="Times New Roman" pitchFamily="18" charset="0"/>
              </a:rPr>
              <a:t>)</a:t>
            </a:r>
            <a:r>
              <a:rPr lang="zh-TW" altLang="zh-TW" sz="2200" dirty="0">
                <a:latin typeface="Times New Roman" pitchFamily="18" charset="0"/>
                <a:ea typeface="標楷體" pitchFamily="65" charset="-120"/>
                <a:cs typeface="Times New Roman" pitchFamily="18" charset="0"/>
              </a:rPr>
              <a:t>。當待測電流小於</a:t>
            </a:r>
            <a:r>
              <a:rPr lang="en-US" altLang="zh-TW" sz="2200" dirty="0">
                <a:latin typeface="Times New Roman" pitchFamily="18" charset="0"/>
                <a:ea typeface="標楷體" pitchFamily="65" charset="-120"/>
                <a:cs typeface="Times New Roman" pitchFamily="18" charset="0"/>
              </a:rPr>
              <a:t>200 mA</a:t>
            </a:r>
            <a:r>
              <a:rPr lang="zh-TW" altLang="zh-TW" sz="2200" dirty="0">
                <a:latin typeface="Times New Roman" pitchFamily="18" charset="0"/>
                <a:ea typeface="標楷體" pitchFamily="65" charset="-120"/>
                <a:cs typeface="Times New Roman" pitchFamily="18" charset="0"/>
              </a:rPr>
              <a:t>時，才可用較低檔位測量。</a:t>
            </a:r>
            <a:endParaRPr lang="zh-TW" altLang="en-US" dirty="0"/>
          </a:p>
        </p:txBody>
      </p:sp>
      <p:sp>
        <p:nvSpPr>
          <p:cNvPr id="8" name="矩形 7">
            <a:extLst>
              <a:ext uri="{FF2B5EF4-FFF2-40B4-BE49-F238E27FC236}">
                <a16:creationId xmlns:a16="http://schemas.microsoft.com/office/drawing/2014/main" id="{4B58B5A7-173D-429C-A5E8-5DDC38E5CDFE}"/>
              </a:ext>
            </a:extLst>
          </p:cNvPr>
          <p:cNvSpPr/>
          <p:nvPr/>
        </p:nvSpPr>
        <p:spPr>
          <a:xfrm>
            <a:off x="138228" y="1013470"/>
            <a:ext cx="5450305" cy="495392"/>
          </a:xfrm>
          <a:prstGeom prst="rect">
            <a:avLst/>
          </a:prstGeom>
        </p:spPr>
        <p:txBody>
          <a:bodyPr wrap="square">
            <a:spAutoFit/>
          </a:bodyPr>
          <a:lstStyle/>
          <a:p>
            <a:pPr marL="457200" indent="-457200" defTabSz="685800">
              <a:lnSpc>
                <a:spcPct val="120000"/>
              </a:lnSpc>
              <a:buSzPct val="100000"/>
              <a:buFont typeface="+mj-lt"/>
              <a:buAutoNum type="arabicPeriod" startAt="2"/>
            </a:pPr>
            <a:r>
              <a:rPr lang="zh-TW"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自製安培計</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測試</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a:t>
            </a:r>
            <a:r>
              <a:rPr lang="en-US" altLang="zh-TW" sz="2400" b="1" dirty="0">
                <a:solidFill>
                  <a:srgbClr val="0000FF"/>
                </a:solidFill>
                <a:latin typeface="標楷體" panose="03000509000000000000" pitchFamily="65" charset="-120"/>
                <a:ea typeface="標楷體" panose="03000509000000000000" pitchFamily="65" charset="-120"/>
                <a:cs typeface="Times New Roman" pitchFamily="18" charset="0"/>
              </a:rPr>
              <a:t>I</a:t>
            </a:r>
            <a:r>
              <a:rPr lang="en-US" altLang="zh-TW" sz="2400" b="1" baseline="-25000" dirty="0">
                <a:solidFill>
                  <a:srgbClr val="0000FF"/>
                </a:solidFill>
                <a:latin typeface="微軟正黑體" panose="020B0604030504040204" pitchFamily="34" charset="-120"/>
                <a:ea typeface="微軟正黑體" panose="020B0604030504040204" pitchFamily="34" charset="-120"/>
                <a:cs typeface="Times New Roman" pitchFamily="18" charset="0"/>
              </a:rPr>
              <a:t>FS</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 50 mA):</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 </a:t>
            </a:r>
            <a:endPar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9" name="矩形 8">
            <a:extLst>
              <a:ext uri="{FF2B5EF4-FFF2-40B4-BE49-F238E27FC236}">
                <a16:creationId xmlns:a16="http://schemas.microsoft.com/office/drawing/2014/main" id="{10A411FB-FBF1-4155-9A8C-0DC865E3AB85}"/>
              </a:ext>
            </a:extLst>
          </p:cNvPr>
          <p:cNvSpPr/>
          <p:nvPr/>
        </p:nvSpPr>
        <p:spPr>
          <a:xfrm>
            <a:off x="5823" y="1560302"/>
            <a:ext cx="5073865" cy="1380955"/>
          </a:xfrm>
          <a:prstGeom prst="rect">
            <a:avLst/>
          </a:prstGeom>
        </p:spPr>
        <p:txBody>
          <a:bodyPr wrap="square">
            <a:spAutoFit/>
          </a:bodyPr>
          <a:lstStyle/>
          <a:p>
            <a:pPr marL="358775" lvl="0" defTabSz="685800">
              <a:lnSpc>
                <a:spcPct val="120000"/>
              </a:lnSpc>
              <a:buSzPct val="100000"/>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如</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圖</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自製安培計</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檢流計</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，設定電源供應器</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輸出電壓為</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5 V</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電阻</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的電路</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的電流值</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sz="2400" i="1"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
        <p:nvSpPr>
          <p:cNvPr id="3" name="矩形 2">
            <a:extLst>
              <a:ext uri="{FF2B5EF4-FFF2-40B4-BE49-F238E27FC236}">
                <a16:creationId xmlns:a16="http://schemas.microsoft.com/office/drawing/2014/main" id="{E86D933C-9CBC-43B9-8F7A-716626FDCB2E}"/>
              </a:ext>
            </a:extLst>
          </p:cNvPr>
          <p:cNvSpPr/>
          <p:nvPr/>
        </p:nvSpPr>
        <p:spPr>
          <a:xfrm>
            <a:off x="164841" y="3954467"/>
            <a:ext cx="4572000" cy="1381789"/>
          </a:xfrm>
          <a:prstGeom prst="rect">
            <a:avLst/>
          </a:prstGeom>
        </p:spPr>
        <p:txBody>
          <a:bodyPr>
            <a:spAutoFit/>
          </a:bodyPr>
          <a:lstStyle/>
          <a:p>
            <a:pPr marL="358775" lvl="0" indent="-358775" defTabSz="685800">
              <a:lnSpc>
                <a:spcPct val="120000"/>
              </a:lnSpc>
              <a:buSzPct val="100000"/>
            </a:pP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3. </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改</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萬用</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電</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錶</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 (5V</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電壓</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之</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電流值</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與步驟</a:t>
            </a:r>
            <a:r>
              <a:rPr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2</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比較</a:t>
            </a:r>
            <a:r>
              <a:rPr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得到的電流值之差異</a:t>
            </a:r>
            <a:r>
              <a:rPr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p>
        </p:txBody>
      </p:sp>
      <p:sp>
        <p:nvSpPr>
          <p:cNvPr id="10" name="文字方塊 9">
            <a:extLst>
              <a:ext uri="{FF2B5EF4-FFF2-40B4-BE49-F238E27FC236}">
                <a16:creationId xmlns:a16="http://schemas.microsoft.com/office/drawing/2014/main" id="{64630F5B-4DA0-4B77-B60E-C9A07F8D2AAE}"/>
              </a:ext>
            </a:extLst>
          </p:cNvPr>
          <p:cNvSpPr txBox="1"/>
          <p:nvPr/>
        </p:nvSpPr>
        <p:spPr>
          <a:xfrm>
            <a:off x="522699" y="2945623"/>
            <a:ext cx="3586816" cy="946926"/>
          </a:xfrm>
          <a:prstGeom prst="rect">
            <a:avLst/>
          </a:prstGeom>
          <a:noFill/>
        </p:spPr>
        <p:txBody>
          <a:bodyPr wrap="none" rtlCol="0">
            <a:spAutoFit/>
          </a:bodyPr>
          <a:lstStyle/>
          <a:p>
            <a:pPr>
              <a:lnSpc>
                <a:spcPct val="120000"/>
              </a:lnSpc>
            </a:pPr>
            <a:r>
              <a:rPr lang="en-US" altLang="zh-TW" sz="2400" b="1" dirty="0"/>
              <a:t>(+</a:t>
            </a:r>
            <a:r>
              <a:rPr lang="en-US" altLang="zh-TW" sz="2400" b="1" dirty="0">
                <a:latin typeface="標楷體" panose="03000509000000000000" pitchFamily="65" charset="-120"/>
                <a:ea typeface="標楷體" panose="03000509000000000000" pitchFamily="65" charset="-120"/>
              </a:rPr>
              <a:t>I</a:t>
            </a:r>
            <a:r>
              <a:rPr lang="en-US" altLang="zh-TW" sz="2400" b="1" dirty="0"/>
              <a:t> set=0.5 A; +V</a:t>
            </a:r>
            <a:r>
              <a:rPr lang="zh-TW" altLang="en-US" sz="2400" b="1" dirty="0"/>
              <a:t> </a:t>
            </a:r>
            <a:r>
              <a:rPr lang="en-US" altLang="zh-TW" sz="2400" b="1" dirty="0"/>
              <a:t>set=5V</a:t>
            </a:r>
            <a:r>
              <a:rPr lang="zh-TW" altLang="en-US" sz="2400" b="1" dirty="0"/>
              <a:t>，</a:t>
            </a:r>
            <a:endParaRPr lang="en-US" altLang="zh-TW" sz="2400" b="1" dirty="0"/>
          </a:p>
          <a:p>
            <a:pPr>
              <a:lnSpc>
                <a:spcPct val="120000"/>
              </a:lnSpc>
            </a:pPr>
            <a:r>
              <a:rPr lang="zh-TW" altLang="en-US" sz="2400" b="1" dirty="0"/>
              <a:t>定電壓</a:t>
            </a:r>
            <a:r>
              <a:rPr lang="en-US" altLang="zh-TW" sz="2400" b="1" dirty="0"/>
              <a:t>CV</a:t>
            </a:r>
            <a:r>
              <a:rPr lang="zh-TW" altLang="en-US" sz="2400" b="1" dirty="0"/>
              <a:t>輸出</a:t>
            </a:r>
            <a:r>
              <a:rPr lang="en-US" altLang="zh-TW" sz="2400" b="1" dirty="0"/>
              <a:t>)</a:t>
            </a:r>
            <a:endParaRPr lang="zh-TW" altLang="en-US" sz="2400" b="1" dirty="0"/>
          </a:p>
        </p:txBody>
      </p:sp>
      <p:pic>
        <p:nvPicPr>
          <p:cNvPr id="53" name="圖形 52" descr="首頁">
            <a:hlinkClick r:id="rId2" action="ppaction://hlinksldjump"/>
            <a:extLst>
              <a:ext uri="{FF2B5EF4-FFF2-40B4-BE49-F238E27FC236}">
                <a16:creationId xmlns:a16="http://schemas.microsoft.com/office/drawing/2014/main" id="{BCFEB34F-393C-4CB8-9FE8-AED88C4087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p:sp>
        <p:nvSpPr>
          <p:cNvPr id="54" name="矩形 53">
            <a:extLst>
              <a:ext uri="{FF2B5EF4-FFF2-40B4-BE49-F238E27FC236}">
                <a16:creationId xmlns:a16="http://schemas.microsoft.com/office/drawing/2014/main" id="{9F75E137-7919-4A00-AEFF-2D959CF5A411}"/>
              </a:ext>
            </a:extLst>
          </p:cNvPr>
          <p:cNvSpPr/>
          <p:nvPr/>
        </p:nvSpPr>
        <p:spPr>
          <a:xfrm>
            <a:off x="164841" y="5380807"/>
            <a:ext cx="4572000" cy="1381789"/>
          </a:xfrm>
          <a:prstGeom prst="rect">
            <a:avLst/>
          </a:prstGeom>
          <a:solidFill>
            <a:schemeClr val="bg1"/>
          </a:solidFill>
        </p:spPr>
        <p:txBody>
          <a:bodyPr>
            <a:spAutoFit/>
          </a:bodyPr>
          <a:lstStyle/>
          <a:p>
            <a:pPr marL="358775" lvl="0" indent="-358775" defTabSz="685800">
              <a:lnSpc>
                <a:spcPct val="120000"/>
              </a:lnSpc>
              <a:buSzPct val="100000"/>
            </a:pP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4. </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歐姆定律算出電流值，三者差異</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sz="2400" dirty="0">
                <a:solidFill>
                  <a:srgbClr val="FF0000"/>
                </a:solidFill>
                <a:latin typeface="+mn-ea"/>
              </a:rPr>
              <a:t>偏差值是否是並聯電阻</a:t>
            </a:r>
            <a:r>
              <a:rPr lang="en-US" altLang="zh-TW" sz="2400" dirty="0" err="1">
                <a:solidFill>
                  <a:srgbClr val="FF0000"/>
                </a:solidFill>
                <a:latin typeface="+mn-ea"/>
              </a:rPr>
              <a:t>Rp</a:t>
            </a:r>
            <a:r>
              <a:rPr lang="zh-TW" altLang="en-US" sz="2400" dirty="0">
                <a:solidFill>
                  <a:srgbClr val="FF0000"/>
                </a:solidFill>
                <a:latin typeface="+mn-ea"/>
              </a:rPr>
              <a:t>的影響</a:t>
            </a:r>
            <a:r>
              <a:rPr lang="en-US" altLang="zh-TW" sz="2400" dirty="0">
                <a:solidFill>
                  <a:srgbClr val="FF0000"/>
                </a:solidFill>
                <a:latin typeface="+mn-ea"/>
              </a:rPr>
              <a:t>?</a:t>
            </a:r>
            <a:endPar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2280253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83C2036-FFA1-4FB0-BEB6-F9622BDEBD69}"/>
              </a:ext>
            </a:extLst>
          </p:cNvPr>
          <p:cNvSpPr>
            <a:spLocks noGrp="1"/>
          </p:cNvSpPr>
          <p:nvPr>
            <p:ph type="title"/>
          </p:nvPr>
        </p:nvSpPr>
        <p:spPr>
          <a:xfrm>
            <a:off x="1964552" y="85805"/>
            <a:ext cx="6109415" cy="617901"/>
          </a:xfrm>
          <a:solidFill>
            <a:schemeClr val="bg1"/>
          </a:solidFill>
        </p:spPr>
        <p:txBody>
          <a:bodyPr/>
          <a:lstStyle/>
          <a:p>
            <a:r>
              <a:rPr lang="zh-TW" altLang="en-US" dirty="0">
                <a:solidFill>
                  <a:srgbClr val="0000FF"/>
                </a:solidFill>
                <a:effectLst/>
                <a:latin typeface="+mj-ea"/>
                <a:ea typeface="+mj-ea"/>
                <a:cs typeface="Times New Roman" panose="02020603050405020304" pitchFamily="18" charset="0"/>
              </a:rPr>
              <a:t>實驗</a:t>
            </a:r>
            <a:r>
              <a:rPr lang="en-US" altLang="zh-TW" dirty="0">
                <a:solidFill>
                  <a:srgbClr val="0000FF"/>
                </a:solidFill>
                <a:effectLst/>
                <a:latin typeface="+mj-ea"/>
                <a:ea typeface="+mj-ea"/>
                <a:cs typeface="Times New Roman" panose="02020603050405020304" pitchFamily="18" charset="0"/>
              </a:rPr>
              <a:t>2-</a:t>
            </a:r>
            <a:r>
              <a:rPr lang="zh-TW" altLang="zh-TW" b="1" kern="1200" dirty="0">
                <a:solidFill>
                  <a:srgbClr val="0000FF"/>
                </a:solidFill>
                <a:effectLst/>
                <a:latin typeface="+mj-ea"/>
                <a:ea typeface="+mj-ea"/>
                <a:cs typeface="+mn-cs"/>
              </a:rPr>
              <a:t>安培計</a:t>
            </a:r>
            <a:r>
              <a:rPr lang="zh-TW" altLang="en-US" dirty="0">
                <a:solidFill>
                  <a:srgbClr val="0000FF"/>
                </a:solidFill>
                <a:effectLst/>
                <a:latin typeface="+mn-ea"/>
                <a:cs typeface="Times New Roman" pitchFamily="18" charset="0"/>
              </a:rPr>
              <a:t> </a:t>
            </a:r>
            <a:r>
              <a:rPr lang="en-US" altLang="zh-TW" dirty="0">
                <a:solidFill>
                  <a:srgbClr val="0000FF"/>
                </a:solidFill>
                <a:effectLst/>
                <a:latin typeface="+mn-ea"/>
                <a:cs typeface="Times New Roman" pitchFamily="18" charset="0"/>
              </a:rPr>
              <a:t>(</a:t>
            </a:r>
            <a:r>
              <a:rPr lang="en-US" altLang="zh-TW" dirty="0">
                <a:solidFill>
                  <a:srgbClr val="0000FF"/>
                </a:solidFill>
                <a:effectLst/>
                <a:latin typeface="標楷體" panose="03000509000000000000" pitchFamily="65" charset="-120"/>
                <a:ea typeface="標楷體" panose="03000509000000000000" pitchFamily="65" charset="-120"/>
                <a:cs typeface="Times New Roman" pitchFamily="18" charset="0"/>
              </a:rPr>
              <a:t>I</a:t>
            </a:r>
            <a:r>
              <a:rPr lang="en-US" altLang="zh-TW" baseline="-25000" dirty="0">
                <a:solidFill>
                  <a:srgbClr val="0000FF"/>
                </a:solidFill>
                <a:effectLst/>
                <a:latin typeface="+mn-ea"/>
                <a:cs typeface="Times New Roman" pitchFamily="18" charset="0"/>
              </a:rPr>
              <a:t>FS</a:t>
            </a:r>
            <a:r>
              <a:rPr lang="en-US" altLang="zh-TW" dirty="0">
                <a:solidFill>
                  <a:srgbClr val="0000FF"/>
                </a:solidFill>
                <a:effectLst/>
                <a:latin typeface="+mn-ea"/>
                <a:cs typeface="Times New Roman" pitchFamily="18" charset="0"/>
              </a:rPr>
              <a:t>: 5 mA)</a:t>
            </a:r>
            <a:endParaRPr lang="zh-TW" altLang="en-US" dirty="0">
              <a:effectLst/>
              <a:latin typeface="+mj-ea"/>
              <a:ea typeface="+mj-ea"/>
            </a:endParaRPr>
          </a:p>
        </p:txBody>
      </p:sp>
      <p:sp>
        <p:nvSpPr>
          <p:cNvPr id="5" name="Rectangle 2"/>
          <p:cNvSpPr>
            <a:spLocks noChangeArrowheads="1"/>
          </p:cNvSpPr>
          <p:nvPr/>
        </p:nvSpPr>
        <p:spPr bwMode="auto">
          <a:xfrm>
            <a:off x="447260" y="76893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文字方塊 1"/>
          <p:cNvSpPr txBox="1"/>
          <p:nvPr/>
        </p:nvSpPr>
        <p:spPr>
          <a:xfrm>
            <a:off x="5726492" y="4035869"/>
            <a:ext cx="3439102" cy="2348509"/>
          </a:xfrm>
          <a:prstGeom prst="roundRect">
            <a:avLst>
              <a:gd name="adj" fmla="val 5219"/>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20000"/>
              </a:lnSpc>
            </a:pPr>
            <a:r>
              <a:rPr lang="zh-TW" altLang="zh-TW" sz="2000" dirty="0">
                <a:solidFill>
                  <a:srgbClr val="FF0000"/>
                </a:solidFill>
                <a:latin typeface="Times New Roman" pitchFamily="18" charset="0"/>
                <a:ea typeface="標楷體" pitchFamily="65" charset="-120"/>
                <a:cs typeface="Times New Roman" pitchFamily="18" charset="0"/>
              </a:rPr>
              <a:t>注意</a:t>
            </a:r>
            <a:r>
              <a:rPr lang="en-US" altLang="zh-TW" sz="2000" dirty="0">
                <a:latin typeface="Times New Roman" pitchFamily="18" charset="0"/>
                <a:ea typeface="標楷體" pitchFamily="65" charset="-120"/>
                <a:cs typeface="Times New Roman" pitchFamily="18" charset="0"/>
              </a:rPr>
              <a:t>:</a:t>
            </a:r>
            <a:r>
              <a:rPr lang="zh-TW" altLang="zh-TW" sz="2000" dirty="0">
                <a:latin typeface="Times New Roman" pitchFamily="18" charset="0"/>
                <a:ea typeface="標楷體" pitchFamily="65" charset="-120"/>
                <a:cs typeface="Times New Roman" pitchFamily="18" charset="0"/>
              </a:rPr>
              <a:t>為了保護實驗儀器，實驗中測量電流時，</a:t>
            </a:r>
            <a:r>
              <a:rPr lang="zh-TW" altLang="en-US" sz="2000" dirty="0">
                <a:latin typeface="Times New Roman" pitchFamily="18" charset="0"/>
                <a:ea typeface="標楷體" pitchFamily="65" charset="-120"/>
                <a:cs typeface="Times New Roman" pitchFamily="18" charset="0"/>
              </a:rPr>
              <a:t>萬用電錶</a:t>
            </a:r>
            <a:r>
              <a:rPr lang="zh-TW" altLang="zh-TW" sz="2000" dirty="0">
                <a:latin typeface="Times New Roman" pitchFamily="18" charset="0"/>
                <a:ea typeface="標楷體" pitchFamily="65" charset="-120"/>
                <a:cs typeface="Times New Roman" pitchFamily="18" charset="0"/>
              </a:rPr>
              <a:t>請先以</a:t>
            </a:r>
            <a:r>
              <a:rPr lang="en-US" altLang="zh-TW" sz="2000" dirty="0">
                <a:latin typeface="Times New Roman" pitchFamily="18" charset="0"/>
                <a:ea typeface="標楷體" pitchFamily="65" charset="-120"/>
                <a:cs typeface="Times New Roman" pitchFamily="18" charset="0"/>
              </a:rPr>
              <a:t>10</a:t>
            </a:r>
            <a:r>
              <a:rPr lang="zh-TW" altLang="en-US" sz="2000" dirty="0">
                <a:latin typeface="Times New Roman" pitchFamily="18" charset="0"/>
                <a:ea typeface="標楷體" pitchFamily="65" charset="-120"/>
                <a:cs typeface="Times New Roman" pitchFamily="18" charset="0"/>
              </a:rPr>
              <a:t> </a:t>
            </a:r>
            <a:r>
              <a:rPr lang="en-US" altLang="zh-TW" sz="2000" dirty="0">
                <a:latin typeface="Times New Roman" pitchFamily="18" charset="0"/>
                <a:ea typeface="標楷體" pitchFamily="65" charset="-120"/>
                <a:cs typeface="Times New Roman" pitchFamily="18" charset="0"/>
              </a:rPr>
              <a:t>A</a:t>
            </a:r>
            <a:r>
              <a:rPr lang="zh-TW" altLang="zh-TW" sz="2000" dirty="0">
                <a:latin typeface="Times New Roman" pitchFamily="18" charset="0"/>
                <a:ea typeface="標楷體" pitchFamily="65" charset="-120"/>
                <a:cs typeface="Times New Roman" pitchFamily="18" charset="0"/>
              </a:rPr>
              <a:t>檔位測量</a:t>
            </a:r>
            <a:r>
              <a:rPr lang="en-US" altLang="zh-TW" sz="2000" dirty="0">
                <a:latin typeface="Times New Roman" pitchFamily="18" charset="0"/>
                <a:ea typeface="標楷體" pitchFamily="65" charset="-120"/>
                <a:cs typeface="Times New Roman" pitchFamily="18" charset="0"/>
              </a:rPr>
              <a:t>(</a:t>
            </a:r>
            <a:r>
              <a:rPr lang="zh-TW" altLang="zh-TW" sz="2000" dirty="0">
                <a:latin typeface="Times New Roman" pitchFamily="18" charset="0"/>
                <a:ea typeface="標楷體" pitchFamily="65" charset="-120"/>
                <a:cs typeface="Times New Roman" pitchFamily="18" charset="0"/>
              </a:rPr>
              <a:t>確認輸入端的位置是否正確</a:t>
            </a:r>
            <a:r>
              <a:rPr lang="en-US" altLang="zh-TW" sz="2000" dirty="0">
                <a:latin typeface="Times New Roman" pitchFamily="18" charset="0"/>
                <a:ea typeface="標楷體" pitchFamily="65" charset="-120"/>
                <a:cs typeface="Times New Roman" pitchFamily="18" charset="0"/>
              </a:rPr>
              <a:t>)</a:t>
            </a:r>
            <a:r>
              <a:rPr lang="zh-TW" altLang="zh-TW" sz="2000" dirty="0">
                <a:latin typeface="Times New Roman" pitchFamily="18" charset="0"/>
                <a:ea typeface="標楷體" pitchFamily="65" charset="-120"/>
                <a:cs typeface="Times New Roman" pitchFamily="18" charset="0"/>
              </a:rPr>
              <a:t>。當待測電流小於</a:t>
            </a:r>
            <a:r>
              <a:rPr lang="en-US" altLang="zh-TW" sz="2000" dirty="0">
                <a:latin typeface="Times New Roman" pitchFamily="18" charset="0"/>
                <a:ea typeface="標楷體" pitchFamily="65" charset="-120"/>
                <a:cs typeface="Times New Roman" pitchFamily="18" charset="0"/>
              </a:rPr>
              <a:t>200 mA</a:t>
            </a:r>
            <a:r>
              <a:rPr lang="zh-TW" altLang="zh-TW" sz="2000" dirty="0">
                <a:latin typeface="Times New Roman" pitchFamily="18" charset="0"/>
                <a:ea typeface="標楷體" pitchFamily="65" charset="-120"/>
                <a:cs typeface="Times New Roman" pitchFamily="18" charset="0"/>
              </a:rPr>
              <a:t>時，才可用較低檔位測量。</a:t>
            </a:r>
            <a:endParaRPr lang="zh-TW" altLang="en-US" sz="1600" dirty="0"/>
          </a:p>
        </p:txBody>
      </p:sp>
      <p:sp>
        <p:nvSpPr>
          <p:cNvPr id="8" name="矩形 7">
            <a:extLst>
              <a:ext uri="{FF2B5EF4-FFF2-40B4-BE49-F238E27FC236}">
                <a16:creationId xmlns:a16="http://schemas.microsoft.com/office/drawing/2014/main" id="{4B58B5A7-173D-429C-A5E8-5DDC38E5CDFE}"/>
              </a:ext>
            </a:extLst>
          </p:cNvPr>
          <p:cNvSpPr/>
          <p:nvPr/>
        </p:nvSpPr>
        <p:spPr>
          <a:xfrm>
            <a:off x="0" y="824015"/>
            <a:ext cx="6542960" cy="495392"/>
          </a:xfrm>
          <a:prstGeom prst="rect">
            <a:avLst/>
          </a:prstGeom>
        </p:spPr>
        <p:txBody>
          <a:bodyPr wrap="square">
            <a:spAutoFit/>
          </a:bodyPr>
          <a:lstStyle/>
          <a:p>
            <a:pPr marL="457200" lvl="0" indent="-457200" defTabSz="685800">
              <a:lnSpc>
                <a:spcPct val="120000"/>
              </a:lnSpc>
              <a:buSzPct val="100000"/>
              <a:buFont typeface="+mj-lt"/>
              <a:buAutoNum type="arabicPeriod" startAt="5"/>
            </a:pPr>
            <a:r>
              <a:rPr lang="zh-TW" altLang="zh-TW" sz="2400" b="1" dirty="0">
                <a:solidFill>
                  <a:srgbClr val="0000FF"/>
                </a:solidFill>
                <a:latin typeface="+mn-ea"/>
                <a:cs typeface="Times New Roman" pitchFamily="18" charset="0"/>
              </a:rPr>
              <a:t>自製安培計</a:t>
            </a:r>
            <a:r>
              <a:rPr lang="en-US" altLang="zh-TW" sz="2400" b="1" dirty="0">
                <a:solidFill>
                  <a:srgbClr val="0000FF"/>
                </a:solidFill>
                <a:latin typeface="+mn-ea"/>
                <a:cs typeface="Times New Roman" pitchFamily="18" charset="0"/>
              </a:rPr>
              <a:t>(</a:t>
            </a:r>
            <a:r>
              <a:rPr lang="zh-TW" altLang="en-US" sz="2400" b="1" dirty="0">
                <a:solidFill>
                  <a:srgbClr val="0000FF"/>
                </a:solidFill>
                <a:latin typeface="+mn-ea"/>
                <a:cs typeface="Times New Roman" pitchFamily="18" charset="0"/>
              </a:rPr>
              <a:t>增加檢流計量程 </a:t>
            </a:r>
            <a:r>
              <a:rPr lang="en-US" altLang="zh-TW" sz="2400" b="1" dirty="0">
                <a:solidFill>
                  <a:srgbClr val="0000FF"/>
                </a:solidFill>
                <a:latin typeface="標楷體" panose="03000509000000000000" pitchFamily="65" charset="-120"/>
                <a:ea typeface="標楷體" panose="03000509000000000000" pitchFamily="65" charset="-120"/>
                <a:cs typeface="Times New Roman" pitchFamily="18" charset="0"/>
              </a:rPr>
              <a:t>I</a:t>
            </a:r>
            <a:r>
              <a:rPr lang="en-US" altLang="zh-TW" sz="2400" b="1" baseline="-25000" dirty="0">
                <a:solidFill>
                  <a:srgbClr val="0000FF"/>
                </a:solidFill>
                <a:latin typeface="+mn-ea"/>
                <a:cs typeface="Times New Roman" pitchFamily="18" charset="0"/>
              </a:rPr>
              <a:t>FS</a:t>
            </a:r>
            <a:r>
              <a:rPr lang="en-US" altLang="zh-TW" sz="2400" b="1" dirty="0">
                <a:solidFill>
                  <a:srgbClr val="0000FF"/>
                </a:solidFill>
                <a:latin typeface="+mn-ea"/>
                <a:cs typeface="Times New Roman" pitchFamily="18" charset="0"/>
              </a:rPr>
              <a:t>: 5 mA):</a:t>
            </a:r>
          </a:p>
        </p:txBody>
      </p:sp>
      <mc:AlternateContent xmlns:mc="http://schemas.openxmlformats.org/markup-compatibility/2006" xmlns:a14="http://schemas.microsoft.com/office/drawing/2010/main">
        <mc:Choice Requires="a14">
          <p:sp>
            <p:nvSpPr>
              <p:cNvPr id="9" name="物件 8">
                <a:extLst>
                  <a:ext uri="{FF2B5EF4-FFF2-40B4-BE49-F238E27FC236}">
                    <a16:creationId xmlns:a16="http://schemas.microsoft.com/office/drawing/2014/main" id="{94D85D62-19B5-4B92-B97C-92534D45F4F2}"/>
                  </a:ext>
                </a:extLst>
              </p:cNvPr>
              <p:cNvSpPr txBox="1"/>
              <p:nvPr/>
            </p:nvSpPr>
            <p:spPr bwMode="auto">
              <a:xfrm>
                <a:off x="1710046" y="2923049"/>
                <a:ext cx="2238104" cy="1184879"/>
              </a:xfrm>
              <a:prstGeom prst="rect">
                <a:avLst/>
              </a:prstGeom>
              <a:noFill/>
              <a:extLst/>
            </p:spPr>
            <p:txBody>
              <a:bodyPr>
                <a:normAutofit fontScale="92500"/>
              </a:bodyPr>
              <a:lstStyle/>
              <a:p>
                <a:pPr/>
                <a14:m>
                  <m:oMathPara xmlns:m="http://schemas.openxmlformats.org/officeDocument/2006/math">
                    <m:oMathParaPr>
                      <m:jc m:val="centerGroup"/>
                    </m:oMathParaPr>
                    <m:oMath xmlns:m="http://schemas.openxmlformats.org/officeDocument/2006/math">
                      <m:r>
                        <a:rPr lang="zh-TW" altLang="en-US" sz="2400" i="1">
                          <a:solidFill>
                            <a:srgbClr val="000000"/>
                          </a:solidFill>
                          <a:latin typeface="Cambria Math" panose="02040503050406030204" pitchFamily="18" charset="0"/>
                        </a:rPr>
                        <m:t>𝐼</m:t>
                      </m:r>
                      <m:r>
                        <a:rPr lang="zh-TW" altLang="en-US" sz="2400" i="1">
                          <a:solidFill>
                            <a:srgbClr val="000000"/>
                          </a:solidFill>
                          <a:latin typeface="Cambria Math" panose="02040503050406030204" pitchFamily="18" charset="0"/>
                        </a:rPr>
                        <m:t>=</m:t>
                      </m:r>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𝐼</m:t>
                          </m:r>
                        </m:e>
                        <m:sub>
                          <m:r>
                            <m:rPr>
                              <m:sty m:val="p"/>
                            </m:rPr>
                            <a:rPr lang="en-US" altLang="zh-TW" sz="2400" i="1">
                              <a:solidFill>
                                <a:srgbClr val="000000"/>
                              </a:solidFill>
                              <a:latin typeface="Cambria Math" panose="02040503050406030204" pitchFamily="18" charset="0"/>
                            </a:rPr>
                            <m:t>G</m:t>
                          </m:r>
                        </m:sub>
                      </m:sSub>
                      <m:d>
                        <m:dPr>
                          <m:ctrlPr>
                            <a:rPr lang="zh-TW" altLang="en-US" sz="2400" i="1">
                              <a:solidFill>
                                <a:srgbClr val="000000"/>
                              </a:solidFill>
                              <a:latin typeface="Cambria Math" panose="02040503050406030204" pitchFamily="18" charset="0"/>
                            </a:rPr>
                          </m:ctrlPr>
                        </m:dPr>
                        <m:e>
                          <m:r>
                            <a:rPr lang="zh-TW" altLang="en-US" sz="2400" i="1">
                              <a:solidFill>
                                <a:srgbClr val="000000"/>
                              </a:solidFill>
                              <a:latin typeface="Cambria Math" panose="02040503050406030204" pitchFamily="18" charset="0"/>
                            </a:rPr>
                            <m:t>1+</m:t>
                          </m:r>
                          <m:f>
                            <m:fPr>
                              <m:ctrlPr>
                                <a:rPr lang="zh-TW" altLang="en-US" sz="2400" i="1">
                                  <a:solidFill>
                                    <a:srgbClr val="000000"/>
                                  </a:solidFill>
                                  <a:latin typeface="Cambria Math" panose="02040503050406030204" pitchFamily="18" charset="0"/>
                                </a:rPr>
                              </m:ctrlPr>
                            </m:fPr>
                            <m:num>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𝑅</m:t>
                                  </m:r>
                                </m:e>
                                <m:sub>
                                  <m:r>
                                    <m:rPr>
                                      <m:sty m:val="p"/>
                                    </m:rPr>
                                    <a:rPr lang="en-US" altLang="zh-TW" sz="2400" i="1">
                                      <a:solidFill>
                                        <a:srgbClr val="000000"/>
                                      </a:solidFill>
                                      <a:latin typeface="Cambria Math" panose="02040503050406030204" pitchFamily="18" charset="0"/>
                                    </a:rPr>
                                    <m:t>G</m:t>
                                  </m:r>
                                </m:sub>
                              </m:sSub>
                            </m:num>
                            <m:den>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𝑅</m:t>
                                  </m:r>
                                </m:e>
                                <m:sub>
                                  <m:r>
                                    <a:rPr lang="zh-TW" altLang="en-US" sz="2400" i="1">
                                      <a:solidFill>
                                        <a:srgbClr val="000000"/>
                                      </a:solidFill>
                                      <a:latin typeface="Cambria Math" panose="02040503050406030204" pitchFamily="18" charset="0"/>
                                    </a:rPr>
                                    <m:t>𝑝</m:t>
                                  </m:r>
                                </m:sub>
                              </m:sSub>
                            </m:den>
                          </m:f>
                        </m:e>
                      </m:d>
                    </m:oMath>
                  </m:oMathPara>
                </a14:m>
                <a:endParaRPr lang="zh-TW" altLang="en-US" sz="2400" dirty="0"/>
              </a:p>
            </p:txBody>
          </p:sp>
        </mc:Choice>
        <mc:Fallback xmlns="">
          <p:sp>
            <p:nvSpPr>
              <p:cNvPr id="9" name="物件 8">
                <a:extLst>
                  <a:ext uri="{FF2B5EF4-FFF2-40B4-BE49-F238E27FC236}">
                    <a16:creationId xmlns:a16="http://schemas.microsoft.com/office/drawing/2014/main" id="{94D85D62-19B5-4B92-B97C-92534D45F4F2}"/>
                  </a:ext>
                </a:extLst>
              </p:cNvPr>
              <p:cNvSpPr txBox="1">
                <a:spLocks noRot="1" noChangeAspect="1" noMove="1" noResize="1" noEditPoints="1" noAdjustHandles="1" noChangeArrowheads="1" noChangeShapeType="1" noTextEdit="1"/>
              </p:cNvSpPr>
              <p:nvPr/>
            </p:nvSpPr>
            <p:spPr bwMode="auto">
              <a:xfrm>
                <a:off x="1710046" y="2923049"/>
                <a:ext cx="2238104" cy="1184879"/>
              </a:xfrm>
              <a:prstGeom prst="rect">
                <a:avLst/>
              </a:prstGeom>
              <a:blipFill>
                <a:blip r:embed="rId2"/>
                <a:stretch>
                  <a:fillRect/>
                </a:stretch>
              </a:blipFill>
              <a:extLst/>
            </p:spPr>
            <p:txBody>
              <a:bodyPr/>
              <a:lstStyle/>
              <a:p>
                <a:r>
                  <a:rPr lang="zh-TW" altLang="en-US">
                    <a:noFill/>
                  </a:rPr>
                  <a:t> </a:t>
                </a:r>
              </a:p>
            </p:txBody>
          </p:sp>
        </mc:Fallback>
      </mc:AlternateContent>
      <p:sp>
        <p:nvSpPr>
          <p:cNvPr id="11" name="矩形: 圓角 10">
            <a:extLst>
              <a:ext uri="{FF2B5EF4-FFF2-40B4-BE49-F238E27FC236}">
                <a16:creationId xmlns:a16="http://schemas.microsoft.com/office/drawing/2014/main" id="{53D34A08-0982-48E2-B3DF-E2F3EF75F2F9}"/>
              </a:ext>
            </a:extLst>
          </p:cNvPr>
          <p:cNvSpPr/>
          <p:nvPr/>
        </p:nvSpPr>
        <p:spPr>
          <a:xfrm>
            <a:off x="0" y="3964950"/>
            <a:ext cx="5704898" cy="2268185"/>
          </a:xfrm>
          <a:prstGeom prst="roundRect">
            <a:avLst>
              <a:gd name="adj" fmla="val 1426"/>
            </a:avLst>
          </a:prstGeom>
          <a:solidFill>
            <a:schemeClr val="bg1"/>
          </a:solidFill>
        </p:spPr>
        <p:txBody>
          <a:bodyPr wrap="square">
            <a:spAutoFit/>
          </a:bodyPr>
          <a:lstStyle/>
          <a:p>
            <a:pPr defTabSz="685800">
              <a:lnSpc>
                <a:spcPct val="120000"/>
              </a:lnSpc>
              <a:buSzPct val="100000"/>
            </a:pPr>
            <a:r>
              <a:rPr lang="en-US" altLang="zh-TW" sz="2400" b="1" dirty="0">
                <a:solidFill>
                  <a:srgbClr val="0000FF"/>
                </a:solidFill>
                <a:latin typeface="+mn-ea"/>
                <a:cs typeface="Times New Roman" pitchFamily="18" charset="0"/>
              </a:rPr>
              <a:t>6. </a:t>
            </a:r>
            <a:r>
              <a:rPr lang="zh-TW" altLang="zh-TW" sz="2400" b="1" dirty="0">
                <a:solidFill>
                  <a:srgbClr val="0000FF"/>
                </a:solidFill>
                <a:latin typeface="+mn-ea"/>
                <a:cs typeface="Times New Roman" pitchFamily="18" charset="0"/>
              </a:rPr>
              <a:t>自製安培計</a:t>
            </a:r>
            <a:r>
              <a:rPr lang="zh-TW" altLang="en-US" sz="2400" b="1" dirty="0">
                <a:solidFill>
                  <a:srgbClr val="0000FF"/>
                </a:solidFill>
                <a:latin typeface="+mn-ea"/>
                <a:cs typeface="Times New Roman" pitchFamily="18" charset="0"/>
              </a:rPr>
              <a:t>測試</a:t>
            </a:r>
            <a:r>
              <a:rPr lang="en-US" altLang="zh-TW" sz="2400" b="1" dirty="0">
                <a:solidFill>
                  <a:srgbClr val="0000FF"/>
                </a:solidFill>
                <a:latin typeface="+mn-ea"/>
                <a:cs typeface="Times New Roman" pitchFamily="18" charset="0"/>
              </a:rPr>
              <a:t>(</a:t>
            </a:r>
            <a:r>
              <a:rPr lang="en-US" altLang="zh-TW" sz="2400" b="1" dirty="0">
                <a:solidFill>
                  <a:srgbClr val="0000FF"/>
                </a:solidFill>
                <a:latin typeface="標楷體" panose="03000509000000000000" pitchFamily="65" charset="-120"/>
                <a:ea typeface="標楷體" panose="03000509000000000000" pitchFamily="65" charset="-120"/>
                <a:cs typeface="Times New Roman" pitchFamily="18" charset="0"/>
              </a:rPr>
              <a:t>I</a:t>
            </a:r>
            <a:r>
              <a:rPr lang="en-US" altLang="zh-TW" sz="2400" b="1" baseline="-25000" dirty="0">
                <a:solidFill>
                  <a:srgbClr val="0000FF"/>
                </a:solidFill>
                <a:latin typeface="+mn-ea"/>
                <a:cs typeface="Times New Roman" pitchFamily="18" charset="0"/>
              </a:rPr>
              <a:t>FS</a:t>
            </a:r>
            <a:r>
              <a:rPr lang="en-US" altLang="zh-TW" sz="2400" b="1" dirty="0">
                <a:solidFill>
                  <a:srgbClr val="0000FF"/>
                </a:solidFill>
                <a:latin typeface="+mn-ea"/>
                <a:cs typeface="Times New Roman" pitchFamily="18" charset="0"/>
              </a:rPr>
              <a:t>: 5 mA):</a:t>
            </a:r>
            <a:r>
              <a:rPr lang="zh-TW" altLang="en-US" sz="2400" b="1" dirty="0">
                <a:solidFill>
                  <a:srgbClr val="0000FF"/>
                </a:solidFill>
                <a:latin typeface="+mn-ea"/>
                <a:cs typeface="Times New Roman" pitchFamily="18" charset="0"/>
              </a:rPr>
              <a:t> </a:t>
            </a:r>
            <a:endParaRPr lang="en-US" altLang="zh-TW" sz="2400" b="1" dirty="0">
              <a:solidFill>
                <a:srgbClr val="0000FF"/>
              </a:solidFill>
              <a:latin typeface="+mn-ea"/>
              <a:cs typeface="Times New Roman" pitchFamily="18" charset="0"/>
            </a:endParaRPr>
          </a:p>
          <a:p>
            <a:pPr lvl="1" defTabSz="685800">
              <a:lnSpc>
                <a:spcPct val="120000"/>
              </a:lnSpc>
              <a:buSzPct val="100000"/>
            </a:pPr>
            <a:r>
              <a:rPr lang="zh-TW" altLang="zh-TW" sz="2400" dirty="0">
                <a:solidFill>
                  <a:prstClr val="black"/>
                </a:solidFill>
                <a:latin typeface="微軟正黑體"/>
                <a:cs typeface="Times New Roman" pitchFamily="18" charset="0"/>
              </a:rPr>
              <a:t>將</a:t>
            </a:r>
            <a:r>
              <a:rPr lang="zh-TW" altLang="en-US" sz="2400" dirty="0">
                <a:solidFill>
                  <a:prstClr val="black"/>
                </a:solidFill>
                <a:latin typeface="微軟正黑體"/>
                <a:cs typeface="Times New Roman" pitchFamily="18" charset="0"/>
              </a:rPr>
              <a:t>待測電路</a:t>
            </a:r>
            <a:r>
              <a:rPr lang="zh-TW" altLang="zh-TW" sz="2400" dirty="0">
                <a:solidFill>
                  <a:prstClr val="black"/>
                </a:solidFill>
                <a:latin typeface="微軟正黑體"/>
                <a:cs typeface="Times New Roman" pitchFamily="18" charset="0"/>
              </a:rPr>
              <a:t>電阻改為</a:t>
            </a:r>
            <a:r>
              <a:rPr lang="en-US" altLang="zh-TW" sz="2400" b="1" dirty="0">
                <a:solidFill>
                  <a:prstClr val="black"/>
                </a:solidFill>
                <a:latin typeface="微軟正黑體"/>
                <a:cs typeface="Times New Roman" pitchFamily="18" charset="0"/>
              </a:rPr>
              <a:t>300 Ω</a:t>
            </a:r>
            <a:r>
              <a:rPr lang="zh-TW" altLang="zh-TW" sz="2400" dirty="0">
                <a:solidFill>
                  <a:prstClr val="black"/>
                </a:solidFill>
                <a:latin typeface="微軟正黑體"/>
                <a:cs typeface="Times New Roman" pitchFamily="18" charset="0"/>
              </a:rPr>
              <a:t>，調整電源供應器的輸出電壓約為</a:t>
            </a:r>
            <a:r>
              <a:rPr lang="en-US" altLang="zh-TW" sz="2400" b="1" dirty="0">
                <a:solidFill>
                  <a:prstClr val="black"/>
                </a:solidFill>
                <a:latin typeface="微軟正黑體"/>
                <a:cs typeface="Times New Roman" pitchFamily="18" charset="0"/>
              </a:rPr>
              <a:t>1 V</a:t>
            </a:r>
            <a:r>
              <a:rPr lang="zh-TW" altLang="zh-TW" sz="2400" dirty="0">
                <a:solidFill>
                  <a:prstClr val="black"/>
                </a:solidFill>
                <a:latin typeface="微軟正黑體"/>
                <a:cs typeface="Times New Roman" pitchFamily="18" charset="0"/>
              </a:rPr>
              <a:t>，</a:t>
            </a:r>
            <a:r>
              <a:rPr lang="zh-TW" altLang="zh-TW" sz="2400" dirty="0">
                <a:solidFill>
                  <a:prstClr val="black"/>
                </a:solidFill>
                <a:latin typeface="+mn-ea"/>
                <a:cs typeface="Times New Roman" pitchFamily="18" charset="0"/>
              </a:rPr>
              <a:t>讀取</a:t>
            </a:r>
            <a:r>
              <a:rPr lang="zh-TW" altLang="en-US" sz="2400" dirty="0">
                <a:solidFill>
                  <a:prstClr val="black"/>
                </a:solidFill>
                <a:latin typeface="+mn-ea"/>
                <a:cs typeface="Times New Roman" pitchFamily="18" charset="0"/>
              </a:rPr>
              <a:t>自製安培計</a:t>
            </a:r>
            <a:r>
              <a:rPr lang="en-US" altLang="zh-TW" sz="2400" dirty="0">
                <a:solidFill>
                  <a:prstClr val="black"/>
                </a:solidFill>
                <a:latin typeface="+mn-ea"/>
                <a:cs typeface="Times New Roman" pitchFamily="18" charset="0"/>
              </a:rPr>
              <a:t>(</a:t>
            </a:r>
            <a:r>
              <a:rPr lang="zh-TW" altLang="en-US" sz="2400" dirty="0">
                <a:solidFill>
                  <a:prstClr val="black"/>
                </a:solidFill>
                <a:latin typeface="+mn-ea"/>
                <a:cs typeface="Times New Roman" pitchFamily="18" charset="0"/>
              </a:rPr>
              <a:t>檢流計</a:t>
            </a:r>
            <a:r>
              <a:rPr lang="en-US" altLang="zh-TW" sz="2400" dirty="0">
                <a:solidFill>
                  <a:prstClr val="black"/>
                </a:solidFill>
                <a:latin typeface="+mn-ea"/>
                <a:cs typeface="Times New Roman" pitchFamily="18" charset="0"/>
              </a:rPr>
              <a:t>)</a:t>
            </a:r>
            <a:r>
              <a:rPr lang="zh-TW" altLang="en-US" sz="2400" dirty="0">
                <a:solidFill>
                  <a:prstClr val="black"/>
                </a:solidFill>
                <a:latin typeface="+mn-ea"/>
                <a:cs typeface="Times New Roman" pitchFamily="18" charset="0"/>
              </a:rPr>
              <a:t>測得之</a:t>
            </a:r>
            <a:r>
              <a:rPr lang="zh-TW" altLang="zh-TW" sz="2400" dirty="0">
                <a:solidFill>
                  <a:prstClr val="black"/>
                </a:solidFill>
                <a:latin typeface="+mn-ea"/>
                <a:cs typeface="Times New Roman" pitchFamily="18" charset="0"/>
              </a:rPr>
              <a:t>電流值</a:t>
            </a:r>
            <a:r>
              <a:rPr lang="zh-TW" altLang="en-US" sz="2400" dirty="0">
                <a:solidFill>
                  <a:prstClr val="black"/>
                </a:solidFill>
                <a:latin typeface="+mn-ea"/>
                <a:cs typeface="Times New Roman" pitchFamily="18" charset="0"/>
              </a:rPr>
              <a:t>，改以萬用電錶測試電流值，紀錄並比較</a:t>
            </a:r>
            <a:r>
              <a:rPr lang="zh-TW" altLang="zh-TW" sz="2400" dirty="0">
                <a:solidFill>
                  <a:prstClr val="black"/>
                </a:solidFill>
                <a:latin typeface="微軟正黑體"/>
                <a:cs typeface="Times New Roman" pitchFamily="18" charset="0"/>
              </a:rPr>
              <a:t>。</a:t>
            </a:r>
            <a:endParaRPr lang="en-US" altLang="zh-TW" sz="2400" dirty="0">
              <a:solidFill>
                <a:prstClr val="black"/>
              </a:solidFill>
              <a:latin typeface="微軟正黑體"/>
              <a:cs typeface="Times New Roman" pitchFamily="18" charset="0"/>
            </a:endParaRPr>
          </a:p>
        </p:txBody>
      </p:sp>
      <p:sp>
        <p:nvSpPr>
          <p:cNvPr id="15" name="矩形 14">
            <a:extLst>
              <a:ext uri="{FF2B5EF4-FFF2-40B4-BE49-F238E27FC236}">
                <a16:creationId xmlns:a16="http://schemas.microsoft.com/office/drawing/2014/main" id="{B23C1816-1A48-4863-A4B2-A1C88258B00C}"/>
              </a:ext>
            </a:extLst>
          </p:cNvPr>
          <p:cNvSpPr/>
          <p:nvPr/>
        </p:nvSpPr>
        <p:spPr>
          <a:xfrm>
            <a:off x="-37353" y="1384631"/>
            <a:ext cx="5149180" cy="1824987"/>
          </a:xfrm>
          <a:prstGeom prst="rect">
            <a:avLst/>
          </a:prstGeom>
        </p:spPr>
        <p:txBody>
          <a:bodyPr wrap="square">
            <a:spAutoFit/>
          </a:bodyPr>
          <a:lstStyle/>
          <a:p>
            <a:pPr marL="358775" lvl="0" defTabSz="685800">
              <a:lnSpc>
                <a:spcPct val="120000"/>
              </a:lnSpc>
              <a:buSzPct val="100000"/>
            </a:pPr>
            <a:r>
              <a:rPr lang="zh-TW" altLang="zh-TW" sz="2400" dirty="0">
                <a:solidFill>
                  <a:prstClr val="black"/>
                </a:solidFill>
                <a:latin typeface="微軟正黑體"/>
                <a:cs typeface="Times New Roman" pitchFamily="18" charset="0"/>
              </a:rPr>
              <a:t>改變安培計的測量範圍，重新計算</a:t>
            </a:r>
            <a:r>
              <a:rPr lang="en-US" altLang="zh-TW" sz="2400" i="1" dirty="0" err="1">
                <a:solidFill>
                  <a:prstClr val="black"/>
                </a:solidFill>
                <a:latin typeface="微軟正黑體"/>
                <a:cs typeface="Times New Roman" pitchFamily="18" charset="0"/>
              </a:rPr>
              <a:t>R</a:t>
            </a:r>
            <a:r>
              <a:rPr lang="en-US" altLang="zh-TW" sz="2400" i="1" baseline="-25000" dirty="0" err="1">
                <a:solidFill>
                  <a:prstClr val="black"/>
                </a:solidFill>
                <a:latin typeface="微軟正黑體"/>
                <a:cs typeface="Times New Roman" pitchFamily="18" charset="0"/>
              </a:rPr>
              <a:t>p</a:t>
            </a:r>
            <a:r>
              <a:rPr lang="zh-TW" altLang="zh-TW" sz="2400" dirty="0">
                <a:solidFill>
                  <a:prstClr val="black"/>
                </a:solidFill>
                <a:latin typeface="微軟正黑體"/>
                <a:cs typeface="Times New Roman" pitchFamily="18" charset="0"/>
              </a:rPr>
              <a:t>的大小，使</a:t>
            </a:r>
            <a:r>
              <a:rPr lang="zh-TW" altLang="en-US" sz="2400" dirty="0">
                <a:solidFill>
                  <a:prstClr val="black"/>
                </a:solidFill>
                <a:latin typeface="微軟正黑體"/>
                <a:cs typeface="Times New Roman" pitchFamily="18" charset="0"/>
              </a:rPr>
              <a:t>能</a:t>
            </a:r>
            <a:r>
              <a:rPr lang="zh-TW" altLang="zh-TW" sz="2400" dirty="0">
                <a:solidFill>
                  <a:prstClr val="black"/>
                </a:solidFill>
                <a:latin typeface="微軟正黑體"/>
                <a:cs typeface="Times New Roman" pitchFamily="18" charset="0"/>
              </a:rPr>
              <a:t>最大測量電流為</a:t>
            </a:r>
            <a:r>
              <a:rPr lang="en-US" altLang="zh-TW" sz="2400" dirty="0">
                <a:solidFill>
                  <a:prstClr val="black"/>
                </a:solidFill>
                <a:latin typeface="微軟正黑體"/>
                <a:cs typeface="Times New Roman" pitchFamily="18" charset="0"/>
              </a:rPr>
              <a:t>5 mA</a:t>
            </a:r>
            <a:r>
              <a:rPr lang="zh-TW" altLang="zh-TW" sz="2400" dirty="0">
                <a:solidFill>
                  <a:prstClr val="black"/>
                </a:solidFill>
                <a:latin typeface="微軟正黑體"/>
                <a:cs typeface="Times New Roman" pitchFamily="18" charset="0"/>
              </a:rPr>
              <a:t>。</a:t>
            </a:r>
            <a:r>
              <a:rPr lang="en-US" altLang="zh-TW" sz="2400" dirty="0">
                <a:solidFill>
                  <a:prstClr val="black"/>
                </a:solidFill>
                <a:latin typeface="微軟正黑體"/>
                <a:cs typeface="Times New Roman" pitchFamily="18" charset="0"/>
              </a:rPr>
              <a:t>(</a:t>
            </a:r>
            <a:r>
              <a:rPr lang="zh-TW" altLang="en-US" sz="2400" dirty="0">
                <a:solidFill>
                  <a:prstClr val="black"/>
                </a:solidFill>
                <a:latin typeface="微軟正黑體"/>
                <a:cs typeface="Times New Roman" pitchFamily="18" charset="0"/>
              </a:rPr>
              <a:t>利用式</a:t>
            </a:r>
            <a:r>
              <a:rPr lang="en-US" altLang="zh-TW" sz="2400" dirty="0">
                <a:solidFill>
                  <a:prstClr val="black"/>
                </a:solidFill>
                <a:latin typeface="微軟正黑體"/>
                <a:cs typeface="Times New Roman" pitchFamily="18" charset="0"/>
              </a:rPr>
              <a:t>(3)</a:t>
            </a:r>
            <a:r>
              <a:rPr lang="zh-TW" altLang="zh-TW" sz="2400" dirty="0">
                <a:solidFill>
                  <a:prstClr val="black"/>
                </a:solidFill>
                <a:latin typeface="微軟正黑體"/>
                <a:cs typeface="Times New Roman" pitchFamily="18" charset="0"/>
              </a:rPr>
              <a:t>計算</a:t>
            </a:r>
            <a:r>
              <a:rPr lang="en-US" altLang="zh-TW" sz="2400" i="1" dirty="0" err="1">
                <a:solidFill>
                  <a:prstClr val="black"/>
                </a:solidFill>
                <a:latin typeface="微軟正黑體"/>
                <a:cs typeface="Times New Roman" pitchFamily="18" charset="0"/>
              </a:rPr>
              <a:t>R</a:t>
            </a:r>
            <a:r>
              <a:rPr lang="en-US" altLang="zh-TW" sz="2400" i="1" baseline="-25000" dirty="0" err="1">
                <a:solidFill>
                  <a:prstClr val="black"/>
                </a:solidFill>
                <a:latin typeface="微軟正黑體"/>
                <a:cs typeface="Times New Roman" pitchFamily="18" charset="0"/>
              </a:rPr>
              <a:t>p</a:t>
            </a:r>
            <a:r>
              <a:rPr lang="zh-TW" altLang="en-US" sz="2400" i="1" baseline="-25000" dirty="0">
                <a:solidFill>
                  <a:prstClr val="black"/>
                </a:solidFill>
                <a:latin typeface="微軟正黑體"/>
                <a:cs typeface="Times New Roman" pitchFamily="18" charset="0"/>
              </a:rPr>
              <a:t> </a:t>
            </a:r>
            <a:r>
              <a:rPr lang="zh-TW" altLang="zh-TW" sz="2400" dirty="0">
                <a:solidFill>
                  <a:prstClr val="black"/>
                </a:solidFill>
                <a:latin typeface="微軟正黑體"/>
                <a:cs typeface="Times New Roman" pitchFamily="18" charset="0"/>
              </a:rPr>
              <a:t>電阻的大小</a:t>
            </a:r>
            <a:r>
              <a:rPr lang="en-US" altLang="zh-TW" sz="2400" dirty="0">
                <a:solidFill>
                  <a:prstClr val="black"/>
                </a:solidFill>
                <a:latin typeface="微軟正黑體"/>
                <a:cs typeface="Times New Roman" pitchFamily="18" charset="0"/>
              </a:rPr>
              <a:t>)</a:t>
            </a:r>
            <a:r>
              <a:rPr lang="zh-TW" altLang="zh-TW" sz="2400" dirty="0">
                <a:solidFill>
                  <a:prstClr val="black"/>
                </a:solidFill>
                <a:latin typeface="微軟正黑體"/>
                <a:cs typeface="Times New Roman" pitchFamily="18" charset="0"/>
              </a:rPr>
              <a:t>。</a:t>
            </a:r>
            <a:endParaRPr lang="en-US" altLang="zh-TW" sz="2400" dirty="0">
              <a:solidFill>
                <a:prstClr val="black"/>
              </a:solidFill>
              <a:latin typeface="微軟正黑體"/>
              <a:cs typeface="Times New Roman" pitchFamily="18" charset="0"/>
            </a:endParaRPr>
          </a:p>
        </p:txBody>
      </p:sp>
      <p:grpSp>
        <p:nvGrpSpPr>
          <p:cNvPr id="12" name="群組 11">
            <a:extLst>
              <a:ext uri="{FF2B5EF4-FFF2-40B4-BE49-F238E27FC236}">
                <a16:creationId xmlns:a16="http://schemas.microsoft.com/office/drawing/2014/main" id="{AE617905-92C6-4B9C-BFAC-C138C185F3A1}"/>
              </a:ext>
            </a:extLst>
          </p:cNvPr>
          <p:cNvGrpSpPr>
            <a:grpSpLocks noChangeAspect="1"/>
          </p:cNvGrpSpPr>
          <p:nvPr/>
        </p:nvGrpSpPr>
        <p:grpSpPr>
          <a:xfrm>
            <a:off x="5195852" y="841665"/>
            <a:ext cx="3969742" cy="3069126"/>
            <a:chOff x="5827810" y="698938"/>
            <a:chExt cx="4301009" cy="3325239"/>
          </a:xfrm>
        </p:grpSpPr>
        <p:sp>
          <p:nvSpPr>
            <p:cNvPr id="13" name="Rectangle 3">
              <a:extLst>
                <a:ext uri="{FF2B5EF4-FFF2-40B4-BE49-F238E27FC236}">
                  <a16:creationId xmlns:a16="http://schemas.microsoft.com/office/drawing/2014/main" id="{57D32EC3-C8C7-4908-99FA-34F462E156A3}"/>
                </a:ext>
              </a:extLst>
            </p:cNvPr>
            <p:cNvSpPr>
              <a:spLocks noChangeArrowheads="1"/>
            </p:cNvSpPr>
            <p:nvPr/>
          </p:nvSpPr>
          <p:spPr bwMode="auto">
            <a:xfrm>
              <a:off x="6119565" y="3624025"/>
              <a:ext cx="4009254" cy="40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利用自製安培計測量電路中的電流</a:t>
              </a:r>
              <a:endParaRPr kumimoji="1" lang="zh-TW" altLang="en-US"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14" name="矩形: 圓角 13">
              <a:extLst>
                <a:ext uri="{FF2B5EF4-FFF2-40B4-BE49-F238E27FC236}">
                  <a16:creationId xmlns:a16="http://schemas.microsoft.com/office/drawing/2014/main" id="{07CA1AB7-F7B8-4309-8391-B6E8F4B628A1}"/>
                </a:ext>
              </a:extLst>
            </p:cNvPr>
            <p:cNvSpPr/>
            <p:nvPr/>
          </p:nvSpPr>
          <p:spPr>
            <a:xfrm>
              <a:off x="8428339" y="1404640"/>
              <a:ext cx="1544436" cy="2024360"/>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51AEB048-AEE9-47F0-A188-4A26A400C0DA}"/>
                </a:ext>
              </a:extLst>
            </p:cNvPr>
            <p:cNvGrpSpPr/>
            <p:nvPr/>
          </p:nvGrpSpPr>
          <p:grpSpPr>
            <a:xfrm>
              <a:off x="7500840" y="1447049"/>
              <a:ext cx="517854" cy="236119"/>
              <a:chOff x="4832358" y="4997362"/>
              <a:chExt cx="1945233" cy="291178"/>
            </a:xfrm>
          </p:grpSpPr>
          <p:cxnSp>
            <p:nvCxnSpPr>
              <p:cNvPr id="47" name="直線接點 46">
                <a:extLst>
                  <a:ext uri="{FF2B5EF4-FFF2-40B4-BE49-F238E27FC236}">
                    <a16:creationId xmlns:a16="http://schemas.microsoft.com/office/drawing/2014/main" id="{EE26C7EE-CA22-4F3B-828F-D6773AAA660F}"/>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791C314-1EBA-4062-A5A2-B96BBFBE24B6}"/>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A535562A-F759-451D-A2EE-639BEE612709}"/>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6E889C85-C4F1-4549-BF1A-4EF6ECF400CE}"/>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FADE6823-A696-4DCD-B7E0-E73D39CFC6B6}"/>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16719342-609C-4728-8B78-28D2B60AE4BC}"/>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9ADC0302-9624-462C-9C07-377557133E53}"/>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3D87ED33-4744-43EB-AC08-5427E2D0B6DD}"/>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65EE5D3-623B-4550-B721-8B57B8A221D3}"/>
                  </a:ext>
                </a:extLst>
              </p:cNvPr>
              <p:cNvCxnSpPr>
                <a:cxnSpLocks/>
              </p:cNvCxnSpPr>
              <p:nvPr/>
            </p:nvCxnSpPr>
            <p:spPr>
              <a:xfrm flipH="1">
                <a:off x="4832358" y="5143029"/>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群組 17">
              <a:extLst>
                <a:ext uri="{FF2B5EF4-FFF2-40B4-BE49-F238E27FC236}">
                  <a16:creationId xmlns:a16="http://schemas.microsoft.com/office/drawing/2014/main" id="{21B84B3E-3281-4EB0-A3A9-0D312A3C2657}"/>
                </a:ext>
              </a:extLst>
            </p:cNvPr>
            <p:cNvGrpSpPr/>
            <p:nvPr/>
          </p:nvGrpSpPr>
          <p:grpSpPr>
            <a:xfrm>
              <a:off x="5827810" y="1240208"/>
              <a:ext cx="1504335" cy="2302682"/>
              <a:chOff x="4984071" y="1121725"/>
              <a:chExt cx="1440000" cy="2219707"/>
            </a:xfrm>
          </p:grpSpPr>
          <p:sp>
            <p:nvSpPr>
              <p:cNvPr id="44" name="矩形 43">
                <a:extLst>
                  <a:ext uri="{FF2B5EF4-FFF2-40B4-BE49-F238E27FC236}">
                    <a16:creationId xmlns:a16="http://schemas.microsoft.com/office/drawing/2014/main" id="{12F00DEC-B03D-40CC-AD1A-CF67B46C331D}"/>
                  </a:ext>
                </a:extLst>
              </p:cNvPr>
              <p:cNvSpPr/>
              <p:nvPr/>
            </p:nvSpPr>
            <p:spPr>
              <a:xfrm>
                <a:off x="4984071" y="1121725"/>
                <a:ext cx="1440000" cy="221970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TW" sz="1600" dirty="0">
                    <a:solidFill>
                      <a:schemeClr val="tx1"/>
                    </a:solidFill>
                    <a:latin typeface="+mn-ea"/>
                  </a:rPr>
                  <a:t>Low-voltage power supply</a:t>
                </a:r>
                <a:endParaRPr lang="en-US" altLang="zh-TW" dirty="0">
                  <a:solidFill>
                    <a:schemeClr val="tx1"/>
                  </a:solidFill>
                  <a:latin typeface="+mn-ea"/>
                </a:endParaRPr>
              </a:p>
              <a:p>
                <a:pPr algn="ctr">
                  <a:spcBef>
                    <a:spcPts val="600"/>
                  </a:spcBef>
                </a:pPr>
                <a:r>
                  <a:rPr lang="zh-TW" altLang="en-US" dirty="0">
                    <a:solidFill>
                      <a:schemeClr val="tx1"/>
                    </a:solidFill>
                    <a:latin typeface="+mn-ea"/>
                  </a:rPr>
                  <a:t>電源供應器</a:t>
                </a:r>
              </a:p>
            </p:txBody>
          </p:sp>
          <p:sp>
            <p:nvSpPr>
              <p:cNvPr id="45" name="橢圓 44">
                <a:extLst>
                  <a:ext uri="{FF2B5EF4-FFF2-40B4-BE49-F238E27FC236}">
                    <a16:creationId xmlns:a16="http://schemas.microsoft.com/office/drawing/2014/main" id="{DF743221-45DA-4D72-AA6B-7B58B8DB612B}"/>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46" name="橢圓 45">
                <a:extLst>
                  <a:ext uri="{FF2B5EF4-FFF2-40B4-BE49-F238E27FC236}">
                    <a16:creationId xmlns:a16="http://schemas.microsoft.com/office/drawing/2014/main" id="{975A95FC-D693-456A-80D5-F36F178A6C19}"/>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19" name="直線接點 18">
              <a:extLst>
                <a:ext uri="{FF2B5EF4-FFF2-40B4-BE49-F238E27FC236}">
                  <a16:creationId xmlns:a16="http://schemas.microsoft.com/office/drawing/2014/main" id="{DB3B9158-AD59-4A32-BFFF-103A699B88A8}"/>
                </a:ext>
              </a:extLst>
            </p:cNvPr>
            <p:cNvCxnSpPr>
              <a:stCxn id="45" idx="6"/>
            </p:cNvCxnSpPr>
            <p:nvPr/>
          </p:nvCxnSpPr>
          <p:spPr>
            <a:xfrm>
              <a:off x="7103452" y="1557794"/>
              <a:ext cx="433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A7618A60-DAC2-496F-8948-7EA190DF9CF8}"/>
                </a:ext>
              </a:extLst>
            </p:cNvPr>
            <p:cNvCxnSpPr>
              <a:cxnSpLocks/>
            </p:cNvCxnSpPr>
            <p:nvPr/>
          </p:nvCxnSpPr>
          <p:spPr>
            <a:xfrm>
              <a:off x="7102860" y="3271894"/>
              <a:ext cx="23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D7C8357E-4458-4A03-A80E-7E201EB7BAEE}"/>
                </a:ext>
              </a:extLst>
            </p:cNvPr>
            <p:cNvSpPr txBox="1"/>
            <p:nvPr/>
          </p:nvSpPr>
          <p:spPr>
            <a:xfrm>
              <a:off x="8489341" y="698938"/>
              <a:ext cx="1504332" cy="666920"/>
            </a:xfrm>
            <a:prstGeom prst="rect">
              <a:avLst/>
            </a:prstGeom>
            <a:noFill/>
          </p:spPr>
          <p:txBody>
            <a:bodyPr wrap="square" lIns="0" tIns="0" rIns="0" bIns="0" rtlCol="0">
              <a:spAutoFit/>
            </a:bodyPr>
            <a:lstStyle/>
            <a:p>
              <a:pPr algn="ctr"/>
              <a:r>
                <a:rPr lang="zh-TW" altLang="zh-TW" sz="2000" dirty="0">
                  <a:solidFill>
                    <a:srgbClr val="0000FF"/>
                  </a:solidFill>
                  <a:latin typeface="+mn-ea"/>
                  <a:cs typeface="Times New Roman" pitchFamily="18" charset="0"/>
                </a:rPr>
                <a:t>自製</a:t>
              </a:r>
              <a:r>
                <a:rPr lang="zh-TW" altLang="en-US" sz="2000" dirty="0">
                  <a:solidFill>
                    <a:srgbClr val="0000FF"/>
                  </a:solidFill>
                  <a:latin typeface="+mn-ea"/>
                </a:rPr>
                <a:t>安培計</a:t>
              </a:r>
              <a:endParaRPr lang="en-US" altLang="zh-TW" sz="2000" dirty="0">
                <a:solidFill>
                  <a:srgbClr val="0000FF"/>
                </a:solidFill>
                <a:latin typeface="+mn-ea"/>
              </a:endParaRPr>
            </a:p>
            <a:p>
              <a:pPr algn="ctr"/>
              <a:r>
                <a:rPr lang="en-US" altLang="zh-TW" sz="2000" dirty="0">
                  <a:solidFill>
                    <a:srgbClr val="0000FF"/>
                  </a:solidFill>
                  <a:latin typeface="標楷體" panose="03000509000000000000" pitchFamily="65" charset="-120"/>
                  <a:ea typeface="標楷體" panose="03000509000000000000" pitchFamily="65" charset="-120"/>
                </a:rPr>
                <a:t>I</a:t>
              </a:r>
              <a:r>
                <a:rPr lang="en-US" altLang="zh-TW" sz="2000" baseline="-25000" dirty="0">
                  <a:solidFill>
                    <a:srgbClr val="0000FF"/>
                  </a:solidFill>
                </a:rPr>
                <a:t>A</a:t>
              </a:r>
              <a:r>
                <a:rPr lang="en-US" altLang="zh-TW" sz="2000" dirty="0">
                  <a:solidFill>
                    <a:srgbClr val="0000FF"/>
                  </a:solidFill>
                </a:rPr>
                <a:t>, R</a:t>
              </a:r>
              <a:r>
                <a:rPr lang="en-US" altLang="zh-TW" sz="2000" baseline="-25000" dirty="0">
                  <a:solidFill>
                    <a:srgbClr val="0000FF"/>
                  </a:solidFill>
                </a:rPr>
                <a:t>A</a:t>
              </a:r>
              <a:endParaRPr lang="zh-TW" altLang="en-US" sz="2000" baseline="-25000" dirty="0">
                <a:solidFill>
                  <a:srgbClr val="0000FF"/>
                </a:solidFill>
              </a:endParaRPr>
            </a:p>
          </p:txBody>
        </p:sp>
        <p:cxnSp>
          <p:nvCxnSpPr>
            <p:cNvPr id="22" name="直線接點 21">
              <a:extLst>
                <a:ext uri="{FF2B5EF4-FFF2-40B4-BE49-F238E27FC236}">
                  <a16:creationId xmlns:a16="http://schemas.microsoft.com/office/drawing/2014/main" id="{5289AE85-A9CA-44C6-92BA-5DC425A91F07}"/>
                </a:ext>
              </a:extLst>
            </p:cNvPr>
            <p:cNvCxnSpPr/>
            <p:nvPr/>
          </p:nvCxnSpPr>
          <p:spPr>
            <a:xfrm>
              <a:off x="8704023" y="1546648"/>
              <a:ext cx="0" cy="821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3800363F-F31C-41D6-BA8B-545481285EF9}"/>
                </a:ext>
              </a:extLst>
            </p:cNvPr>
            <p:cNvCxnSpPr/>
            <p:nvPr/>
          </p:nvCxnSpPr>
          <p:spPr>
            <a:xfrm>
              <a:off x="8710940" y="2694348"/>
              <a:ext cx="0" cy="5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8A296FF8-6975-4CE6-96D6-06A2ABDE76B4}"/>
                </a:ext>
              </a:extLst>
            </p:cNvPr>
            <p:cNvSpPr/>
            <p:nvPr/>
          </p:nvSpPr>
          <p:spPr>
            <a:xfrm>
              <a:off x="8437515" y="2133190"/>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25" name="直線單箭頭接點 24">
              <a:extLst>
                <a:ext uri="{FF2B5EF4-FFF2-40B4-BE49-F238E27FC236}">
                  <a16:creationId xmlns:a16="http://schemas.microsoft.com/office/drawing/2014/main" id="{E7CB2F6B-6079-4861-9C9A-2BB6F6BB36D8}"/>
                </a:ext>
              </a:extLst>
            </p:cNvPr>
            <p:cNvCxnSpPr>
              <a:cxnSpLocks/>
            </p:cNvCxnSpPr>
            <p:nvPr/>
          </p:nvCxnSpPr>
          <p:spPr>
            <a:xfrm rot="16200000">
              <a:off x="8316144" y="1236806"/>
              <a:ext cx="0" cy="45556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8020A01F-6848-463D-BAE2-8263119CFF23}"/>
                </a:ext>
              </a:extLst>
            </p:cNvPr>
            <p:cNvSpPr/>
            <p:nvPr/>
          </p:nvSpPr>
          <p:spPr>
            <a:xfrm>
              <a:off x="8142462" y="974614"/>
              <a:ext cx="425856" cy="400152"/>
            </a:xfrm>
            <a:prstGeom prst="rect">
              <a:avLst/>
            </a:prstGeom>
          </p:spPr>
          <p:txBody>
            <a:bodyPr wrap="none">
              <a:spAutoFit/>
            </a:bodyPr>
            <a:lstStyle/>
            <a:p>
              <a:r>
                <a:rPr lang="en-US" altLang="zh-TW" b="1" dirty="0">
                  <a:solidFill>
                    <a:srgbClr val="FF3300"/>
                  </a:solidFill>
                  <a:latin typeface="標楷體" panose="03000509000000000000" pitchFamily="65" charset="-120"/>
                  <a:ea typeface="標楷體" panose="03000509000000000000" pitchFamily="65" charset="-120"/>
                </a:rPr>
                <a:t>I</a:t>
              </a:r>
              <a:r>
                <a:rPr lang="en-US" altLang="zh-TW" b="1" baseline="-25000" dirty="0">
                  <a:solidFill>
                    <a:srgbClr val="FF3300"/>
                  </a:solidFill>
                </a:rPr>
                <a:t>A</a:t>
              </a:r>
              <a:endParaRPr lang="zh-TW" altLang="en-US" baseline="-25000" dirty="0"/>
            </a:p>
          </p:txBody>
        </p:sp>
        <p:cxnSp>
          <p:nvCxnSpPr>
            <p:cNvPr id="27" name="直線接點 26">
              <a:extLst>
                <a:ext uri="{FF2B5EF4-FFF2-40B4-BE49-F238E27FC236}">
                  <a16:creationId xmlns:a16="http://schemas.microsoft.com/office/drawing/2014/main" id="{619C52D3-1866-4BB5-A09E-639915BCF23E}"/>
                </a:ext>
              </a:extLst>
            </p:cNvPr>
            <p:cNvCxnSpPr>
              <a:cxnSpLocks/>
            </p:cNvCxnSpPr>
            <p:nvPr/>
          </p:nvCxnSpPr>
          <p:spPr>
            <a:xfrm>
              <a:off x="7982354" y="1559527"/>
              <a:ext cx="1449881" cy="4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D5FE7404-3E21-40D3-944D-8F1D5CDAE7DE}"/>
                </a:ext>
              </a:extLst>
            </p:cNvPr>
            <p:cNvSpPr/>
            <p:nvPr/>
          </p:nvSpPr>
          <p:spPr>
            <a:xfrm>
              <a:off x="7544348" y="999153"/>
              <a:ext cx="385911" cy="433498"/>
            </a:xfrm>
            <a:prstGeom prst="rect">
              <a:avLst/>
            </a:prstGeom>
          </p:spPr>
          <p:txBody>
            <a:bodyPr wrap="none">
              <a:spAutoFit/>
            </a:bodyPr>
            <a:lstStyle/>
            <a:p>
              <a:r>
                <a:rPr lang="en-US" altLang="zh-TW" sz="2000" b="1" i="1" dirty="0">
                  <a:solidFill>
                    <a:srgbClr val="CC3300"/>
                  </a:solidFill>
                  <a:latin typeface="+mn-ea"/>
                </a:rPr>
                <a:t>R</a:t>
              </a:r>
              <a:endParaRPr lang="zh-TW" altLang="en-US" sz="2000" b="1" baseline="-25000" dirty="0"/>
            </a:p>
          </p:txBody>
        </p:sp>
        <p:sp>
          <p:nvSpPr>
            <p:cNvPr id="29" name="矩形 28">
              <a:extLst>
                <a:ext uri="{FF2B5EF4-FFF2-40B4-BE49-F238E27FC236}">
                  <a16:creationId xmlns:a16="http://schemas.microsoft.com/office/drawing/2014/main" id="{0BA3C440-4524-473E-B3CA-7199882AC944}"/>
                </a:ext>
              </a:extLst>
            </p:cNvPr>
            <p:cNvSpPr/>
            <p:nvPr/>
          </p:nvSpPr>
          <p:spPr>
            <a:xfrm>
              <a:off x="7388807" y="1658701"/>
              <a:ext cx="747159" cy="333460"/>
            </a:xfrm>
            <a:prstGeom prst="rect">
              <a:avLst/>
            </a:prstGeom>
          </p:spPr>
          <p:txBody>
            <a:bodyPr wrap="none">
              <a:spAutoFit/>
            </a:bodyPr>
            <a:lstStyle/>
            <a:p>
              <a:r>
                <a:rPr lang="en-US" altLang="zh-TW" sz="1400" b="1" dirty="0">
                  <a:solidFill>
                    <a:srgbClr val="CC3300"/>
                  </a:solidFill>
                  <a:latin typeface="+mn-ea"/>
                </a:rPr>
                <a:t>300 </a:t>
              </a:r>
              <a:r>
                <a:rPr lang="en-US" altLang="zh-TW" sz="1400" b="1" dirty="0">
                  <a:solidFill>
                    <a:srgbClr val="CC3300"/>
                  </a:solidFill>
                  <a:latin typeface="+mn-ea"/>
                  <a:sym typeface="Symbol" panose="05050102010706020507" pitchFamily="18" charset="2"/>
                </a:rPr>
                <a:t></a:t>
              </a:r>
              <a:endParaRPr lang="zh-TW" altLang="en-US" sz="1400" b="1" baseline="-25000" dirty="0"/>
            </a:p>
          </p:txBody>
        </p:sp>
        <p:cxnSp>
          <p:nvCxnSpPr>
            <p:cNvPr id="30" name="直線接點 29">
              <a:extLst>
                <a:ext uri="{FF2B5EF4-FFF2-40B4-BE49-F238E27FC236}">
                  <a16:creationId xmlns:a16="http://schemas.microsoft.com/office/drawing/2014/main" id="{AA1F058D-14FB-4BDC-A94B-6CA0ADA0345D}"/>
                </a:ext>
              </a:extLst>
            </p:cNvPr>
            <p:cNvCxnSpPr/>
            <p:nvPr/>
          </p:nvCxnSpPr>
          <p:spPr>
            <a:xfrm>
              <a:off x="9415876" y="1558273"/>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0FB1DE28-B865-4C46-BD13-61C2C13F066B}"/>
                </a:ext>
              </a:extLst>
            </p:cNvPr>
            <p:cNvCxnSpPr/>
            <p:nvPr/>
          </p:nvCxnSpPr>
          <p:spPr>
            <a:xfrm>
              <a:off x="9407293" y="2655614"/>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B97B06BA-CA0D-497D-ACC8-1278446BBEFB}"/>
                </a:ext>
              </a:extLst>
            </p:cNvPr>
            <p:cNvGrpSpPr/>
            <p:nvPr/>
          </p:nvGrpSpPr>
          <p:grpSpPr>
            <a:xfrm rot="5400000">
              <a:off x="9155011" y="2301307"/>
              <a:ext cx="513979" cy="236119"/>
              <a:chOff x="4846914" y="4997362"/>
              <a:chExt cx="1930677" cy="291178"/>
            </a:xfrm>
          </p:grpSpPr>
          <p:cxnSp>
            <p:nvCxnSpPr>
              <p:cNvPr id="35" name="直線接點 34">
                <a:extLst>
                  <a:ext uri="{FF2B5EF4-FFF2-40B4-BE49-F238E27FC236}">
                    <a16:creationId xmlns:a16="http://schemas.microsoft.com/office/drawing/2014/main" id="{BB3811AA-5288-4D83-B012-16B0E650AFCD}"/>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5C7D3E43-68F3-4535-BA84-818407A7780F}"/>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26B7AD71-9CBA-4B71-A872-55B0B07FC081}"/>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89D7E276-ECD1-489D-8EFB-EBC3A6916A9F}"/>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EF351CD8-58C6-482D-9670-1D86F2EDDC0D}"/>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D202BEE2-79B2-451E-8C9A-B995CC7BE319}"/>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53254B0F-C559-4F18-B47C-F8D912E183A6}"/>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C63C188B-CECD-42EE-83D4-C724F9FD9F3D}"/>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5E643953-3E90-46A3-AF06-DC8CC710D4C6}"/>
                  </a:ext>
                </a:extLst>
              </p:cNvPr>
              <p:cNvCxnSpPr>
                <a:cxnSpLocks/>
              </p:cNvCxnSpPr>
              <p:nvPr/>
            </p:nvCxnSpPr>
            <p:spPr>
              <a:xfrm flipH="1">
                <a:off x="4846914" y="5143029"/>
                <a:ext cx="143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文字方塊 32">
              <a:extLst>
                <a:ext uri="{FF2B5EF4-FFF2-40B4-BE49-F238E27FC236}">
                  <a16:creationId xmlns:a16="http://schemas.microsoft.com/office/drawing/2014/main" id="{A8495CA4-3368-46C4-A59D-0AE3C53AA92B}"/>
                </a:ext>
              </a:extLst>
            </p:cNvPr>
            <p:cNvSpPr txBox="1"/>
            <p:nvPr/>
          </p:nvSpPr>
          <p:spPr>
            <a:xfrm>
              <a:off x="9544499" y="2176063"/>
              <a:ext cx="408683" cy="430887"/>
            </a:xfrm>
            <a:prstGeom prst="rect">
              <a:avLst/>
            </a:prstGeom>
            <a:noFill/>
          </p:spPr>
          <p:txBody>
            <a:bodyPr wrap="square" lIns="0" tIns="0" rIns="0" bIns="0" rtlCol="0">
              <a:spAutoFit/>
            </a:bodyPr>
            <a:lstStyle/>
            <a:p>
              <a:r>
                <a:rPr lang="en-US" altLang="zh-TW" sz="2800" dirty="0" err="1">
                  <a:solidFill>
                    <a:srgbClr val="0000FF"/>
                  </a:solidFill>
                </a:rPr>
                <a:t>R</a:t>
              </a:r>
              <a:r>
                <a:rPr lang="en-US" altLang="zh-TW" sz="2800" baseline="-25000" dirty="0" err="1">
                  <a:solidFill>
                    <a:srgbClr val="0000FF"/>
                  </a:solidFill>
                </a:rPr>
                <a:t>p</a:t>
              </a:r>
              <a:endParaRPr lang="zh-TW" altLang="en-US" sz="2800" baseline="-25000" dirty="0">
                <a:solidFill>
                  <a:srgbClr val="0000FF"/>
                </a:solidFill>
              </a:endParaRPr>
            </a:p>
          </p:txBody>
        </p:sp>
        <p:sp>
          <p:nvSpPr>
            <p:cNvPr id="34" name="文字方塊 33">
              <a:extLst>
                <a:ext uri="{FF2B5EF4-FFF2-40B4-BE49-F238E27FC236}">
                  <a16:creationId xmlns:a16="http://schemas.microsoft.com/office/drawing/2014/main" id="{6C7642E8-214A-4B37-9D86-1B8176FCFDEA}"/>
                </a:ext>
              </a:extLst>
            </p:cNvPr>
            <p:cNvSpPr txBox="1"/>
            <p:nvPr/>
          </p:nvSpPr>
          <p:spPr>
            <a:xfrm>
              <a:off x="7980360" y="2209779"/>
              <a:ext cx="408683"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grpSp>
      <p:pic>
        <p:nvPicPr>
          <p:cNvPr id="56" name="圖形 55" descr="首頁">
            <a:hlinkClick r:id="rId3" action="ppaction://hlinksldjump"/>
            <a:extLst>
              <a:ext uri="{FF2B5EF4-FFF2-40B4-BE49-F238E27FC236}">
                <a16:creationId xmlns:a16="http://schemas.microsoft.com/office/drawing/2014/main" id="{D6A9D027-A903-4DA5-800F-76A0FD6B0D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336722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標題 5">
            <a:extLst>
              <a:ext uri="{FF2B5EF4-FFF2-40B4-BE49-F238E27FC236}">
                <a16:creationId xmlns:a16="http://schemas.microsoft.com/office/drawing/2014/main" id="{A404262B-5C26-43AC-9D18-15A9559598AB}"/>
              </a:ext>
            </a:extLst>
          </p:cNvPr>
          <p:cNvSpPr>
            <a:spLocks noGrp="1"/>
          </p:cNvSpPr>
          <p:nvPr>
            <p:ph type="title"/>
          </p:nvPr>
        </p:nvSpPr>
        <p:spPr>
          <a:xfrm>
            <a:off x="2765788" y="99158"/>
            <a:ext cx="3600000" cy="713692"/>
          </a:xfrm>
          <a:solidFill>
            <a:schemeClr val="bg1"/>
          </a:solidFill>
        </p:spPr>
        <p:txBody>
          <a:bodyPr/>
          <a:lstStyle/>
          <a:p>
            <a:r>
              <a:rPr lang="zh-TW" altLang="en-US" dirty="0">
                <a:solidFill>
                  <a:srgbClr val="0000FF"/>
                </a:solidFill>
              </a:rPr>
              <a:t>實驗器材介紹</a:t>
            </a:r>
          </a:p>
        </p:txBody>
      </p:sp>
      <p:sp>
        <p:nvSpPr>
          <p:cNvPr id="9" name="矩形 8">
            <a:extLst>
              <a:ext uri="{FF2B5EF4-FFF2-40B4-BE49-F238E27FC236}">
                <a16:creationId xmlns:a16="http://schemas.microsoft.com/office/drawing/2014/main" id="{7C4C7869-3E41-4F9C-B898-7BD5A2089398}"/>
              </a:ext>
            </a:extLst>
          </p:cNvPr>
          <p:cNvSpPr/>
          <p:nvPr/>
        </p:nvSpPr>
        <p:spPr>
          <a:xfrm>
            <a:off x="189526" y="946295"/>
            <a:ext cx="8773791" cy="1705082"/>
          </a:xfrm>
          <a:prstGeom prst="rect">
            <a:avLst/>
          </a:prstGeom>
        </p:spPr>
        <p:txBody>
          <a:bodyPr wrap="square">
            <a:spAutoFit/>
          </a:bodyPr>
          <a:lstStyle/>
          <a:p>
            <a:r>
              <a:rPr lang="zh-TW" altLang="en-US" sz="2800" b="1" dirty="0">
                <a:solidFill>
                  <a:srgbClr val="0000FF"/>
                </a:solidFill>
                <a:latin typeface="微軟正黑體" panose="020B0604030504040204" pitchFamily="34" charset="-120"/>
                <a:ea typeface="微軟正黑體" panose="020B0604030504040204" pitchFamily="34" charset="-120"/>
              </a:rPr>
              <a:t>實驗器材：</a:t>
            </a:r>
            <a:endParaRPr lang="en-US" altLang="zh-TW" sz="2800" dirty="0">
              <a:solidFill>
                <a:srgbClr val="0000FF"/>
              </a:solidFill>
              <a:latin typeface="微軟正黑體" panose="020B0604030504040204" pitchFamily="34" charset="-120"/>
              <a:ea typeface="微軟正黑體" panose="020B0604030504040204" pitchFamily="34" charset="-120"/>
            </a:endParaRPr>
          </a:p>
          <a:p>
            <a:r>
              <a:rPr lang="zh-TW" altLang="en-US" sz="2800" dirty="0">
                <a:solidFill>
                  <a:prstClr val="black"/>
                </a:solidFill>
                <a:latin typeface="微軟正黑體" panose="020B0604030504040204" pitchFamily="34" charset="-120"/>
                <a:ea typeface="微軟正黑體" panose="020B0604030504040204" pitchFamily="34" charset="-120"/>
              </a:rPr>
              <a:t>檢流計</a:t>
            </a:r>
            <a:r>
              <a:rPr lang="en-US" altLang="zh-TW" sz="2800" dirty="0">
                <a:solidFill>
                  <a:prstClr val="black"/>
                </a:solidFill>
                <a:latin typeface="微軟正黑體" panose="020B0604030504040204" pitchFamily="34" charset="-120"/>
                <a:ea typeface="微軟正黑體" panose="020B0604030504040204" pitchFamily="34" charset="-120"/>
              </a:rPr>
              <a:t>(</a:t>
            </a:r>
            <a:r>
              <a:rPr lang="en-US" altLang="zh-TW" sz="2800" dirty="0">
                <a:solidFill>
                  <a:prstClr val="black"/>
                </a:solidFill>
                <a:latin typeface="微軟正黑體" panose="020B0604030504040204" pitchFamily="34" charset="-120"/>
                <a:ea typeface="微軟正黑體" panose="020B0604030504040204" pitchFamily="34" charset="-120"/>
                <a:sym typeface="Symbol" panose="05050102010706020507" pitchFamily="18" charset="2"/>
              </a:rPr>
              <a:t></a:t>
            </a:r>
            <a:r>
              <a:rPr lang="en-US" altLang="zh-TW" sz="2800" dirty="0">
                <a:solidFill>
                  <a:prstClr val="black"/>
                </a:solidFill>
                <a:latin typeface="微軟正黑體" panose="020B0604030504040204" pitchFamily="34" charset="-120"/>
                <a:ea typeface="微軟正黑體" panose="020B0604030504040204" pitchFamily="34" charset="-120"/>
              </a:rPr>
              <a:t>A)</a:t>
            </a:r>
            <a:r>
              <a:rPr lang="zh-TW" altLang="en-US" sz="2800" dirty="0">
                <a:solidFill>
                  <a:prstClr val="black"/>
                </a:solidFill>
                <a:latin typeface="微軟正黑體" panose="020B0604030504040204" pitchFamily="34" charset="-120"/>
                <a:ea typeface="微軟正黑體" panose="020B0604030504040204" pitchFamily="34" charset="-120"/>
              </a:rPr>
              <a:t>，電源供應器，數位多功能電錶，麵包板，電阻盒，各式接線</a:t>
            </a: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香蕉</a:t>
            </a: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鱷魚線</a:t>
            </a: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等</a:t>
            </a: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多條</a:t>
            </a:r>
            <a:endParaRPr lang="en-US" altLang="zh-TW" sz="2800" dirty="0">
              <a:solidFill>
                <a:prstClr val="black"/>
              </a:solidFill>
              <a:latin typeface="微軟正黑體" panose="020B0604030504040204" pitchFamily="34" charset="-120"/>
              <a:ea typeface="微軟正黑體" panose="020B0604030504040204" pitchFamily="34" charset="-120"/>
            </a:endParaRPr>
          </a:p>
          <a:p>
            <a:endParaRPr lang="zh-TW" altLang="en-US" dirty="0"/>
          </a:p>
        </p:txBody>
      </p:sp>
      <p:pic>
        <p:nvPicPr>
          <p:cNvPr id="1095" name="Picture 71" descr="麵包板830孔(1325-K090) 實驗室、學生模組、電子材料、電子工程、適用Arduino">
            <a:extLst>
              <a:ext uri="{FF2B5EF4-FFF2-40B4-BE49-F238E27FC236}">
                <a16:creationId xmlns:a16="http://schemas.microsoft.com/office/drawing/2014/main" id="{323E52DF-0E69-42BF-83C7-62B2CBC285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281300" y="2877789"/>
            <a:ext cx="2775759" cy="927121"/>
          </a:xfrm>
          <a:prstGeom prst="rect">
            <a:avLst/>
          </a:prstGeom>
          <a:noFill/>
          <a:extLst>
            <a:ext uri="{909E8E84-426E-40DD-AFC4-6F175D3DCCD1}">
              <a14:hiddenFill xmlns:a14="http://schemas.microsoft.com/office/drawing/2010/main">
                <a:solidFill>
                  <a:srgbClr val="FFFFFF"/>
                </a:solidFill>
              </a14:hiddenFill>
            </a:ext>
          </a:extLst>
        </p:spPr>
      </p:pic>
      <p:pic>
        <p:nvPicPr>
          <p:cNvPr id="30" name="圖片 29" descr="實驗室.jpg">
            <a:extLst>
              <a:ext uri="{FF2B5EF4-FFF2-40B4-BE49-F238E27FC236}">
                <a16:creationId xmlns:a16="http://schemas.microsoft.com/office/drawing/2014/main" id="{9DC05384-7F7D-4331-9256-BBB6046910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894" y="3328693"/>
            <a:ext cx="3711113" cy="223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a:extLst>
              <a:ext uri="{FF2B5EF4-FFF2-40B4-BE49-F238E27FC236}">
                <a16:creationId xmlns:a16="http://schemas.microsoft.com/office/drawing/2014/main" id="{4A0AB5D8-7E37-46FA-8188-B72191D4972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7954740" y="4835799"/>
            <a:ext cx="916718" cy="1386731"/>
          </a:xfrm>
          <a:prstGeom prst="roundRect">
            <a:avLst/>
          </a:prstGeom>
        </p:spPr>
      </p:pic>
      <p:pic>
        <p:nvPicPr>
          <p:cNvPr id="14" name="圖片 13">
            <a:extLst>
              <a:ext uri="{FF2B5EF4-FFF2-40B4-BE49-F238E27FC236}">
                <a16:creationId xmlns:a16="http://schemas.microsoft.com/office/drawing/2014/main" id="{2DA3BA08-0750-4C85-8D48-222CE42BD7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84458" y="3141306"/>
            <a:ext cx="1350883" cy="1775144"/>
          </a:xfrm>
          <a:prstGeom prst="roundRect">
            <a:avLst>
              <a:gd name="adj" fmla="val 7902"/>
            </a:avLst>
          </a:prstGeom>
        </p:spPr>
      </p:pic>
      <p:sp>
        <p:nvSpPr>
          <p:cNvPr id="15" name="矩形 14">
            <a:extLst>
              <a:ext uri="{FF2B5EF4-FFF2-40B4-BE49-F238E27FC236}">
                <a16:creationId xmlns:a16="http://schemas.microsoft.com/office/drawing/2014/main" id="{C470E6A8-360F-4455-837C-7490BA70A849}"/>
              </a:ext>
            </a:extLst>
          </p:cNvPr>
          <p:cNvSpPr/>
          <p:nvPr/>
        </p:nvSpPr>
        <p:spPr>
          <a:xfrm>
            <a:off x="548218" y="2497696"/>
            <a:ext cx="2803140" cy="800219"/>
          </a:xfrm>
          <a:prstGeom prst="rect">
            <a:avLst/>
          </a:prstGeom>
        </p:spPr>
        <p:txBody>
          <a:bodyPr wrap="none">
            <a:spAutoFit/>
          </a:bodyPr>
          <a:lstStyle/>
          <a:p>
            <a:pPr algn="ctr"/>
            <a:r>
              <a:rPr lang="zh-TW" altLang="en-US" sz="2400" b="1" dirty="0">
                <a:solidFill>
                  <a:prstClr val="black"/>
                </a:solidFill>
                <a:latin typeface="微軟正黑體" panose="020B0604030504040204" pitchFamily="34" charset="-120"/>
                <a:ea typeface="微軟正黑體" panose="020B0604030504040204" pitchFamily="34" charset="-120"/>
              </a:rPr>
              <a:t>電源供應器</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a:r>
              <a:rPr lang="en-US" altLang="zh-TW" sz="2200" b="1" dirty="0">
                <a:solidFill>
                  <a:prstClr val="black"/>
                </a:solidFill>
                <a:latin typeface="微軟正黑體" panose="020B0604030504040204" pitchFamily="34" charset="-120"/>
                <a:ea typeface="微軟正黑體" panose="020B0604030504040204" pitchFamily="34" charset="-120"/>
              </a:rPr>
              <a:t>(MOTECH LPS-305)</a:t>
            </a:r>
            <a:endParaRPr lang="zh-TW" altLang="en-US" sz="2200" b="1" dirty="0">
              <a:latin typeface="微軟正黑體" panose="020B0604030504040204" pitchFamily="34" charset="-120"/>
              <a:ea typeface="微軟正黑體" panose="020B0604030504040204" pitchFamily="34" charset="-120"/>
            </a:endParaRPr>
          </a:p>
        </p:txBody>
      </p:sp>
      <p:sp>
        <p:nvSpPr>
          <p:cNvPr id="37" name="矩形 36">
            <a:extLst>
              <a:ext uri="{FF2B5EF4-FFF2-40B4-BE49-F238E27FC236}">
                <a16:creationId xmlns:a16="http://schemas.microsoft.com/office/drawing/2014/main" id="{0F6CFC89-6BDB-42E9-8C5D-0B9647518AF9}"/>
              </a:ext>
            </a:extLst>
          </p:cNvPr>
          <p:cNvSpPr/>
          <p:nvPr/>
        </p:nvSpPr>
        <p:spPr>
          <a:xfrm>
            <a:off x="5670895" y="3847217"/>
            <a:ext cx="2395973" cy="769441"/>
          </a:xfrm>
          <a:prstGeom prst="rect">
            <a:avLst/>
          </a:prstGeom>
        </p:spPr>
        <p:txBody>
          <a:bodyPr wrap="square">
            <a:spAutoFit/>
          </a:bodyPr>
          <a:lstStyle/>
          <a:p>
            <a:pPr algn="ctr"/>
            <a:r>
              <a:rPr lang="zh-TW" altLang="en-US" sz="2400" b="1" dirty="0">
                <a:solidFill>
                  <a:prstClr val="black"/>
                </a:solidFill>
                <a:latin typeface="微軟正黑體" panose="020B0604030504040204" pitchFamily="34" charset="-120"/>
                <a:ea typeface="微軟正黑體" panose="020B0604030504040204" pitchFamily="34" charset="-120"/>
              </a:rPr>
              <a:t>數位多功能電錶</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a:r>
              <a:rPr lang="en-US" altLang="zh-TW" sz="2000" b="1" dirty="0">
                <a:solidFill>
                  <a:prstClr val="black"/>
                </a:solidFill>
                <a:latin typeface="微軟正黑體" panose="020B0604030504040204" pitchFamily="34" charset="-120"/>
                <a:ea typeface="微軟正黑體" panose="020B0604030504040204" pitchFamily="34" charset="-120"/>
              </a:rPr>
              <a:t>(GW GDM-350B)</a:t>
            </a:r>
            <a:endParaRPr lang="zh-TW" altLang="en-US" sz="2000" b="1" dirty="0">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AEBEAB10-98A2-44D0-B97D-DF8D34BC2203}"/>
              </a:ext>
            </a:extLst>
          </p:cNvPr>
          <p:cNvSpPr/>
          <p:nvPr/>
        </p:nvSpPr>
        <p:spPr>
          <a:xfrm>
            <a:off x="7021121" y="2437233"/>
            <a:ext cx="1107996" cy="461665"/>
          </a:xfrm>
          <a:prstGeom prst="rect">
            <a:avLst/>
          </a:prstGeom>
        </p:spPr>
        <p:txBody>
          <a:bodyPr wrap="none">
            <a:spAutoFit/>
          </a:bodyPr>
          <a:lstStyle/>
          <a:p>
            <a:r>
              <a:rPr lang="zh-TW" altLang="en-US" sz="2400" b="1" dirty="0">
                <a:solidFill>
                  <a:prstClr val="black"/>
                </a:solidFill>
                <a:latin typeface="微軟正黑體" panose="020B0604030504040204" pitchFamily="34" charset="-120"/>
                <a:ea typeface="微軟正黑體" panose="020B0604030504040204" pitchFamily="34" charset="-120"/>
              </a:rPr>
              <a:t>麵包板</a:t>
            </a:r>
            <a:endParaRPr lang="zh-TW" altLang="en-US" sz="2400" b="1" dirty="0"/>
          </a:p>
        </p:txBody>
      </p:sp>
      <p:sp>
        <p:nvSpPr>
          <p:cNvPr id="25" name="矩形 24">
            <a:extLst>
              <a:ext uri="{FF2B5EF4-FFF2-40B4-BE49-F238E27FC236}">
                <a16:creationId xmlns:a16="http://schemas.microsoft.com/office/drawing/2014/main" id="{DFA4CB61-0D8E-4FAE-A9BD-5073B905721E}"/>
              </a:ext>
            </a:extLst>
          </p:cNvPr>
          <p:cNvSpPr/>
          <p:nvPr/>
        </p:nvSpPr>
        <p:spPr>
          <a:xfrm>
            <a:off x="7949063" y="4412977"/>
            <a:ext cx="1107996" cy="461665"/>
          </a:xfrm>
          <a:prstGeom prst="rect">
            <a:avLst/>
          </a:prstGeom>
        </p:spPr>
        <p:txBody>
          <a:bodyPr wrap="none">
            <a:spAutoFit/>
          </a:bodyPr>
          <a:lstStyle/>
          <a:p>
            <a:r>
              <a:rPr lang="zh-TW" altLang="en-US" sz="2400" b="1" dirty="0">
                <a:solidFill>
                  <a:prstClr val="black"/>
                </a:solidFill>
                <a:latin typeface="微軟正黑體" panose="020B0604030504040204" pitchFamily="34" charset="-120"/>
                <a:ea typeface="微軟正黑體" panose="020B0604030504040204" pitchFamily="34" charset="-120"/>
              </a:rPr>
              <a:t>電阻盒</a:t>
            </a:r>
            <a:endParaRPr lang="zh-TW" altLang="en-US" sz="2400" b="1" dirty="0"/>
          </a:p>
        </p:txBody>
      </p:sp>
      <p:sp>
        <p:nvSpPr>
          <p:cNvPr id="29" name="矩形 28">
            <a:extLst>
              <a:ext uri="{FF2B5EF4-FFF2-40B4-BE49-F238E27FC236}">
                <a16:creationId xmlns:a16="http://schemas.microsoft.com/office/drawing/2014/main" id="{9E450759-AF86-4C46-B7AF-79EC9D98821C}"/>
              </a:ext>
            </a:extLst>
          </p:cNvPr>
          <p:cNvSpPr/>
          <p:nvPr/>
        </p:nvSpPr>
        <p:spPr>
          <a:xfrm>
            <a:off x="3975889" y="2536093"/>
            <a:ext cx="2164375" cy="461665"/>
          </a:xfrm>
          <a:prstGeom prst="rect">
            <a:avLst/>
          </a:prstGeom>
        </p:spPr>
        <p:txBody>
          <a:bodyPr wrap="none">
            <a:spAutoFit/>
          </a:bodyPr>
          <a:lstStyle/>
          <a:p>
            <a:r>
              <a:rPr lang="zh-TW" altLang="en-US" sz="2400" b="1" dirty="0">
                <a:solidFill>
                  <a:prstClr val="black"/>
                </a:solidFill>
                <a:latin typeface="微軟正黑體" panose="020B0604030504040204" pitchFamily="34" charset="-120"/>
                <a:ea typeface="微軟正黑體" panose="020B0604030504040204" pitchFamily="34" charset="-120"/>
              </a:rPr>
              <a:t>檢流計</a:t>
            </a:r>
            <a:r>
              <a:rPr lang="en-US" altLang="zh-TW" sz="2400" b="1" dirty="0">
                <a:solidFill>
                  <a:prstClr val="black"/>
                </a:solidFill>
                <a:latin typeface="微軟正黑體" panose="020B0604030504040204" pitchFamily="34" charset="-120"/>
                <a:ea typeface="微軟正黑體" panose="020B0604030504040204" pitchFamily="34" charset="-120"/>
              </a:rPr>
              <a:t>(50 </a:t>
            </a:r>
            <a:r>
              <a:rPr lang="en-US" altLang="zh-TW" sz="2400" b="1" dirty="0">
                <a:solidFill>
                  <a:prstClr val="black"/>
                </a:solidFill>
                <a:latin typeface="微軟正黑體" panose="020B0604030504040204" pitchFamily="34" charset="-120"/>
                <a:ea typeface="微軟正黑體" panose="020B0604030504040204" pitchFamily="34" charset="-120"/>
                <a:sym typeface="Symbol" panose="05050102010706020507" pitchFamily="18" charset="2"/>
              </a:rPr>
              <a:t></a:t>
            </a:r>
            <a:r>
              <a:rPr lang="en-US" altLang="zh-TW" sz="2400" b="1" dirty="0">
                <a:solidFill>
                  <a:prstClr val="black"/>
                </a:solidFill>
                <a:latin typeface="微軟正黑體" panose="020B0604030504040204" pitchFamily="34" charset="-120"/>
                <a:ea typeface="微軟正黑體" panose="020B0604030504040204" pitchFamily="34" charset="-120"/>
              </a:rPr>
              <a:t>A)</a:t>
            </a:r>
            <a:endParaRPr lang="zh-TW" altLang="en-US" sz="2400" b="1" dirty="0"/>
          </a:p>
        </p:txBody>
      </p:sp>
      <p:sp>
        <p:nvSpPr>
          <p:cNvPr id="17" name="矩形 16">
            <a:extLst>
              <a:ext uri="{FF2B5EF4-FFF2-40B4-BE49-F238E27FC236}">
                <a16:creationId xmlns:a16="http://schemas.microsoft.com/office/drawing/2014/main" id="{54CC42FA-9F01-40F0-8B5E-09774C5863BF}"/>
              </a:ext>
            </a:extLst>
          </p:cNvPr>
          <p:cNvSpPr/>
          <p:nvPr/>
        </p:nvSpPr>
        <p:spPr>
          <a:xfrm>
            <a:off x="4571999" y="5040845"/>
            <a:ext cx="800219" cy="461665"/>
          </a:xfrm>
          <a:prstGeom prst="rect">
            <a:avLst/>
          </a:prstGeom>
        </p:spPr>
        <p:txBody>
          <a:bodyPr wrap="none">
            <a:spAutoFit/>
          </a:bodyPr>
          <a:lstStyle/>
          <a:p>
            <a:r>
              <a:rPr lang="zh-TW" altLang="en-US" sz="2400" b="1" dirty="0">
                <a:solidFill>
                  <a:prstClr val="black"/>
                </a:solidFill>
                <a:latin typeface="微軟正黑體" panose="020B0604030504040204" pitchFamily="34" charset="-120"/>
                <a:ea typeface="微軟正黑體" panose="020B0604030504040204" pitchFamily="34" charset="-120"/>
              </a:rPr>
              <a:t>導線</a:t>
            </a:r>
            <a:endParaRPr lang="zh-TW" altLang="en-US" sz="2400" b="1" dirty="0"/>
          </a:p>
        </p:txBody>
      </p:sp>
      <p:pic>
        <p:nvPicPr>
          <p:cNvPr id="18" name="圖片 17">
            <a:extLst>
              <a:ext uri="{FF2B5EF4-FFF2-40B4-BE49-F238E27FC236}">
                <a16:creationId xmlns:a16="http://schemas.microsoft.com/office/drawing/2014/main" id="{26DFF567-DCEB-406B-B099-CF47A0F0B72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571" b="80143" l="17348" r="90816"/>
                    </a14:imgEffect>
                  </a14:imgLayer>
                </a14:imgProps>
              </a:ext>
            </a:extLst>
          </a:blip>
          <a:srcRect l="8164" t="12000" b="12286"/>
          <a:stretch/>
        </p:blipFill>
        <p:spPr>
          <a:xfrm>
            <a:off x="4104848" y="5495669"/>
            <a:ext cx="1363453" cy="1089058"/>
          </a:xfrm>
          <a:prstGeom prst="rect">
            <a:avLst/>
          </a:prstGeom>
          <a:ln>
            <a:noFill/>
          </a:ln>
        </p:spPr>
      </p:pic>
      <p:pic>
        <p:nvPicPr>
          <p:cNvPr id="19" name="圖片 18">
            <a:extLst>
              <a:ext uri="{FF2B5EF4-FFF2-40B4-BE49-F238E27FC236}">
                <a16:creationId xmlns:a16="http://schemas.microsoft.com/office/drawing/2014/main" id="{2BD946F2-75C9-45A7-BF74-741F2FA90FA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287" b="81593" l="10000" r="90000"/>
                    </a14:imgEffect>
                  </a14:imgLayer>
                </a14:imgProps>
              </a:ext>
            </a:extLst>
          </a:blip>
          <a:srcRect t="14874" b="10994"/>
          <a:stretch/>
        </p:blipFill>
        <p:spPr>
          <a:xfrm>
            <a:off x="4786575" y="5509631"/>
            <a:ext cx="1249543" cy="998072"/>
          </a:xfrm>
          <a:prstGeom prst="rect">
            <a:avLst/>
          </a:prstGeom>
          <a:ln>
            <a:noFill/>
          </a:ln>
        </p:spPr>
      </p:pic>
      <p:pic>
        <p:nvPicPr>
          <p:cNvPr id="20" name="圖片 19">
            <a:extLst>
              <a:ext uri="{FF2B5EF4-FFF2-40B4-BE49-F238E27FC236}">
                <a16:creationId xmlns:a16="http://schemas.microsoft.com/office/drawing/2014/main" id="{C736D822-2EA3-4A96-87CF-AB1A4C9BFB6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287" b="81593" l="10000" r="90000"/>
                    </a14:imgEffect>
                  </a14:imgLayer>
                </a14:imgProps>
              </a:ext>
            </a:extLst>
          </a:blip>
          <a:srcRect t="14874" b="10994"/>
          <a:stretch/>
        </p:blipFill>
        <p:spPr>
          <a:xfrm>
            <a:off x="4499750" y="5715028"/>
            <a:ext cx="1249543" cy="998072"/>
          </a:xfrm>
          <a:prstGeom prst="rect">
            <a:avLst/>
          </a:prstGeom>
          <a:ln>
            <a:noFill/>
          </a:ln>
        </p:spPr>
      </p:pic>
      <p:pic>
        <p:nvPicPr>
          <p:cNvPr id="21" name="圖片 20" descr="一張含有 文字, 裝置, 儀錶 的圖片&#10;&#10;自動產生的描述">
            <a:extLst>
              <a:ext uri="{FF2B5EF4-FFF2-40B4-BE49-F238E27FC236}">
                <a16:creationId xmlns:a16="http://schemas.microsoft.com/office/drawing/2014/main" id="{CD1FFE87-4FCC-45DD-8AC8-11608FB7CEC7}"/>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4571" t="-1975" r="17177" b="-639"/>
          <a:stretch/>
        </p:blipFill>
        <p:spPr>
          <a:xfrm>
            <a:off x="6177157" y="4629341"/>
            <a:ext cx="1152562" cy="2016077"/>
          </a:xfrm>
          <a:prstGeom prst="rect">
            <a:avLst/>
          </a:prstGeom>
        </p:spPr>
      </p:pic>
      <p:pic>
        <p:nvPicPr>
          <p:cNvPr id="22" name="圖形 21" descr="首頁">
            <a:hlinkClick r:id="rId13" action="ppaction://hlinksldjump"/>
            <a:extLst>
              <a:ext uri="{FF2B5EF4-FFF2-40B4-BE49-F238E27FC236}">
                <a16:creationId xmlns:a16="http://schemas.microsoft.com/office/drawing/2014/main" id="{E54573A2-27A7-400E-8BEC-66EB381BC99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278702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F99294-69A0-42FF-A35F-E3A01A06BA7B}"/>
              </a:ext>
            </a:extLst>
          </p:cNvPr>
          <p:cNvSpPr>
            <a:spLocks noGrp="1"/>
          </p:cNvSpPr>
          <p:nvPr>
            <p:ph type="title"/>
          </p:nvPr>
        </p:nvSpPr>
        <p:spPr>
          <a:xfrm>
            <a:off x="1871023" y="36902"/>
            <a:ext cx="4260967" cy="669722"/>
          </a:xfrm>
          <a:solidFill>
            <a:schemeClr val="bg1"/>
          </a:solidFill>
        </p:spPr>
        <p:txBody>
          <a:bodyPr/>
          <a:lstStyle/>
          <a:p>
            <a:r>
              <a:rPr lang="en-US" altLang="zh-TW" dirty="0">
                <a:solidFill>
                  <a:srgbClr val="0000FF"/>
                </a:solidFill>
              </a:rPr>
              <a:t>50 mA</a:t>
            </a:r>
            <a:r>
              <a:rPr lang="zh-TW" altLang="en-US" dirty="0">
                <a:solidFill>
                  <a:srgbClr val="0000FF"/>
                </a:solidFill>
              </a:rPr>
              <a:t>安培計接線</a:t>
            </a:r>
            <a:br>
              <a:rPr lang="en-US" altLang="zh-TW" dirty="0">
                <a:solidFill>
                  <a:srgbClr val="0000FF"/>
                </a:solidFill>
              </a:rPr>
            </a:br>
            <a:r>
              <a:rPr lang="en-US" altLang="zh-TW" sz="2000" dirty="0">
                <a:solidFill>
                  <a:srgbClr val="0000FF"/>
                </a:solidFill>
              </a:rPr>
              <a:t>(R</a:t>
            </a:r>
            <a:r>
              <a:rPr lang="en-US" altLang="zh-TW" sz="2000" baseline="-25000" dirty="0">
                <a:solidFill>
                  <a:srgbClr val="0000FF"/>
                </a:solidFill>
              </a:rPr>
              <a:t>G</a:t>
            </a:r>
            <a:r>
              <a:rPr lang="en-US" altLang="zh-TW" sz="2000" dirty="0">
                <a:solidFill>
                  <a:schemeClr val="bg1">
                    <a:lumMod val="85000"/>
                  </a:schemeClr>
                </a:solidFill>
              </a:rPr>
              <a:t>~1.6 </a:t>
            </a:r>
            <a:r>
              <a:rPr lang="en-US" altLang="zh-TW" sz="2000" dirty="0">
                <a:solidFill>
                  <a:srgbClr val="0000FF"/>
                </a:solidFill>
              </a:rPr>
              <a:t>k</a:t>
            </a:r>
            <a:r>
              <a:rPr lang="en-US" altLang="zh-TW" sz="2000" dirty="0">
                <a:solidFill>
                  <a:srgbClr val="0000FF"/>
                </a:solidFill>
                <a:sym typeface="Symbol" panose="05050102010706020507" pitchFamily="18" charset="2"/>
              </a:rPr>
              <a:t> --</a:t>
            </a:r>
            <a:r>
              <a:rPr lang="zh-TW" altLang="en-US" sz="2000" dirty="0">
                <a:solidFill>
                  <a:srgbClr val="0000FF"/>
                </a:solidFill>
                <a:sym typeface="Symbol" panose="05050102010706020507" pitchFamily="18" charset="2"/>
              </a:rPr>
              <a:t>依實驗</a:t>
            </a:r>
            <a:r>
              <a:rPr lang="en-US" altLang="zh-TW" sz="2000" dirty="0">
                <a:solidFill>
                  <a:srgbClr val="0000FF"/>
                </a:solidFill>
                <a:sym typeface="Symbol" panose="05050102010706020507" pitchFamily="18" charset="2"/>
              </a:rPr>
              <a:t>0</a:t>
            </a:r>
            <a:r>
              <a:rPr lang="zh-TW" altLang="en-US" sz="2000" dirty="0">
                <a:solidFill>
                  <a:srgbClr val="0000FF"/>
                </a:solidFill>
                <a:sym typeface="Symbol" panose="05050102010706020507" pitchFamily="18" charset="2"/>
              </a:rPr>
              <a:t>得值</a:t>
            </a:r>
            <a:r>
              <a:rPr lang="en-US" altLang="zh-TW" sz="2000" dirty="0">
                <a:solidFill>
                  <a:srgbClr val="0000FF"/>
                </a:solidFill>
                <a:sym typeface="Symbol" panose="05050102010706020507" pitchFamily="18" charset="2"/>
              </a:rPr>
              <a:t>)</a:t>
            </a:r>
            <a:endParaRPr lang="zh-TW" altLang="en-US" dirty="0">
              <a:solidFill>
                <a:srgbClr val="0000FF"/>
              </a:solidFill>
            </a:endParaRPr>
          </a:p>
        </p:txBody>
      </p:sp>
      <p:sp>
        <p:nvSpPr>
          <p:cNvPr id="3" name="矩形: 圓角 2">
            <a:extLst>
              <a:ext uri="{FF2B5EF4-FFF2-40B4-BE49-F238E27FC236}">
                <a16:creationId xmlns:a16="http://schemas.microsoft.com/office/drawing/2014/main" id="{3245795E-FE5D-4965-B1A6-481595AFFD55}"/>
              </a:ext>
            </a:extLst>
          </p:cNvPr>
          <p:cNvSpPr/>
          <p:nvPr/>
        </p:nvSpPr>
        <p:spPr>
          <a:xfrm>
            <a:off x="612012" y="5557420"/>
            <a:ext cx="4561161" cy="1539854"/>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58775" lvl="0" indent="-358775" defTabSz="685800">
              <a:lnSpc>
                <a:spcPct val="120000"/>
              </a:lnSpc>
              <a:buSzPct val="100000"/>
            </a:pPr>
            <a:r>
              <a:rPr lang="zh-TW" altLang="en-US" dirty="0">
                <a:solidFill>
                  <a:schemeClr val="tx1">
                    <a:lumMod val="65000"/>
                    <a:lumOff val="35000"/>
                  </a:schemeClr>
                </a:solidFill>
                <a:latin typeface="+mn-ea"/>
                <a:cs typeface="Times New Roman" pitchFamily="18" charset="0"/>
                <a:sym typeface="Symbol" panose="05050102010706020507" pitchFamily="18" charset="2"/>
              </a:rPr>
              <a:t>流經</a:t>
            </a:r>
            <a:r>
              <a:rPr lang="en-US" altLang="zh-TW" dirty="0">
                <a:solidFill>
                  <a:schemeClr val="tx1">
                    <a:lumMod val="65000"/>
                    <a:lumOff val="35000"/>
                  </a:schemeClr>
                </a:solidFill>
                <a:latin typeface="+mn-ea"/>
                <a:cs typeface="Times New Roman" pitchFamily="18" charset="0"/>
                <a:sym typeface="Symbol" panose="05050102010706020507" pitchFamily="18" charset="2"/>
              </a:rPr>
              <a:t>150</a:t>
            </a:r>
            <a:r>
              <a:rPr lang="zh-TW" altLang="en-US" dirty="0">
                <a:solidFill>
                  <a:schemeClr val="tx1">
                    <a:lumMod val="65000"/>
                    <a:lumOff val="35000"/>
                  </a:schemeClr>
                </a:solidFill>
                <a:latin typeface="+mn-ea"/>
                <a:cs typeface="Times New Roman" pitchFamily="18" charset="0"/>
                <a:sym typeface="Symbol" panose="05050102010706020507" pitchFamily="18" charset="2"/>
              </a:rPr>
              <a:t> 電阻之電流</a:t>
            </a:r>
            <a:r>
              <a:rPr lang="en-US" altLang="zh-TW" dirty="0">
                <a:solidFill>
                  <a:schemeClr val="tx1">
                    <a:lumMod val="65000"/>
                    <a:lumOff val="35000"/>
                  </a:schemeClr>
                </a:solidFill>
                <a:latin typeface="+mn-ea"/>
                <a:cs typeface="Times New Roman" pitchFamily="18" charset="0"/>
                <a:sym typeface="Symbol" panose="05050102010706020507" pitchFamily="18" charset="2"/>
              </a:rPr>
              <a:t>?? </a:t>
            </a:r>
          </a:p>
          <a:p>
            <a:pPr marL="358775" lvl="0" indent="-358775" defTabSz="685800">
              <a:lnSpc>
                <a:spcPct val="120000"/>
              </a:lnSpc>
              <a:buSzPct val="100000"/>
            </a:pPr>
            <a:r>
              <a:rPr lang="en-US" altLang="zh-TW" dirty="0">
                <a:solidFill>
                  <a:schemeClr val="tx1">
                    <a:lumMod val="65000"/>
                    <a:lumOff val="35000"/>
                  </a:schemeClr>
                </a:solidFill>
                <a:latin typeface="+mn-ea"/>
                <a:cs typeface="Times New Roman" pitchFamily="18" charset="0"/>
                <a:sym typeface="Symbol" panose="05050102010706020507" pitchFamily="18" charset="2"/>
              </a:rPr>
              <a:t>1. </a:t>
            </a:r>
            <a:r>
              <a:rPr lang="zh-TW" altLang="en-US" dirty="0">
                <a:solidFill>
                  <a:schemeClr val="tx1">
                    <a:lumMod val="65000"/>
                    <a:lumOff val="35000"/>
                  </a:schemeClr>
                </a:solidFill>
                <a:latin typeface="+mn-ea"/>
                <a:cs typeface="Times New Roman" pitchFamily="18" charset="0"/>
                <a:sym typeface="Symbol" panose="05050102010706020507" pitchFamily="18" charset="2"/>
              </a:rPr>
              <a:t>檢流計讀值</a:t>
            </a:r>
            <a:r>
              <a:rPr lang="zh-TW" altLang="en-US" u="sng" dirty="0">
                <a:solidFill>
                  <a:schemeClr val="tx1">
                    <a:lumMod val="65000"/>
                    <a:lumOff val="35000"/>
                  </a:schemeClr>
                </a:solidFill>
                <a:latin typeface="+mn-ea"/>
                <a:cs typeface="Times New Roman" pitchFamily="18" charset="0"/>
                <a:sym typeface="Symbol" panose="05050102010706020507" pitchFamily="18" charset="2"/>
              </a:rPr>
              <a:t>  </a:t>
            </a:r>
            <a:r>
              <a:rPr lang="en-US" altLang="zh-TW" u="sng" dirty="0">
                <a:solidFill>
                  <a:schemeClr val="tx1">
                    <a:lumMod val="65000"/>
                    <a:lumOff val="35000"/>
                  </a:schemeClr>
                </a:solidFill>
                <a:latin typeface="+mn-ea"/>
                <a:cs typeface="Times New Roman" pitchFamily="18" charset="0"/>
                <a:sym typeface="Symbol" panose="05050102010706020507" pitchFamily="18" charset="2"/>
              </a:rPr>
              <a:t>     </a:t>
            </a:r>
            <a:r>
              <a:rPr lang="en-US" altLang="zh-TW" dirty="0">
                <a:solidFill>
                  <a:schemeClr val="tx1">
                    <a:lumMod val="65000"/>
                    <a:lumOff val="35000"/>
                  </a:schemeClr>
                </a:solidFill>
                <a:latin typeface="+mn-ea"/>
                <a:cs typeface="Times New Roman" pitchFamily="18" charset="0"/>
                <a:sym typeface="Symbol" panose="05050102010706020507" pitchFamily="18" charset="2"/>
              </a:rPr>
              <a:t> mA</a:t>
            </a:r>
          </a:p>
          <a:p>
            <a:pPr marL="358775" lvl="0" indent="-358775" defTabSz="685800">
              <a:lnSpc>
                <a:spcPct val="120000"/>
              </a:lnSpc>
              <a:buSzPct val="100000"/>
            </a:pPr>
            <a:r>
              <a:rPr lang="en-US" altLang="zh-TW" dirty="0">
                <a:solidFill>
                  <a:schemeClr val="tx1">
                    <a:lumMod val="65000"/>
                    <a:lumOff val="35000"/>
                  </a:schemeClr>
                </a:solidFill>
                <a:latin typeface="+mn-ea"/>
                <a:cs typeface="Times New Roman" pitchFamily="18" charset="0"/>
              </a:rPr>
              <a:t>2. </a:t>
            </a:r>
            <a:r>
              <a:rPr lang="zh-TW" altLang="en-US" dirty="0">
                <a:solidFill>
                  <a:schemeClr val="tx1">
                    <a:lumMod val="65000"/>
                    <a:lumOff val="35000"/>
                  </a:schemeClr>
                </a:solidFill>
                <a:latin typeface="+mn-ea"/>
                <a:cs typeface="Times New Roman" pitchFamily="18" charset="0"/>
              </a:rPr>
              <a:t>改用萬用電錶 </a:t>
            </a:r>
            <a:r>
              <a:rPr lang="en-US" altLang="zh-TW" dirty="0">
                <a:solidFill>
                  <a:schemeClr val="tx1">
                    <a:lumMod val="65000"/>
                    <a:lumOff val="35000"/>
                  </a:schemeClr>
                </a:solidFill>
                <a:latin typeface="+mn-ea"/>
                <a:cs typeface="Times New Roman" pitchFamily="18" charset="0"/>
              </a:rPr>
              <a:t>____</a:t>
            </a:r>
            <a:r>
              <a:rPr lang="zh-TW" altLang="en-US" dirty="0">
                <a:solidFill>
                  <a:schemeClr val="tx1">
                    <a:lumMod val="65000"/>
                    <a:lumOff val="35000"/>
                  </a:schemeClr>
                </a:solidFill>
                <a:latin typeface="+mn-ea"/>
                <a:cs typeface="Times New Roman" pitchFamily="18" charset="0"/>
              </a:rPr>
              <a:t> </a:t>
            </a:r>
            <a:r>
              <a:rPr lang="en-US" altLang="zh-TW" dirty="0">
                <a:solidFill>
                  <a:schemeClr val="tx1">
                    <a:lumMod val="65000"/>
                    <a:lumOff val="35000"/>
                  </a:schemeClr>
                </a:solidFill>
                <a:latin typeface="+mn-ea"/>
                <a:cs typeface="Times New Roman" pitchFamily="18" charset="0"/>
              </a:rPr>
              <a:t>mA</a:t>
            </a:r>
          </a:p>
          <a:p>
            <a:pPr marL="358775" indent="-358775" defTabSz="685800">
              <a:lnSpc>
                <a:spcPct val="120000"/>
              </a:lnSpc>
              <a:buSzPct val="100000"/>
            </a:pPr>
            <a:r>
              <a:rPr lang="en-US" altLang="zh-TW" dirty="0">
                <a:solidFill>
                  <a:schemeClr val="tx1">
                    <a:lumMod val="65000"/>
                    <a:lumOff val="35000"/>
                  </a:schemeClr>
                </a:solidFill>
                <a:latin typeface="+mn-ea"/>
                <a:cs typeface="Times New Roman" pitchFamily="18" charset="0"/>
              </a:rPr>
              <a:t>3. </a:t>
            </a:r>
            <a:r>
              <a:rPr lang="zh-TW" altLang="en-US" dirty="0">
                <a:solidFill>
                  <a:schemeClr val="tx1">
                    <a:lumMod val="65000"/>
                    <a:lumOff val="35000"/>
                  </a:schemeClr>
                </a:solidFill>
                <a:latin typeface="+mn-ea"/>
                <a:cs typeface="Times New Roman" pitchFamily="18" charset="0"/>
              </a:rPr>
              <a:t>理論計算</a:t>
            </a:r>
            <a:r>
              <a:rPr lang="en-US" altLang="zh-TW" dirty="0">
                <a:solidFill>
                  <a:schemeClr val="tx1">
                    <a:lumMod val="65000"/>
                    <a:lumOff val="35000"/>
                  </a:schemeClr>
                </a:solidFill>
                <a:latin typeface="+mn-ea"/>
                <a:cs typeface="Times New Roman" pitchFamily="18" charset="0"/>
              </a:rPr>
              <a:t>(</a:t>
            </a:r>
            <a:r>
              <a:rPr lang="zh-TW" altLang="en-US" dirty="0">
                <a:solidFill>
                  <a:schemeClr val="tx1">
                    <a:lumMod val="65000"/>
                    <a:lumOff val="35000"/>
                  </a:schemeClr>
                </a:solidFill>
                <a:latin typeface="+mn-ea"/>
                <a:cs typeface="Times New Roman" pitchFamily="18" charset="0"/>
              </a:rPr>
              <a:t>歐姆定律</a:t>
            </a:r>
            <a:r>
              <a:rPr lang="en-US" altLang="zh-TW" dirty="0">
                <a:solidFill>
                  <a:schemeClr val="tx1">
                    <a:lumMod val="65000"/>
                    <a:lumOff val="35000"/>
                  </a:schemeClr>
                </a:solidFill>
                <a:latin typeface="+mn-ea"/>
                <a:cs typeface="Times New Roman" pitchFamily="18" charset="0"/>
              </a:rPr>
              <a:t>)</a:t>
            </a:r>
            <a:r>
              <a:rPr lang="zh-TW" altLang="en-US" dirty="0">
                <a:solidFill>
                  <a:schemeClr val="tx1">
                    <a:lumMod val="65000"/>
                    <a:lumOff val="35000"/>
                  </a:schemeClr>
                </a:solidFill>
                <a:latin typeface="+mn-ea"/>
                <a:cs typeface="Times New Roman" pitchFamily="18" charset="0"/>
              </a:rPr>
              <a:t> </a:t>
            </a:r>
            <a:r>
              <a:rPr lang="en-US" altLang="zh-TW" dirty="0">
                <a:solidFill>
                  <a:schemeClr val="tx1">
                    <a:lumMod val="65000"/>
                    <a:lumOff val="35000"/>
                  </a:schemeClr>
                </a:solidFill>
                <a:latin typeface="+mn-ea"/>
                <a:cs typeface="Times New Roman" pitchFamily="18" charset="0"/>
              </a:rPr>
              <a:t>____</a:t>
            </a:r>
            <a:r>
              <a:rPr lang="zh-TW" altLang="en-US" dirty="0">
                <a:solidFill>
                  <a:schemeClr val="tx1">
                    <a:lumMod val="65000"/>
                    <a:lumOff val="35000"/>
                  </a:schemeClr>
                </a:solidFill>
                <a:latin typeface="+mn-ea"/>
                <a:cs typeface="Times New Roman" pitchFamily="18" charset="0"/>
              </a:rPr>
              <a:t> </a:t>
            </a:r>
            <a:r>
              <a:rPr lang="en-US" altLang="zh-TW" dirty="0">
                <a:solidFill>
                  <a:schemeClr val="tx1">
                    <a:lumMod val="65000"/>
                    <a:lumOff val="35000"/>
                  </a:schemeClr>
                </a:solidFill>
                <a:latin typeface="+mn-ea"/>
                <a:cs typeface="Times New Roman" pitchFamily="18" charset="0"/>
              </a:rPr>
              <a:t>mA</a:t>
            </a:r>
          </a:p>
        </p:txBody>
      </p:sp>
      <p:pic>
        <p:nvPicPr>
          <p:cNvPr id="4" name="圖片 3" descr="實驗室.jpg">
            <a:extLst>
              <a:ext uri="{FF2B5EF4-FFF2-40B4-BE49-F238E27FC236}">
                <a16:creationId xmlns:a16="http://schemas.microsoft.com/office/drawing/2014/main" id="{BDD9A00B-C6C8-4C5D-BAA3-4EB42FC81B3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2734" y="782983"/>
            <a:ext cx="4771364" cy="28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a:extLst>
              <a:ext uri="{FF2B5EF4-FFF2-40B4-BE49-F238E27FC236}">
                <a16:creationId xmlns:a16="http://schemas.microsoft.com/office/drawing/2014/main" id="{A8DCEFA1-D440-4A00-AC66-D941C465577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4302289" y="3694093"/>
            <a:ext cx="806937" cy="291280"/>
          </a:xfrm>
          <a:prstGeom prst="rect">
            <a:avLst/>
          </a:prstGeom>
        </p:spPr>
      </p:pic>
      <p:pic>
        <p:nvPicPr>
          <p:cNvPr id="6" name="圖片 5">
            <a:extLst>
              <a:ext uri="{FF2B5EF4-FFF2-40B4-BE49-F238E27FC236}">
                <a16:creationId xmlns:a16="http://schemas.microsoft.com/office/drawing/2014/main" id="{D9056FDA-C8FF-497C-9A72-DA128422CB5F}"/>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3808326" y="3730088"/>
            <a:ext cx="902619" cy="304297"/>
          </a:xfrm>
          <a:prstGeom prst="rect">
            <a:avLst/>
          </a:prstGeom>
        </p:spPr>
      </p:pic>
      <p:sp>
        <p:nvSpPr>
          <p:cNvPr id="7" name="矩形: 圓角 6">
            <a:extLst>
              <a:ext uri="{FF2B5EF4-FFF2-40B4-BE49-F238E27FC236}">
                <a16:creationId xmlns:a16="http://schemas.microsoft.com/office/drawing/2014/main" id="{595B0E72-97C5-4194-A4D8-22CC6463D710}"/>
              </a:ext>
            </a:extLst>
          </p:cNvPr>
          <p:cNvSpPr/>
          <p:nvPr/>
        </p:nvSpPr>
        <p:spPr>
          <a:xfrm>
            <a:off x="2885281" y="1277308"/>
            <a:ext cx="414016" cy="446968"/>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1" name="矩形: 圓角 10">
            <a:extLst>
              <a:ext uri="{FF2B5EF4-FFF2-40B4-BE49-F238E27FC236}">
                <a16:creationId xmlns:a16="http://schemas.microsoft.com/office/drawing/2014/main" id="{6A20213A-9809-428C-BDF2-6BBAF8389C9E}"/>
              </a:ext>
            </a:extLst>
          </p:cNvPr>
          <p:cNvSpPr/>
          <p:nvPr/>
        </p:nvSpPr>
        <p:spPr>
          <a:xfrm>
            <a:off x="492937" y="2657885"/>
            <a:ext cx="806824" cy="43927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2" name="矩形: 圓角 11">
            <a:extLst>
              <a:ext uri="{FF2B5EF4-FFF2-40B4-BE49-F238E27FC236}">
                <a16:creationId xmlns:a16="http://schemas.microsoft.com/office/drawing/2014/main" id="{FB5A9CAD-1A9F-4028-8E90-9DA5017D3EC9}"/>
              </a:ext>
            </a:extLst>
          </p:cNvPr>
          <p:cNvSpPr/>
          <p:nvPr/>
        </p:nvSpPr>
        <p:spPr>
          <a:xfrm>
            <a:off x="4247274" y="2221857"/>
            <a:ext cx="806824" cy="43927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3" name="矩形: 圓角 12">
            <a:extLst>
              <a:ext uri="{FF2B5EF4-FFF2-40B4-BE49-F238E27FC236}">
                <a16:creationId xmlns:a16="http://schemas.microsoft.com/office/drawing/2014/main" id="{862E11FB-1AFA-44A6-86C3-A5E8CF225516}"/>
              </a:ext>
            </a:extLst>
          </p:cNvPr>
          <p:cNvSpPr/>
          <p:nvPr/>
        </p:nvSpPr>
        <p:spPr>
          <a:xfrm>
            <a:off x="612012" y="1359178"/>
            <a:ext cx="806824" cy="212621"/>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grpSp>
        <p:nvGrpSpPr>
          <p:cNvPr id="8" name="群組 7">
            <a:extLst>
              <a:ext uri="{FF2B5EF4-FFF2-40B4-BE49-F238E27FC236}">
                <a16:creationId xmlns:a16="http://schemas.microsoft.com/office/drawing/2014/main" id="{4319042A-CBBB-44B7-B02D-B73EC7123474}"/>
              </a:ext>
            </a:extLst>
          </p:cNvPr>
          <p:cNvGrpSpPr/>
          <p:nvPr/>
        </p:nvGrpSpPr>
        <p:grpSpPr>
          <a:xfrm>
            <a:off x="5696800" y="1010312"/>
            <a:ext cx="1588523" cy="2595096"/>
            <a:chOff x="6236393" y="1155646"/>
            <a:chExt cx="1588523" cy="2595096"/>
          </a:xfrm>
        </p:grpSpPr>
        <p:pic>
          <p:nvPicPr>
            <p:cNvPr id="30" name="圖片 29">
              <a:extLst>
                <a:ext uri="{FF2B5EF4-FFF2-40B4-BE49-F238E27FC236}">
                  <a16:creationId xmlns:a16="http://schemas.microsoft.com/office/drawing/2014/main" id="{EA9043A8-D409-4C87-AE8B-8D1F169C84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236393" y="1155646"/>
              <a:ext cx="1588523" cy="2087418"/>
            </a:xfrm>
            <a:prstGeom prst="roundRect">
              <a:avLst>
                <a:gd name="adj" fmla="val 7902"/>
              </a:avLst>
            </a:prstGeom>
          </p:spPr>
        </p:pic>
        <p:pic>
          <p:nvPicPr>
            <p:cNvPr id="31" name="圖片 30">
              <a:extLst>
                <a:ext uri="{FF2B5EF4-FFF2-40B4-BE49-F238E27FC236}">
                  <a16:creationId xmlns:a16="http://schemas.microsoft.com/office/drawing/2014/main" id="{91CB1517-DBE6-4E41-AF21-843DA54CB7D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577587">
              <a:off x="7145711" y="3118469"/>
              <a:ext cx="877655" cy="316807"/>
            </a:xfrm>
            <a:prstGeom prst="rect">
              <a:avLst/>
            </a:prstGeom>
          </p:spPr>
        </p:pic>
        <p:pic>
          <p:nvPicPr>
            <p:cNvPr id="32" name="圖片 31">
              <a:extLst>
                <a:ext uri="{FF2B5EF4-FFF2-40B4-BE49-F238E27FC236}">
                  <a16:creationId xmlns:a16="http://schemas.microsoft.com/office/drawing/2014/main" id="{3E170245-9C1B-4381-AF4B-4E03FCC9265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6024069" y="3147284"/>
              <a:ext cx="902619" cy="304297"/>
            </a:xfrm>
            <a:prstGeom prst="rect">
              <a:avLst/>
            </a:prstGeom>
          </p:spPr>
        </p:pic>
      </p:grpSp>
      <p:pic>
        <p:nvPicPr>
          <p:cNvPr id="39" name="圖片 38">
            <a:extLst>
              <a:ext uri="{FF2B5EF4-FFF2-40B4-BE49-F238E27FC236}">
                <a16:creationId xmlns:a16="http://schemas.microsoft.com/office/drawing/2014/main" id="{C1A61817-30B6-48EA-9FB4-1F92B5D01A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Lst>
          </a:blip>
          <a:srcRect l="44264" t="1" r="8445" b="3360"/>
          <a:stretch/>
        </p:blipFill>
        <p:spPr>
          <a:xfrm>
            <a:off x="5218245" y="4529643"/>
            <a:ext cx="3064490" cy="2087418"/>
          </a:xfrm>
          <a:prstGeom prst="rect">
            <a:avLst/>
          </a:prstGeom>
        </p:spPr>
      </p:pic>
      <p:grpSp>
        <p:nvGrpSpPr>
          <p:cNvPr id="42" name="群組 41">
            <a:extLst>
              <a:ext uri="{FF2B5EF4-FFF2-40B4-BE49-F238E27FC236}">
                <a16:creationId xmlns:a16="http://schemas.microsoft.com/office/drawing/2014/main" id="{AFD327F7-3A36-404F-A4B3-13CBDBC0E1F4}"/>
              </a:ext>
            </a:extLst>
          </p:cNvPr>
          <p:cNvGrpSpPr/>
          <p:nvPr/>
        </p:nvGrpSpPr>
        <p:grpSpPr>
          <a:xfrm>
            <a:off x="5938780" y="4739532"/>
            <a:ext cx="813194" cy="375854"/>
            <a:chOff x="2431047" y="5113383"/>
            <a:chExt cx="650071" cy="314329"/>
          </a:xfrm>
        </p:grpSpPr>
        <p:sp>
          <p:nvSpPr>
            <p:cNvPr id="51" name="手繪多邊形: 圖案 50">
              <a:extLst>
                <a:ext uri="{FF2B5EF4-FFF2-40B4-BE49-F238E27FC236}">
                  <a16:creationId xmlns:a16="http://schemas.microsoft.com/office/drawing/2014/main" id="{0D855672-8EC0-45CD-898C-9A093AA3009B}"/>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2" name="手繪多邊形: 圖案 51">
              <a:extLst>
                <a:ext uri="{FF2B5EF4-FFF2-40B4-BE49-F238E27FC236}">
                  <a16:creationId xmlns:a16="http://schemas.microsoft.com/office/drawing/2014/main" id="{56F0E958-768C-4EC5-87A0-EE672B0B45E5}"/>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3" name="矩形: 圓角 52">
              <a:extLst>
                <a:ext uri="{FF2B5EF4-FFF2-40B4-BE49-F238E27FC236}">
                  <a16:creationId xmlns:a16="http://schemas.microsoft.com/office/drawing/2014/main" id="{EE203FD1-E86A-4FC3-AAF0-995D94CE3EC9}"/>
                </a:ext>
              </a:extLst>
            </p:cNvPr>
            <p:cNvSpPr/>
            <p:nvPr/>
          </p:nvSpPr>
          <p:spPr>
            <a:xfrm>
              <a:off x="2577735"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1" name="群組 60">
            <a:extLst>
              <a:ext uri="{FF2B5EF4-FFF2-40B4-BE49-F238E27FC236}">
                <a16:creationId xmlns:a16="http://schemas.microsoft.com/office/drawing/2014/main" id="{0A55DFC5-01AD-4903-81AD-CF0CA28376AD}"/>
              </a:ext>
            </a:extLst>
          </p:cNvPr>
          <p:cNvGrpSpPr/>
          <p:nvPr/>
        </p:nvGrpSpPr>
        <p:grpSpPr>
          <a:xfrm>
            <a:off x="7338014" y="3174908"/>
            <a:ext cx="1023433" cy="861000"/>
            <a:chOff x="6485860" y="1073888"/>
            <a:chExt cx="2470625" cy="2402758"/>
          </a:xfrm>
        </p:grpSpPr>
        <p:pic>
          <p:nvPicPr>
            <p:cNvPr id="62" name="圖片 13" descr="安培計.png">
              <a:extLst>
                <a:ext uri="{FF2B5EF4-FFF2-40B4-BE49-F238E27FC236}">
                  <a16:creationId xmlns:a16="http://schemas.microsoft.com/office/drawing/2014/main" id="{BD3DE9C4-EA2E-4ECC-A454-4EA38F2F61F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3818" t="11566" b="3529"/>
            <a:stretch/>
          </p:blipFill>
          <p:spPr bwMode="auto">
            <a:xfrm>
              <a:off x="6978704" y="1073888"/>
              <a:ext cx="1977781" cy="2402758"/>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直線接點 62">
              <a:extLst>
                <a:ext uri="{FF2B5EF4-FFF2-40B4-BE49-F238E27FC236}">
                  <a16:creationId xmlns:a16="http://schemas.microsoft.com/office/drawing/2014/main" id="{0EF7E9D6-3273-47B8-86AF-BD9BE9F848EC}"/>
                </a:ext>
              </a:extLst>
            </p:cNvPr>
            <p:cNvCxnSpPr/>
            <p:nvPr/>
          </p:nvCxnSpPr>
          <p:spPr>
            <a:xfrm flipH="1">
              <a:off x="6485860" y="1234298"/>
              <a:ext cx="58479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直線接點 63">
              <a:extLst>
                <a:ext uri="{FF2B5EF4-FFF2-40B4-BE49-F238E27FC236}">
                  <a16:creationId xmlns:a16="http://schemas.microsoft.com/office/drawing/2014/main" id="{8C5781FF-D1E2-481A-867D-70E3DC026919}"/>
                </a:ext>
              </a:extLst>
            </p:cNvPr>
            <p:cNvCxnSpPr/>
            <p:nvPr/>
          </p:nvCxnSpPr>
          <p:spPr>
            <a:xfrm flipH="1">
              <a:off x="6485860" y="3061488"/>
              <a:ext cx="584791"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65" name="圖片 64">
            <a:extLst>
              <a:ext uri="{FF2B5EF4-FFF2-40B4-BE49-F238E27FC236}">
                <a16:creationId xmlns:a16="http://schemas.microsoft.com/office/drawing/2014/main" id="{6999B579-0D05-404E-B8DF-4CBE3FFEA93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7973390">
            <a:off x="6405850" y="4495688"/>
            <a:ext cx="936000" cy="301935"/>
          </a:xfrm>
          <a:prstGeom prst="rect">
            <a:avLst/>
          </a:prstGeom>
        </p:spPr>
      </p:pic>
      <p:pic>
        <p:nvPicPr>
          <p:cNvPr id="66" name="圖片 65">
            <a:extLst>
              <a:ext uri="{FF2B5EF4-FFF2-40B4-BE49-F238E27FC236}">
                <a16:creationId xmlns:a16="http://schemas.microsoft.com/office/drawing/2014/main" id="{FA7C6710-8715-42A6-AD64-CFD21E31F18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rot="5400000" flipH="1">
            <a:off x="5487819" y="4409392"/>
            <a:ext cx="936000" cy="281434"/>
          </a:xfrm>
          <a:prstGeom prst="rect">
            <a:avLst/>
          </a:prstGeom>
        </p:spPr>
      </p:pic>
      <p:cxnSp>
        <p:nvCxnSpPr>
          <p:cNvPr id="33" name="直線接點 32">
            <a:extLst>
              <a:ext uri="{FF2B5EF4-FFF2-40B4-BE49-F238E27FC236}">
                <a16:creationId xmlns:a16="http://schemas.microsoft.com/office/drawing/2014/main" id="{A4E34816-4AF4-4A78-B834-F832F78CABA4}"/>
              </a:ext>
            </a:extLst>
          </p:cNvPr>
          <p:cNvCxnSpPr>
            <a:cxnSpLocks/>
            <a:stCxn id="31" idx="3"/>
            <a:endCxn id="65" idx="3"/>
          </p:cNvCxnSpPr>
          <p:nvPr/>
        </p:nvCxnSpPr>
        <p:spPr>
          <a:xfrm>
            <a:off x="7022286" y="3569781"/>
            <a:ext cx="82420" cy="669776"/>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34" name="直線接點 33">
            <a:extLst>
              <a:ext uri="{FF2B5EF4-FFF2-40B4-BE49-F238E27FC236}">
                <a16:creationId xmlns:a16="http://schemas.microsoft.com/office/drawing/2014/main" id="{F6D5E828-3298-41D5-BCF7-D75AEA737D3A}"/>
              </a:ext>
            </a:extLst>
          </p:cNvPr>
          <p:cNvCxnSpPr>
            <a:cxnSpLocks/>
            <a:stCxn id="32" idx="3"/>
            <a:endCxn id="66" idx="3"/>
          </p:cNvCxnSpPr>
          <p:nvPr/>
        </p:nvCxnSpPr>
        <p:spPr>
          <a:xfrm>
            <a:off x="5935785" y="3605408"/>
            <a:ext cx="20034" cy="476701"/>
          </a:xfrm>
          <a:prstGeom prst="line">
            <a:avLst/>
          </a:prstGeom>
          <a:ln w="38100"/>
        </p:spPr>
        <p:style>
          <a:lnRef idx="1">
            <a:schemeClr val="dk1"/>
          </a:lnRef>
          <a:fillRef idx="0">
            <a:schemeClr val="dk1"/>
          </a:fillRef>
          <a:effectRef idx="0">
            <a:schemeClr val="dk1"/>
          </a:effectRef>
          <a:fontRef idx="minor">
            <a:schemeClr val="tx1"/>
          </a:fontRef>
        </p:style>
      </p:cxnSp>
      <p:sp>
        <p:nvSpPr>
          <p:cNvPr id="82" name="矩形: 圓角 81">
            <a:extLst>
              <a:ext uri="{FF2B5EF4-FFF2-40B4-BE49-F238E27FC236}">
                <a16:creationId xmlns:a16="http://schemas.microsoft.com/office/drawing/2014/main" id="{CC9390AC-A22A-490C-A0CB-D91100B815AA}"/>
              </a:ext>
            </a:extLst>
          </p:cNvPr>
          <p:cNvSpPr/>
          <p:nvPr/>
        </p:nvSpPr>
        <p:spPr>
          <a:xfrm>
            <a:off x="5210721" y="789572"/>
            <a:ext cx="3700695" cy="5350469"/>
          </a:xfrm>
          <a:prstGeom prst="roundRect">
            <a:avLst>
              <a:gd name="adj" fmla="val 7234"/>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圓角 82">
            <a:extLst>
              <a:ext uri="{FF2B5EF4-FFF2-40B4-BE49-F238E27FC236}">
                <a16:creationId xmlns:a16="http://schemas.microsoft.com/office/drawing/2014/main" id="{A01E3E1C-2AF0-412D-9E7B-AE42FD63A646}"/>
              </a:ext>
            </a:extLst>
          </p:cNvPr>
          <p:cNvSpPr/>
          <p:nvPr/>
        </p:nvSpPr>
        <p:spPr>
          <a:xfrm>
            <a:off x="5531320" y="5591883"/>
            <a:ext cx="2248097" cy="472967"/>
          </a:xfrm>
          <a:prstGeom prst="roundRect">
            <a:avLst/>
          </a:prstGeom>
          <a:solidFill>
            <a:srgbClr val="FFFFDE"/>
          </a:solidFill>
        </p:spPr>
        <p:style>
          <a:lnRef idx="2">
            <a:schemeClr val="accent1"/>
          </a:lnRef>
          <a:fillRef idx="1">
            <a:schemeClr val="lt1"/>
          </a:fillRef>
          <a:effectRef idx="0">
            <a:schemeClr val="accent1"/>
          </a:effectRef>
          <a:fontRef idx="minor">
            <a:schemeClr val="dk1"/>
          </a:fontRef>
        </p:style>
        <p:txBody>
          <a:bodyPr wrap="square">
            <a:spAutoFit/>
          </a:bodyPr>
          <a:lstStyle/>
          <a:p>
            <a:pPr marL="358775" lvl="0" indent="-358775" algn="ctr" defTabSz="685800">
              <a:lnSpc>
                <a:spcPct val="120000"/>
              </a:lnSpc>
              <a:buSzPct val="100000"/>
            </a:pPr>
            <a:r>
              <a:rPr lang="en-US" altLang="zh-TW" sz="2000" b="1" dirty="0" err="1">
                <a:solidFill>
                  <a:schemeClr val="tx1">
                    <a:lumMod val="65000"/>
                    <a:lumOff val="35000"/>
                  </a:schemeClr>
                </a:solidFill>
                <a:latin typeface="微軟正黑體"/>
                <a:cs typeface="Times New Roman" pitchFamily="18" charset="0"/>
              </a:rPr>
              <a:t>Rp</a:t>
            </a:r>
            <a:r>
              <a:rPr lang="zh-TW" altLang="en-US" sz="2000" dirty="0">
                <a:solidFill>
                  <a:schemeClr val="tx1">
                    <a:lumMod val="65000"/>
                    <a:lumOff val="35000"/>
                  </a:schemeClr>
                </a:solidFill>
                <a:latin typeface="微軟正黑體"/>
                <a:cs typeface="Times New Roman" pitchFamily="18" charset="0"/>
              </a:rPr>
              <a:t> 電阻</a:t>
            </a:r>
            <a:r>
              <a:rPr lang="en-US" altLang="zh-TW" sz="2000" dirty="0">
                <a:solidFill>
                  <a:schemeClr val="bg1">
                    <a:lumMod val="85000"/>
                  </a:schemeClr>
                </a:solidFill>
                <a:latin typeface="微軟正黑體"/>
                <a:cs typeface="Times New Roman" pitchFamily="18" charset="0"/>
              </a:rPr>
              <a:t>1.6 </a:t>
            </a:r>
            <a:r>
              <a:rPr lang="en-US" altLang="zh-TW" sz="2000" dirty="0">
                <a:solidFill>
                  <a:schemeClr val="bg1">
                    <a:lumMod val="85000"/>
                  </a:schemeClr>
                </a:solidFill>
                <a:latin typeface="微軟正黑體"/>
                <a:cs typeface="Times New Roman" pitchFamily="18" charset="0"/>
                <a:sym typeface="Symbol" panose="05050102010706020507" pitchFamily="18" charset="2"/>
              </a:rPr>
              <a:t></a:t>
            </a:r>
          </a:p>
        </p:txBody>
      </p:sp>
      <p:sp>
        <p:nvSpPr>
          <p:cNvPr id="84" name="矩形 83">
            <a:extLst>
              <a:ext uri="{FF2B5EF4-FFF2-40B4-BE49-F238E27FC236}">
                <a16:creationId xmlns:a16="http://schemas.microsoft.com/office/drawing/2014/main" id="{8FB6332E-25BE-456B-828C-0C527B1157BA}"/>
              </a:ext>
            </a:extLst>
          </p:cNvPr>
          <p:cNvSpPr/>
          <p:nvPr/>
        </p:nvSpPr>
        <p:spPr>
          <a:xfrm>
            <a:off x="5561774" y="489606"/>
            <a:ext cx="2757486" cy="461665"/>
          </a:xfrm>
          <a:prstGeom prst="rect">
            <a:avLst/>
          </a:prstGeom>
          <a:solidFill>
            <a:schemeClr val="bg1"/>
          </a:solidFill>
        </p:spPr>
        <p:txBody>
          <a:bodyPr wrap="none">
            <a:spAutoFit/>
          </a:bodyPr>
          <a:lstStyle/>
          <a:p>
            <a:r>
              <a:rPr lang="zh-TW" altLang="en-US" sz="2400" b="1" dirty="0">
                <a:solidFill>
                  <a:srgbClr val="00B0F0"/>
                </a:solidFill>
                <a:latin typeface="微軟正黑體"/>
                <a:cs typeface="Times New Roman" pitchFamily="18" charset="0"/>
              </a:rPr>
              <a:t>自製安培計 </a:t>
            </a:r>
            <a:r>
              <a:rPr lang="en-US" altLang="zh-TW" sz="2400" b="1" dirty="0">
                <a:solidFill>
                  <a:srgbClr val="00B0F0"/>
                </a:solidFill>
                <a:latin typeface="微軟正黑體"/>
                <a:cs typeface="Times New Roman" pitchFamily="18" charset="0"/>
              </a:rPr>
              <a:t>50 mA</a:t>
            </a:r>
            <a:endParaRPr lang="zh-TW" altLang="en-US" sz="2400" dirty="0">
              <a:solidFill>
                <a:srgbClr val="00B0F0"/>
              </a:solidFill>
            </a:endParaRPr>
          </a:p>
        </p:txBody>
      </p:sp>
      <p:grpSp>
        <p:nvGrpSpPr>
          <p:cNvPr id="96" name="群組 95">
            <a:extLst>
              <a:ext uri="{FF2B5EF4-FFF2-40B4-BE49-F238E27FC236}">
                <a16:creationId xmlns:a16="http://schemas.microsoft.com/office/drawing/2014/main" id="{739D5D95-3B68-47BC-BF6A-EDCAC8C34E7B}"/>
              </a:ext>
            </a:extLst>
          </p:cNvPr>
          <p:cNvGrpSpPr/>
          <p:nvPr/>
        </p:nvGrpSpPr>
        <p:grpSpPr>
          <a:xfrm>
            <a:off x="1226810" y="4439846"/>
            <a:ext cx="2403619" cy="1124885"/>
            <a:chOff x="2658141" y="5078484"/>
            <a:chExt cx="2403619" cy="1124885"/>
          </a:xfrm>
        </p:grpSpPr>
        <p:pic>
          <p:nvPicPr>
            <p:cNvPr id="86" name="圖片 85">
              <a:extLst>
                <a:ext uri="{FF2B5EF4-FFF2-40B4-BE49-F238E27FC236}">
                  <a16:creationId xmlns:a16="http://schemas.microsoft.com/office/drawing/2014/main" id="{C44925E3-B976-42E9-84A9-E16CF2634E04}"/>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2658141" y="5078484"/>
              <a:ext cx="2403619" cy="1124885"/>
            </a:xfrm>
            <a:prstGeom prst="rect">
              <a:avLst/>
            </a:prstGeom>
          </p:spPr>
        </p:pic>
        <p:grpSp>
          <p:nvGrpSpPr>
            <p:cNvPr id="87" name="群組 86">
              <a:extLst>
                <a:ext uri="{FF2B5EF4-FFF2-40B4-BE49-F238E27FC236}">
                  <a16:creationId xmlns:a16="http://schemas.microsoft.com/office/drawing/2014/main" id="{AC978804-0CBD-468B-A4D2-5070D80B9E3B}"/>
                </a:ext>
              </a:extLst>
            </p:cNvPr>
            <p:cNvGrpSpPr/>
            <p:nvPr/>
          </p:nvGrpSpPr>
          <p:grpSpPr>
            <a:xfrm>
              <a:off x="3378676" y="5288373"/>
              <a:ext cx="813194" cy="375854"/>
              <a:chOff x="2431047" y="5113383"/>
              <a:chExt cx="650071" cy="314329"/>
            </a:xfrm>
          </p:grpSpPr>
          <p:sp>
            <p:nvSpPr>
              <p:cNvPr id="92" name="手繪多邊形: 圖案 91">
                <a:extLst>
                  <a:ext uri="{FF2B5EF4-FFF2-40B4-BE49-F238E27FC236}">
                    <a16:creationId xmlns:a16="http://schemas.microsoft.com/office/drawing/2014/main" id="{2888B1EB-0363-41FD-8C3C-69C42B85F550}"/>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3" name="手繪多邊形: 圖案 92">
                <a:extLst>
                  <a:ext uri="{FF2B5EF4-FFF2-40B4-BE49-F238E27FC236}">
                    <a16:creationId xmlns:a16="http://schemas.microsoft.com/office/drawing/2014/main" id="{AE60E1D6-517D-46A7-BB97-26447B13E3F4}"/>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4" name="矩形: 圓角 93">
                <a:extLst>
                  <a:ext uri="{FF2B5EF4-FFF2-40B4-BE49-F238E27FC236}">
                    <a16:creationId xmlns:a16="http://schemas.microsoft.com/office/drawing/2014/main" id="{14FFA114-7E83-4063-B014-E39CD0862867}"/>
                  </a:ext>
                </a:extLst>
              </p:cNvPr>
              <p:cNvSpPr/>
              <p:nvPr/>
            </p:nvSpPr>
            <p:spPr>
              <a:xfrm>
                <a:off x="2577735" y="5113383"/>
                <a:ext cx="360000" cy="868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矩形 94">
              <a:extLst>
                <a:ext uri="{FF2B5EF4-FFF2-40B4-BE49-F238E27FC236}">
                  <a16:creationId xmlns:a16="http://schemas.microsoft.com/office/drawing/2014/main" id="{F01C23CB-6A54-45AD-B37E-5B658FA777CE}"/>
                </a:ext>
              </a:extLst>
            </p:cNvPr>
            <p:cNvSpPr/>
            <p:nvPr/>
          </p:nvSpPr>
          <p:spPr>
            <a:xfrm>
              <a:off x="3126651" y="5745576"/>
              <a:ext cx="1440000" cy="427489"/>
            </a:xfrm>
            <a:prstGeom prst="rect">
              <a:avLst/>
            </a:prstGeom>
            <a:solidFill>
              <a:schemeClr val="bg1"/>
            </a:solidFill>
          </p:spPr>
          <p:txBody>
            <a:bodyPr wrap="square">
              <a:spAutoFit/>
            </a:bodyPr>
            <a:lstStyle/>
            <a:p>
              <a:pPr marL="358775" lvl="0" indent="-358775" defTabSz="685800">
                <a:lnSpc>
                  <a:spcPct val="120000"/>
                </a:lnSpc>
                <a:buSzPct val="100000"/>
              </a:pPr>
              <a:r>
                <a:rPr lang="zh-TW" altLang="en-US" sz="2000" b="1" dirty="0">
                  <a:solidFill>
                    <a:prstClr val="black"/>
                  </a:solidFill>
                  <a:latin typeface="微軟正黑體"/>
                  <a:cs typeface="Times New Roman" pitchFamily="18" charset="0"/>
                </a:rPr>
                <a:t>電阻</a:t>
              </a:r>
              <a:r>
                <a:rPr lang="en-US" altLang="zh-TW" sz="2000" b="1" dirty="0">
                  <a:solidFill>
                    <a:prstClr val="black"/>
                  </a:solidFill>
                  <a:latin typeface="微軟正黑體"/>
                  <a:cs typeface="Times New Roman" pitchFamily="18" charset="0"/>
                </a:rPr>
                <a:t>150 </a:t>
              </a:r>
              <a:r>
                <a:rPr lang="en-US" altLang="zh-TW" sz="2000" b="1" dirty="0">
                  <a:solidFill>
                    <a:prstClr val="black"/>
                  </a:solidFill>
                  <a:latin typeface="微軟正黑體"/>
                  <a:cs typeface="Times New Roman" pitchFamily="18" charset="0"/>
                  <a:sym typeface="Symbol" panose="05050102010706020507" pitchFamily="18" charset="2"/>
                </a:rPr>
                <a:t> </a:t>
              </a:r>
            </a:p>
          </p:txBody>
        </p:sp>
      </p:grpSp>
      <p:pic>
        <p:nvPicPr>
          <p:cNvPr id="97" name="圖片 96">
            <a:extLst>
              <a:ext uri="{FF2B5EF4-FFF2-40B4-BE49-F238E27FC236}">
                <a16:creationId xmlns:a16="http://schemas.microsoft.com/office/drawing/2014/main" id="{C8F7585C-A6EA-46BE-8E62-4FF477008BE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5080978" y="4892003"/>
            <a:ext cx="936000" cy="281434"/>
          </a:xfrm>
          <a:prstGeom prst="rect">
            <a:avLst/>
          </a:prstGeom>
        </p:spPr>
      </p:pic>
      <p:pic>
        <p:nvPicPr>
          <p:cNvPr id="98" name="圖片 97">
            <a:extLst>
              <a:ext uri="{FF2B5EF4-FFF2-40B4-BE49-F238E27FC236}">
                <a16:creationId xmlns:a16="http://schemas.microsoft.com/office/drawing/2014/main" id="{EA956406-EF94-4EC9-8E77-C8E906F0B86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6704962" y="4813451"/>
            <a:ext cx="936000" cy="301935"/>
          </a:xfrm>
          <a:prstGeom prst="rect">
            <a:avLst/>
          </a:prstGeom>
        </p:spPr>
      </p:pic>
      <p:cxnSp>
        <p:nvCxnSpPr>
          <p:cNvPr id="100" name="接點: 肘形 99">
            <a:extLst>
              <a:ext uri="{FF2B5EF4-FFF2-40B4-BE49-F238E27FC236}">
                <a16:creationId xmlns:a16="http://schemas.microsoft.com/office/drawing/2014/main" id="{7E635B3F-B263-45E3-8208-434F7E6D2453}"/>
              </a:ext>
            </a:extLst>
          </p:cNvPr>
          <p:cNvCxnSpPr>
            <a:cxnSpLocks/>
            <a:stCxn id="98" idx="3"/>
          </p:cNvCxnSpPr>
          <p:nvPr/>
        </p:nvCxnSpPr>
        <p:spPr>
          <a:xfrm flipH="1">
            <a:off x="4684488" y="4964419"/>
            <a:ext cx="2956474" cy="571377"/>
          </a:xfrm>
          <a:prstGeom prst="bentConnector3">
            <a:avLst>
              <a:gd name="adj1" fmla="val -7732"/>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CEB4D3B1-8F84-46AA-8172-E6E41367C9C5}"/>
              </a:ext>
            </a:extLst>
          </p:cNvPr>
          <p:cNvCxnSpPr>
            <a:cxnSpLocks/>
            <a:endCxn id="5" idx="3"/>
          </p:cNvCxnSpPr>
          <p:nvPr/>
        </p:nvCxnSpPr>
        <p:spPr>
          <a:xfrm flipH="1" flipV="1">
            <a:off x="4705758" y="4243202"/>
            <a:ext cx="0" cy="129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接點: 肘形 105">
            <a:extLst>
              <a:ext uri="{FF2B5EF4-FFF2-40B4-BE49-F238E27FC236}">
                <a16:creationId xmlns:a16="http://schemas.microsoft.com/office/drawing/2014/main" id="{E7AD094B-4322-41DB-B8CF-433D99C95176}"/>
              </a:ext>
            </a:extLst>
          </p:cNvPr>
          <p:cNvCxnSpPr>
            <a:stCxn id="97" idx="3"/>
            <a:endCxn id="110" idx="3"/>
          </p:cNvCxnSpPr>
          <p:nvPr/>
        </p:nvCxnSpPr>
        <p:spPr>
          <a:xfrm rot="10800000">
            <a:off x="3680284" y="4877664"/>
            <a:ext cx="1400694" cy="155057"/>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0" name="圖片 109">
            <a:extLst>
              <a:ext uri="{FF2B5EF4-FFF2-40B4-BE49-F238E27FC236}">
                <a16:creationId xmlns:a16="http://schemas.microsoft.com/office/drawing/2014/main" id="{B1007D3F-72FC-45FD-ABC1-6356C0DB3BC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744284" y="4736946"/>
            <a:ext cx="936000" cy="281434"/>
          </a:xfrm>
          <a:prstGeom prst="rect">
            <a:avLst/>
          </a:prstGeom>
        </p:spPr>
      </p:pic>
      <p:cxnSp>
        <p:nvCxnSpPr>
          <p:cNvPr id="112" name="接點: 肘形 111">
            <a:extLst>
              <a:ext uri="{FF2B5EF4-FFF2-40B4-BE49-F238E27FC236}">
                <a16:creationId xmlns:a16="http://schemas.microsoft.com/office/drawing/2014/main" id="{AA7FAB27-4037-4E0F-9631-558A35B3EA4D}"/>
              </a:ext>
            </a:extLst>
          </p:cNvPr>
          <p:cNvCxnSpPr>
            <a:stCxn id="6" idx="3"/>
            <a:endCxn id="116" idx="3"/>
          </p:cNvCxnSpPr>
          <p:nvPr/>
        </p:nvCxnSpPr>
        <p:spPr>
          <a:xfrm rot="5400000">
            <a:off x="2415762" y="3062635"/>
            <a:ext cx="572963" cy="3114784"/>
          </a:xfrm>
          <a:prstGeom prst="bentConnector4">
            <a:avLst>
              <a:gd name="adj1" fmla="val 17681"/>
              <a:gd name="adj2" fmla="val 107339"/>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圖片 115">
            <a:extLst>
              <a:ext uri="{FF2B5EF4-FFF2-40B4-BE49-F238E27FC236}">
                <a16:creationId xmlns:a16="http://schemas.microsoft.com/office/drawing/2014/main" id="{3964C89B-34A0-4BAD-9DFA-847108823FC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1144851" y="4765792"/>
            <a:ext cx="936000" cy="281434"/>
          </a:xfrm>
          <a:prstGeom prst="rect">
            <a:avLst/>
          </a:prstGeom>
        </p:spPr>
      </p:pic>
      <p:sp>
        <p:nvSpPr>
          <p:cNvPr id="130" name="矩形: 圓角 129">
            <a:extLst>
              <a:ext uri="{FF2B5EF4-FFF2-40B4-BE49-F238E27FC236}">
                <a16:creationId xmlns:a16="http://schemas.microsoft.com/office/drawing/2014/main" id="{EA1F4913-3CF5-4D0C-B17D-360A669C1009}"/>
              </a:ext>
            </a:extLst>
          </p:cNvPr>
          <p:cNvSpPr/>
          <p:nvPr/>
        </p:nvSpPr>
        <p:spPr>
          <a:xfrm>
            <a:off x="662153" y="1715333"/>
            <a:ext cx="2110911" cy="81121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58775" indent="-358775" defTabSz="685800">
              <a:lnSpc>
                <a:spcPct val="120000"/>
              </a:lnSpc>
              <a:buSzPct val="100000"/>
            </a:pPr>
            <a:r>
              <a:rPr lang="en-US" altLang="zh-TW" b="1" dirty="0">
                <a:solidFill>
                  <a:prstClr val="black"/>
                </a:solidFill>
                <a:latin typeface="+mn-ea"/>
                <a:cs typeface="Times New Roman" pitchFamily="18" charset="0"/>
                <a:sym typeface="Symbol" panose="05050102010706020507" pitchFamily="18" charset="2"/>
              </a:rPr>
              <a:t>+</a:t>
            </a:r>
            <a:r>
              <a:rPr lang="en-US" altLang="zh-TW" b="1" dirty="0">
                <a:solidFill>
                  <a:prstClr val="black"/>
                </a:solidFill>
                <a:latin typeface="標楷體" panose="03000509000000000000" pitchFamily="65" charset="-120"/>
                <a:ea typeface="標楷體" panose="03000509000000000000" pitchFamily="65" charset="-120"/>
                <a:cs typeface="Times New Roman" pitchFamily="18" charset="0"/>
                <a:sym typeface="Symbol" panose="05050102010706020507" pitchFamily="18" charset="2"/>
              </a:rPr>
              <a:t>I</a:t>
            </a:r>
            <a:r>
              <a:rPr lang="zh-TW" altLang="en-US" b="1" dirty="0">
                <a:solidFill>
                  <a:prstClr val="black"/>
                </a:solidFill>
                <a:latin typeface="+mn-ea"/>
                <a:cs typeface="Times New Roman" pitchFamily="18" charset="0"/>
                <a:sym typeface="Symbol" panose="05050102010706020507" pitchFamily="18" charset="2"/>
              </a:rPr>
              <a:t> 先設 </a:t>
            </a:r>
            <a:r>
              <a:rPr lang="en-US" altLang="zh-TW" b="1" dirty="0">
                <a:solidFill>
                  <a:prstClr val="black"/>
                </a:solidFill>
                <a:latin typeface="+mn-ea"/>
                <a:cs typeface="Times New Roman" pitchFamily="18" charset="0"/>
                <a:sym typeface="Symbol" panose="05050102010706020507" pitchFamily="18" charset="2"/>
              </a:rPr>
              <a:t>0.5 A;</a:t>
            </a:r>
          </a:p>
          <a:p>
            <a:pPr marL="358775" indent="-358775" defTabSz="685800">
              <a:lnSpc>
                <a:spcPct val="120000"/>
              </a:lnSpc>
              <a:buSzPct val="100000"/>
            </a:pPr>
            <a:r>
              <a:rPr lang="en-US" altLang="zh-TW" b="1" dirty="0"/>
              <a:t>+V</a:t>
            </a:r>
            <a:r>
              <a:rPr lang="zh-TW" altLang="en-US" b="1" dirty="0"/>
              <a:t> </a:t>
            </a:r>
            <a:r>
              <a:rPr lang="en-US" altLang="zh-TW" b="1" dirty="0"/>
              <a:t>set </a:t>
            </a:r>
            <a:r>
              <a:rPr lang="en-US" altLang="zh-TW" b="1" dirty="0">
                <a:solidFill>
                  <a:prstClr val="black"/>
                </a:solidFill>
                <a:latin typeface="+mn-ea"/>
                <a:cs typeface="Times New Roman" pitchFamily="18" charset="0"/>
                <a:sym typeface="Symbol" panose="05050102010706020507" pitchFamily="18" charset="2"/>
              </a:rPr>
              <a:t>5 V</a:t>
            </a:r>
          </a:p>
        </p:txBody>
      </p:sp>
      <p:sp>
        <p:nvSpPr>
          <p:cNvPr id="10" name="矩形: 圓角 9">
            <a:extLst>
              <a:ext uri="{FF2B5EF4-FFF2-40B4-BE49-F238E27FC236}">
                <a16:creationId xmlns:a16="http://schemas.microsoft.com/office/drawing/2014/main" id="{67945BEC-750C-4861-A89B-295C7713CC04}"/>
              </a:ext>
            </a:extLst>
          </p:cNvPr>
          <p:cNvSpPr/>
          <p:nvPr/>
        </p:nvSpPr>
        <p:spPr>
          <a:xfrm>
            <a:off x="2767449" y="960937"/>
            <a:ext cx="618430" cy="306467"/>
          </a:xfrm>
          <a:prstGeom prst="roundRect">
            <a:avLst/>
          </a:prstGeom>
          <a:solidFill>
            <a:schemeClr val="bg1"/>
          </a:solidFill>
        </p:spPr>
        <p:txBody>
          <a:bodyPr wrap="none" lIns="0" tIns="0" rIns="0" bIns="0">
            <a:spAutoFit/>
          </a:bodyPr>
          <a:lstStyle/>
          <a:p>
            <a:r>
              <a:rPr lang="en-US" altLang="zh-TW" b="1" dirty="0"/>
              <a:t>+V</a:t>
            </a:r>
            <a:r>
              <a:rPr lang="zh-TW" altLang="en-US" b="1" dirty="0"/>
              <a:t> </a:t>
            </a:r>
            <a:r>
              <a:rPr lang="en-US" altLang="zh-TW" b="1" dirty="0"/>
              <a:t>set</a:t>
            </a:r>
            <a:endParaRPr lang="zh-TW" altLang="en-US" dirty="0"/>
          </a:p>
        </p:txBody>
      </p:sp>
      <p:sp>
        <p:nvSpPr>
          <p:cNvPr id="54" name="矩形: 圓角 53">
            <a:extLst>
              <a:ext uri="{FF2B5EF4-FFF2-40B4-BE49-F238E27FC236}">
                <a16:creationId xmlns:a16="http://schemas.microsoft.com/office/drawing/2014/main" id="{70D2F3AC-E2EF-4D16-A338-0592C4360EB6}"/>
              </a:ext>
            </a:extLst>
          </p:cNvPr>
          <p:cNvSpPr/>
          <p:nvPr/>
        </p:nvSpPr>
        <p:spPr>
          <a:xfrm>
            <a:off x="560149" y="960937"/>
            <a:ext cx="978161" cy="306467"/>
          </a:xfrm>
          <a:prstGeom prst="roundRect">
            <a:avLst/>
          </a:prstGeom>
          <a:solidFill>
            <a:schemeClr val="bg1"/>
          </a:solidFill>
        </p:spPr>
        <p:txBody>
          <a:bodyPr wrap="none" lIns="0" tIns="0" rIns="0" bIns="0">
            <a:spAutoFit/>
          </a:bodyPr>
          <a:lstStyle/>
          <a:p>
            <a:r>
              <a:rPr lang="zh-TW" altLang="en-US" b="1" dirty="0"/>
              <a:t>定電壓</a:t>
            </a:r>
            <a:r>
              <a:rPr lang="en-US" altLang="zh-TW" b="1" dirty="0"/>
              <a:t>CV</a:t>
            </a:r>
            <a:endParaRPr lang="zh-TW" altLang="en-US" dirty="0"/>
          </a:p>
        </p:txBody>
      </p:sp>
      <p:sp>
        <p:nvSpPr>
          <p:cNvPr id="55" name="矩形: 圓角 54">
            <a:extLst>
              <a:ext uri="{FF2B5EF4-FFF2-40B4-BE49-F238E27FC236}">
                <a16:creationId xmlns:a16="http://schemas.microsoft.com/office/drawing/2014/main" id="{5F040CCB-D3BE-46EF-ACC8-B102294C50AE}"/>
              </a:ext>
            </a:extLst>
          </p:cNvPr>
          <p:cNvSpPr/>
          <p:nvPr/>
        </p:nvSpPr>
        <p:spPr>
          <a:xfrm>
            <a:off x="4323428" y="1884666"/>
            <a:ext cx="707632" cy="306467"/>
          </a:xfrm>
          <a:prstGeom prst="roundRect">
            <a:avLst/>
          </a:prstGeom>
          <a:solidFill>
            <a:schemeClr val="bg1"/>
          </a:solidFill>
        </p:spPr>
        <p:txBody>
          <a:bodyPr wrap="none" lIns="0" tIns="0" rIns="0" bIns="0">
            <a:spAutoFit/>
          </a:bodyPr>
          <a:lstStyle/>
          <a:p>
            <a:r>
              <a:rPr lang="en-US" altLang="zh-TW" b="1" dirty="0"/>
              <a:t>On/Off</a:t>
            </a:r>
            <a:endParaRPr lang="zh-TW" altLang="en-US" dirty="0"/>
          </a:p>
        </p:txBody>
      </p:sp>
      <p:sp>
        <p:nvSpPr>
          <p:cNvPr id="58" name="矩形: 圓角 57">
            <a:extLst>
              <a:ext uri="{FF2B5EF4-FFF2-40B4-BE49-F238E27FC236}">
                <a16:creationId xmlns:a16="http://schemas.microsoft.com/office/drawing/2014/main" id="{E710F366-90F3-43C8-BF75-BBBAB3A833C3}"/>
              </a:ext>
            </a:extLst>
          </p:cNvPr>
          <p:cNvSpPr/>
          <p:nvPr/>
        </p:nvSpPr>
        <p:spPr>
          <a:xfrm>
            <a:off x="3814648" y="2346311"/>
            <a:ext cx="468000" cy="1800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59" name="矩形: 圓角 58">
            <a:extLst>
              <a:ext uri="{FF2B5EF4-FFF2-40B4-BE49-F238E27FC236}">
                <a16:creationId xmlns:a16="http://schemas.microsoft.com/office/drawing/2014/main" id="{24A986AD-0B2F-496B-8F33-CD87D1AD3294}"/>
              </a:ext>
            </a:extLst>
          </p:cNvPr>
          <p:cNvSpPr/>
          <p:nvPr/>
        </p:nvSpPr>
        <p:spPr>
          <a:xfrm>
            <a:off x="3358820" y="1288068"/>
            <a:ext cx="468000" cy="41828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67" name="矩形: 圓角 66">
            <a:extLst>
              <a:ext uri="{FF2B5EF4-FFF2-40B4-BE49-F238E27FC236}">
                <a16:creationId xmlns:a16="http://schemas.microsoft.com/office/drawing/2014/main" id="{EF3B824F-87FD-42B5-8326-7627DFE6D984}"/>
              </a:ext>
            </a:extLst>
          </p:cNvPr>
          <p:cNvSpPr/>
          <p:nvPr/>
        </p:nvSpPr>
        <p:spPr>
          <a:xfrm>
            <a:off x="5733230" y="2100604"/>
            <a:ext cx="1784665" cy="408623"/>
          </a:xfrm>
          <a:prstGeom prst="roundRect">
            <a:avLst/>
          </a:prstGeom>
          <a:solidFill>
            <a:schemeClr val="bg1"/>
          </a:solidFill>
        </p:spPr>
        <p:txBody>
          <a:bodyPr wrap="none">
            <a:spAutoFit/>
          </a:bodyPr>
          <a:lstStyle/>
          <a:p>
            <a:r>
              <a:rPr lang="zh-TW" altLang="en-US" b="1" dirty="0">
                <a:latin typeface="微軟正黑體"/>
                <a:cs typeface="Times New Roman" pitchFamily="18" charset="0"/>
              </a:rPr>
              <a:t>內電阻</a:t>
            </a:r>
            <a:r>
              <a:rPr lang="en-US" altLang="zh-TW" b="1" dirty="0">
                <a:latin typeface="微軟正黑體"/>
                <a:cs typeface="Times New Roman" pitchFamily="18" charset="0"/>
              </a:rPr>
              <a:t>~1.6 k</a:t>
            </a:r>
            <a:r>
              <a:rPr lang="en-US" altLang="zh-TW" b="1" dirty="0">
                <a:latin typeface="微軟正黑體"/>
                <a:cs typeface="Times New Roman" pitchFamily="18" charset="0"/>
                <a:sym typeface="Symbol" panose="05050102010706020507" pitchFamily="18" charset="2"/>
              </a:rPr>
              <a:t></a:t>
            </a:r>
            <a:endParaRPr lang="zh-TW" altLang="en-US" dirty="0"/>
          </a:p>
        </p:txBody>
      </p:sp>
      <p:sp>
        <p:nvSpPr>
          <p:cNvPr id="132" name="箭號: 向左 131">
            <a:extLst>
              <a:ext uri="{FF2B5EF4-FFF2-40B4-BE49-F238E27FC236}">
                <a16:creationId xmlns:a16="http://schemas.microsoft.com/office/drawing/2014/main" id="{DDCBC5E1-EE57-41CA-BDFA-2A909D1681F5}"/>
              </a:ext>
            </a:extLst>
          </p:cNvPr>
          <p:cNvSpPr/>
          <p:nvPr/>
        </p:nvSpPr>
        <p:spPr>
          <a:xfrm>
            <a:off x="8252328" y="2094158"/>
            <a:ext cx="1868867" cy="1144180"/>
          </a:xfrm>
          <a:prstGeom prst="leftArrow">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b="1" dirty="0">
                <a:solidFill>
                  <a:schemeClr val="tx1">
                    <a:lumMod val="65000"/>
                    <a:lumOff val="35000"/>
                  </a:schemeClr>
                </a:solidFill>
                <a:latin typeface="+mn-ea"/>
                <a:cs typeface="Times New Roman" pitchFamily="18" charset="0"/>
              </a:rPr>
              <a:t>2.</a:t>
            </a:r>
            <a:r>
              <a:rPr lang="zh-TW" altLang="en-US" b="1" dirty="0">
                <a:solidFill>
                  <a:schemeClr val="tx1">
                    <a:lumMod val="65000"/>
                    <a:lumOff val="35000"/>
                  </a:schemeClr>
                </a:solidFill>
                <a:latin typeface="+mn-ea"/>
                <a:cs typeface="Times New Roman" pitchFamily="18" charset="0"/>
              </a:rPr>
              <a:t>自製安培計換成萬用電錶</a:t>
            </a:r>
            <a:endParaRPr lang="zh-TW" altLang="en-US" b="1" dirty="0"/>
          </a:p>
        </p:txBody>
      </p:sp>
      <p:grpSp>
        <p:nvGrpSpPr>
          <p:cNvPr id="29" name="群組 28">
            <a:extLst>
              <a:ext uri="{FF2B5EF4-FFF2-40B4-BE49-F238E27FC236}">
                <a16:creationId xmlns:a16="http://schemas.microsoft.com/office/drawing/2014/main" id="{63A8C395-E367-43DA-9A5F-769CF1D2D34D}"/>
              </a:ext>
            </a:extLst>
          </p:cNvPr>
          <p:cNvGrpSpPr/>
          <p:nvPr/>
        </p:nvGrpSpPr>
        <p:grpSpPr>
          <a:xfrm>
            <a:off x="9030184" y="472479"/>
            <a:ext cx="3895818" cy="5667562"/>
            <a:chOff x="9030184" y="489956"/>
            <a:chExt cx="3895818" cy="5667562"/>
          </a:xfrm>
        </p:grpSpPr>
        <p:grpSp>
          <p:nvGrpSpPr>
            <p:cNvPr id="28" name="群組 27">
              <a:extLst>
                <a:ext uri="{FF2B5EF4-FFF2-40B4-BE49-F238E27FC236}">
                  <a16:creationId xmlns:a16="http://schemas.microsoft.com/office/drawing/2014/main" id="{CC34ACEC-F74B-4A6C-AF0E-830E30E4D4AD}"/>
                </a:ext>
              </a:extLst>
            </p:cNvPr>
            <p:cNvGrpSpPr/>
            <p:nvPr/>
          </p:nvGrpSpPr>
          <p:grpSpPr>
            <a:xfrm>
              <a:off x="9030184" y="794966"/>
              <a:ext cx="3895818" cy="5362552"/>
              <a:chOff x="9030184" y="794966"/>
              <a:chExt cx="3895818" cy="5362552"/>
            </a:xfrm>
          </p:grpSpPr>
          <p:sp>
            <p:nvSpPr>
              <p:cNvPr id="76" name="矩形: 圓角 75">
                <a:extLst>
                  <a:ext uri="{FF2B5EF4-FFF2-40B4-BE49-F238E27FC236}">
                    <a16:creationId xmlns:a16="http://schemas.microsoft.com/office/drawing/2014/main" id="{18F8E5A8-19C1-4707-943E-909718666C99}"/>
                  </a:ext>
                </a:extLst>
              </p:cNvPr>
              <p:cNvSpPr/>
              <p:nvPr/>
            </p:nvSpPr>
            <p:spPr>
              <a:xfrm>
                <a:off x="9225307" y="794966"/>
                <a:ext cx="3700695" cy="5362552"/>
              </a:xfrm>
              <a:prstGeom prst="roundRect">
                <a:avLst>
                  <a:gd name="adj" fmla="val 7234"/>
                </a:avLst>
              </a:prstGeom>
              <a:solidFill>
                <a:schemeClr val="bg1"/>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a:extLst>
                  <a:ext uri="{FF2B5EF4-FFF2-40B4-BE49-F238E27FC236}">
                    <a16:creationId xmlns:a16="http://schemas.microsoft.com/office/drawing/2014/main" id="{F759F167-58BC-4F12-92E8-D38C0F94102E}"/>
                  </a:ext>
                </a:extLst>
              </p:cNvPr>
              <p:cNvGrpSpPr/>
              <p:nvPr/>
            </p:nvGrpSpPr>
            <p:grpSpPr>
              <a:xfrm>
                <a:off x="10056736" y="1057677"/>
                <a:ext cx="2208185" cy="3795858"/>
                <a:chOff x="9397032" y="2828891"/>
                <a:chExt cx="2208185" cy="3795858"/>
              </a:xfrm>
            </p:grpSpPr>
            <p:grpSp>
              <p:nvGrpSpPr>
                <p:cNvPr id="56" name="群組 55">
                  <a:extLst>
                    <a:ext uri="{FF2B5EF4-FFF2-40B4-BE49-F238E27FC236}">
                      <a16:creationId xmlns:a16="http://schemas.microsoft.com/office/drawing/2014/main" id="{B3AEF9DD-0BE4-4CA2-B24B-0CAE879D0767}"/>
                    </a:ext>
                  </a:extLst>
                </p:cNvPr>
                <p:cNvGrpSpPr/>
                <p:nvPr/>
              </p:nvGrpSpPr>
              <p:grpSpPr>
                <a:xfrm>
                  <a:off x="9397032" y="2828891"/>
                  <a:ext cx="1722569" cy="3550394"/>
                  <a:chOff x="6496987" y="1594719"/>
                  <a:chExt cx="2527683" cy="4872210"/>
                </a:xfrm>
              </p:grpSpPr>
              <p:grpSp>
                <p:nvGrpSpPr>
                  <p:cNvPr id="60" name="群組 59">
                    <a:extLst>
                      <a:ext uri="{FF2B5EF4-FFF2-40B4-BE49-F238E27FC236}">
                        <a16:creationId xmlns:a16="http://schemas.microsoft.com/office/drawing/2014/main" id="{56469F38-4991-48BC-9922-AD6FAA426FAE}"/>
                      </a:ext>
                    </a:extLst>
                  </p:cNvPr>
                  <p:cNvGrpSpPr/>
                  <p:nvPr/>
                </p:nvGrpSpPr>
                <p:grpSpPr>
                  <a:xfrm>
                    <a:off x="6496987" y="1594719"/>
                    <a:ext cx="2527683" cy="4624027"/>
                    <a:chOff x="5836463" y="2138348"/>
                    <a:chExt cx="2527683" cy="4624027"/>
                  </a:xfrm>
                </p:grpSpPr>
                <p:pic>
                  <p:nvPicPr>
                    <p:cNvPr id="71" name="圖片 70" descr="一張含有 文字, 裝置, 儀錶 的圖片&#10;&#10;自動產生的描述">
                      <a:extLst>
                        <a:ext uri="{FF2B5EF4-FFF2-40B4-BE49-F238E27FC236}">
                          <a16:creationId xmlns:a16="http://schemas.microsoft.com/office/drawing/2014/main" id="{A5AA36CA-6FA7-4262-AD8F-346D82D008C8}"/>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2927" t="-477" r="14671" b="1185"/>
                    <a:stretch/>
                  </p:blipFill>
                  <p:spPr>
                    <a:xfrm>
                      <a:off x="5836463" y="2138348"/>
                      <a:ext cx="2527683" cy="4624027"/>
                    </a:xfrm>
                    <a:prstGeom prst="rect">
                      <a:avLst/>
                    </a:prstGeom>
                  </p:spPr>
                </p:pic>
                <p:pic>
                  <p:nvPicPr>
                    <p:cNvPr id="72" name="圖片 71" descr="一張含有 文字, 裝置, 儀錶 的圖片&#10;&#10;自動產生的描述">
                      <a:extLst>
                        <a:ext uri="{FF2B5EF4-FFF2-40B4-BE49-F238E27FC236}">
                          <a16:creationId xmlns:a16="http://schemas.microsoft.com/office/drawing/2014/main" id="{D5123845-C696-41CF-81CE-A68867AF9F26}"/>
                        </a:ext>
                      </a:extLst>
                    </p:cNvPr>
                    <p:cNvPicPr preferRelativeResize="0">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0" r="100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1049170">
                      <a:off x="6360711" y="3895068"/>
                      <a:ext cx="1479131" cy="1383280"/>
                    </a:xfrm>
                    <a:prstGeom prst="ellipse">
                      <a:avLst/>
                    </a:prstGeom>
                  </p:spPr>
                </p:pic>
              </p:grpSp>
              <p:sp>
                <p:nvSpPr>
                  <p:cNvPr id="68" name="拱形 67">
                    <a:extLst>
                      <a:ext uri="{FF2B5EF4-FFF2-40B4-BE49-F238E27FC236}">
                        <a16:creationId xmlns:a16="http://schemas.microsoft.com/office/drawing/2014/main" id="{654FA363-4E0E-49F7-8203-51CD36BC72EB}"/>
                      </a:ext>
                    </a:extLst>
                  </p:cNvPr>
                  <p:cNvSpPr/>
                  <p:nvPr/>
                </p:nvSpPr>
                <p:spPr>
                  <a:xfrm rot="16200000">
                    <a:off x="6759064" y="3068676"/>
                    <a:ext cx="1980000" cy="1980000"/>
                  </a:xfrm>
                  <a:prstGeom prst="blockArc">
                    <a:avLst>
                      <a:gd name="adj1" fmla="val 9211813"/>
                      <a:gd name="adj2" fmla="val 12340726"/>
                      <a:gd name="adj3" fmla="val 13531"/>
                    </a:avLst>
                  </a:prstGeom>
                  <a:noFill/>
                  <a:ln>
                    <a:solidFill>
                      <a:srgbClr val="7030A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a:solidFill>
                        <a:srgbClr val="FF99FF"/>
                      </a:solidFill>
                    </a:endParaRPr>
                  </a:p>
                </p:txBody>
              </p:sp>
              <p:pic>
                <p:nvPicPr>
                  <p:cNvPr id="69" name="圖片 68">
                    <a:extLst>
                      <a:ext uri="{FF2B5EF4-FFF2-40B4-BE49-F238E27FC236}">
                        <a16:creationId xmlns:a16="http://schemas.microsoft.com/office/drawing/2014/main" id="{9A68C175-5ABC-460F-B54B-251219F19FE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6585889" y="5674057"/>
                    <a:ext cx="1133694" cy="452050"/>
                  </a:xfrm>
                  <a:prstGeom prst="rect">
                    <a:avLst/>
                  </a:prstGeom>
                </p:spPr>
              </p:pic>
              <p:pic>
                <p:nvPicPr>
                  <p:cNvPr id="70" name="圖片 69">
                    <a:extLst>
                      <a:ext uri="{FF2B5EF4-FFF2-40B4-BE49-F238E27FC236}">
                        <a16:creationId xmlns:a16="http://schemas.microsoft.com/office/drawing/2014/main" id="{890E2185-7A3C-4590-8180-029717A16590}"/>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7208680" y="5657606"/>
                    <a:ext cx="1133694" cy="484952"/>
                  </a:xfrm>
                  <a:prstGeom prst="rect">
                    <a:avLst/>
                  </a:prstGeom>
                </p:spPr>
              </p:pic>
            </p:grpSp>
            <p:sp>
              <p:nvSpPr>
                <p:cNvPr id="73" name="矩形: 圓角 72">
                  <a:extLst>
                    <a:ext uri="{FF2B5EF4-FFF2-40B4-BE49-F238E27FC236}">
                      <a16:creationId xmlns:a16="http://schemas.microsoft.com/office/drawing/2014/main" id="{5CA2CEA3-8AB8-4757-9C1D-D91D32C21FB3}"/>
                    </a:ext>
                  </a:extLst>
                </p:cNvPr>
                <p:cNvSpPr/>
                <p:nvPr/>
              </p:nvSpPr>
              <p:spPr>
                <a:xfrm>
                  <a:off x="10465074" y="4510562"/>
                  <a:ext cx="1140143" cy="43657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358775" lvl="0" indent="-358775" defTabSz="685800">
                    <a:lnSpc>
                      <a:spcPct val="120000"/>
                    </a:lnSpc>
                    <a:buSzPct val="100000"/>
                  </a:pPr>
                  <a:r>
                    <a:rPr lang="zh-TW" altLang="en-US" b="1" dirty="0">
                      <a:solidFill>
                        <a:prstClr val="black"/>
                      </a:solidFill>
                      <a:latin typeface="+mn-ea"/>
                      <a:cs typeface="Times New Roman" pitchFamily="18" charset="0"/>
                      <a:sym typeface="Symbol" panose="05050102010706020507" pitchFamily="18" charset="2"/>
                    </a:rPr>
                    <a:t>測電流值</a:t>
                  </a:r>
                  <a:endParaRPr lang="en-US" altLang="zh-TW" b="1" dirty="0">
                    <a:solidFill>
                      <a:prstClr val="black"/>
                    </a:solidFill>
                    <a:latin typeface="+mn-ea"/>
                    <a:cs typeface="Times New Roman" pitchFamily="18" charset="0"/>
                    <a:sym typeface="Symbol" panose="05050102010706020507" pitchFamily="18" charset="2"/>
                  </a:endParaRPr>
                </a:p>
              </p:txBody>
            </p:sp>
            <p:pic>
              <p:nvPicPr>
                <p:cNvPr id="74" name="圖片 73">
                  <a:extLst>
                    <a:ext uri="{FF2B5EF4-FFF2-40B4-BE49-F238E27FC236}">
                      <a16:creationId xmlns:a16="http://schemas.microsoft.com/office/drawing/2014/main" id="{F9159180-FD96-40CC-9DAB-6D9AD33F7558}"/>
                    </a:ext>
                  </a:extLst>
                </p:cNvPr>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10261786" y="6057654"/>
                  <a:ext cx="826126" cy="308064"/>
                </a:xfrm>
                <a:prstGeom prst="rect">
                  <a:avLst/>
                </a:prstGeom>
              </p:spPr>
            </p:pic>
            <p:sp>
              <p:nvSpPr>
                <p:cNvPr id="75" name="拱形 74">
                  <a:extLst>
                    <a:ext uri="{FF2B5EF4-FFF2-40B4-BE49-F238E27FC236}">
                      <a16:creationId xmlns:a16="http://schemas.microsoft.com/office/drawing/2014/main" id="{F9B09151-B061-44ED-ACE2-469CDA3B0906}"/>
                    </a:ext>
                  </a:extLst>
                </p:cNvPr>
                <p:cNvSpPr/>
                <p:nvPr/>
              </p:nvSpPr>
              <p:spPr>
                <a:xfrm rot="16200000">
                  <a:off x="9512304" y="3949716"/>
                  <a:ext cx="1442832" cy="1349333"/>
                </a:xfrm>
                <a:prstGeom prst="blockArc">
                  <a:avLst>
                    <a:gd name="adj1" fmla="val 12403421"/>
                    <a:gd name="adj2" fmla="val 13234340"/>
                    <a:gd name="adj3" fmla="val 13691"/>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a:solidFill>
                      <a:schemeClr val="tx1"/>
                    </a:solidFill>
                  </a:endParaRPr>
                </a:p>
              </p:txBody>
            </p:sp>
          </p:grpSp>
          <p:cxnSp>
            <p:nvCxnSpPr>
              <p:cNvPr id="77" name="接點: 肘形 76">
                <a:extLst>
                  <a:ext uri="{FF2B5EF4-FFF2-40B4-BE49-F238E27FC236}">
                    <a16:creationId xmlns:a16="http://schemas.microsoft.com/office/drawing/2014/main" id="{7AFE1909-02E5-4A3C-A554-F2C6B0078CD4}"/>
                  </a:ext>
                </a:extLst>
              </p:cNvPr>
              <p:cNvCxnSpPr>
                <a:cxnSpLocks/>
                <a:stCxn id="70" idx="3"/>
              </p:cNvCxnSpPr>
              <p:nvPr/>
            </p:nvCxnSpPr>
            <p:spPr>
              <a:xfrm rot="5400000">
                <a:off x="9762837" y="3875417"/>
                <a:ext cx="432547" cy="1897854"/>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CEF13BB7-48C0-4B8A-BE3A-F4936B0368BB}"/>
                  </a:ext>
                </a:extLst>
              </p:cNvPr>
              <p:cNvCxnSpPr>
                <a:cxnSpLocks/>
                <a:stCxn id="69" idx="3"/>
              </p:cNvCxnSpPr>
              <p:nvPr/>
            </p:nvCxnSpPr>
            <p:spPr>
              <a:xfrm rot="5400000">
                <a:off x="9313912" y="4362198"/>
                <a:ext cx="943833" cy="1435578"/>
              </a:xfrm>
              <a:prstGeom prst="bentConnector2">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9" name="接點: 肘形 78">
                <a:extLst>
                  <a:ext uri="{FF2B5EF4-FFF2-40B4-BE49-F238E27FC236}">
                    <a16:creationId xmlns:a16="http://schemas.microsoft.com/office/drawing/2014/main" id="{2C5C5765-6DE8-46B4-AD15-FAA4632A0034}"/>
                  </a:ext>
                </a:extLst>
              </p:cNvPr>
              <p:cNvCxnSpPr>
                <a:cxnSpLocks/>
              </p:cNvCxnSpPr>
              <p:nvPr/>
            </p:nvCxnSpPr>
            <p:spPr>
              <a:xfrm rot="10800000" flipV="1">
                <a:off x="10590859" y="4757811"/>
                <a:ext cx="769331" cy="743484"/>
              </a:xfrm>
              <a:prstGeom prst="bentConnector3">
                <a:avLst>
                  <a:gd name="adj1" fmla="val 2102"/>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
          <p:nvSpPr>
            <p:cNvPr id="85" name="矩形 84">
              <a:extLst>
                <a:ext uri="{FF2B5EF4-FFF2-40B4-BE49-F238E27FC236}">
                  <a16:creationId xmlns:a16="http://schemas.microsoft.com/office/drawing/2014/main" id="{E061EC86-1019-448B-A570-EF4ABBCEE102}"/>
                </a:ext>
              </a:extLst>
            </p:cNvPr>
            <p:cNvSpPr/>
            <p:nvPr/>
          </p:nvSpPr>
          <p:spPr>
            <a:xfrm>
              <a:off x="9600278" y="489956"/>
              <a:ext cx="2236607" cy="461665"/>
            </a:xfrm>
            <a:prstGeom prst="rect">
              <a:avLst/>
            </a:prstGeom>
            <a:solidFill>
              <a:schemeClr val="bg1"/>
            </a:solidFill>
          </p:spPr>
          <p:txBody>
            <a:bodyPr wrap="square">
              <a:spAutoFit/>
            </a:bodyPr>
            <a:lstStyle/>
            <a:p>
              <a:pPr algn="ctr"/>
              <a:r>
                <a:rPr lang="zh-TW" altLang="en-US" sz="2400" b="1" dirty="0">
                  <a:solidFill>
                    <a:srgbClr val="00B0F0"/>
                  </a:solidFill>
                  <a:latin typeface="微軟正黑體"/>
                  <a:cs typeface="Times New Roman" pitchFamily="18" charset="0"/>
                </a:rPr>
                <a:t>萬用電錶</a:t>
              </a:r>
              <a:endParaRPr lang="zh-TW" altLang="en-US" sz="2400" dirty="0">
                <a:solidFill>
                  <a:srgbClr val="00B0F0"/>
                </a:solidFill>
              </a:endParaRPr>
            </a:p>
          </p:txBody>
        </p:sp>
      </p:grpSp>
      <p:sp>
        <p:nvSpPr>
          <p:cNvPr id="88" name="文字方塊 87">
            <a:extLst>
              <a:ext uri="{FF2B5EF4-FFF2-40B4-BE49-F238E27FC236}">
                <a16:creationId xmlns:a16="http://schemas.microsoft.com/office/drawing/2014/main" id="{311F8DCC-4ED9-4F94-83AC-62F3E7F89D28}"/>
              </a:ext>
            </a:extLst>
          </p:cNvPr>
          <p:cNvSpPr txBox="1"/>
          <p:nvPr/>
        </p:nvSpPr>
        <p:spPr>
          <a:xfrm>
            <a:off x="112488" y="6980879"/>
            <a:ext cx="9143999" cy="1224729"/>
          </a:xfrm>
          <a:prstGeom prst="roundRect">
            <a:avLst>
              <a:gd name="adj" fmla="val 5219"/>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nSpc>
                <a:spcPct val="120000"/>
              </a:lnSpc>
            </a:pPr>
            <a:r>
              <a:rPr lang="zh-TW" altLang="zh-TW" sz="2200" dirty="0">
                <a:solidFill>
                  <a:srgbClr val="FF0000"/>
                </a:solidFill>
                <a:latin typeface="Times New Roman" pitchFamily="18" charset="0"/>
                <a:ea typeface="標楷體" pitchFamily="65" charset="-120"/>
                <a:cs typeface="Times New Roman" pitchFamily="18" charset="0"/>
              </a:rPr>
              <a:t>注意</a:t>
            </a:r>
            <a:r>
              <a:rPr lang="en-US" altLang="zh-TW" sz="2200" dirty="0">
                <a:latin typeface="Times New Roman" pitchFamily="18" charset="0"/>
                <a:ea typeface="標楷體" pitchFamily="65" charset="-120"/>
                <a:cs typeface="Times New Roman" pitchFamily="18" charset="0"/>
              </a:rPr>
              <a:t>:</a:t>
            </a:r>
            <a:r>
              <a:rPr lang="zh-TW" altLang="zh-TW" sz="2200" dirty="0">
                <a:latin typeface="Times New Roman" pitchFamily="18" charset="0"/>
                <a:ea typeface="標楷體" pitchFamily="65" charset="-120"/>
                <a:cs typeface="Times New Roman" pitchFamily="18" charset="0"/>
              </a:rPr>
              <a:t>為了保護實驗儀器，實驗中</a:t>
            </a:r>
            <a:r>
              <a:rPr lang="zh-TW" altLang="en-US" sz="2200" dirty="0">
                <a:latin typeface="Times New Roman" pitchFamily="18" charset="0"/>
                <a:ea typeface="標楷體" pitchFamily="65" charset="-120"/>
                <a:cs typeface="Times New Roman" pitchFamily="18" charset="0"/>
              </a:rPr>
              <a:t>以萬用電錶</a:t>
            </a:r>
            <a:r>
              <a:rPr lang="zh-TW" altLang="zh-TW" sz="2200" dirty="0">
                <a:latin typeface="Times New Roman" pitchFamily="18" charset="0"/>
                <a:ea typeface="標楷體" pitchFamily="65" charset="-120"/>
                <a:cs typeface="Times New Roman" pitchFamily="18" charset="0"/>
              </a:rPr>
              <a:t>測量電流時，請先以</a:t>
            </a:r>
            <a:r>
              <a:rPr lang="en-US" altLang="zh-TW" sz="2200" dirty="0">
                <a:latin typeface="Times New Roman" pitchFamily="18" charset="0"/>
                <a:ea typeface="標楷體" pitchFamily="65" charset="-120"/>
                <a:cs typeface="Times New Roman" pitchFamily="18" charset="0"/>
              </a:rPr>
              <a:t>10 A</a:t>
            </a:r>
            <a:r>
              <a:rPr lang="zh-TW" altLang="zh-TW" sz="2200" dirty="0">
                <a:latin typeface="Times New Roman" pitchFamily="18" charset="0"/>
                <a:ea typeface="標楷體" pitchFamily="65" charset="-120"/>
                <a:cs typeface="Times New Roman" pitchFamily="18" charset="0"/>
              </a:rPr>
              <a:t>檔位測量</a:t>
            </a:r>
            <a:r>
              <a:rPr lang="en-US" altLang="zh-TW" sz="2200" dirty="0">
                <a:latin typeface="Times New Roman" pitchFamily="18" charset="0"/>
                <a:ea typeface="標楷體" pitchFamily="65" charset="-120"/>
                <a:cs typeface="Times New Roman" pitchFamily="18" charset="0"/>
              </a:rPr>
              <a:t>(</a:t>
            </a:r>
            <a:r>
              <a:rPr lang="zh-TW" altLang="zh-TW" sz="2200" dirty="0">
                <a:latin typeface="Times New Roman" pitchFamily="18" charset="0"/>
                <a:ea typeface="標楷體" pitchFamily="65" charset="-120"/>
                <a:cs typeface="Times New Roman" pitchFamily="18" charset="0"/>
              </a:rPr>
              <a:t>確認輸入端的位置是否正確</a:t>
            </a:r>
            <a:r>
              <a:rPr lang="en-US" altLang="zh-TW" sz="2200" dirty="0">
                <a:latin typeface="Times New Roman" pitchFamily="18" charset="0"/>
                <a:ea typeface="標楷體" pitchFamily="65" charset="-120"/>
                <a:cs typeface="Times New Roman" pitchFamily="18" charset="0"/>
              </a:rPr>
              <a:t>)</a:t>
            </a:r>
            <a:r>
              <a:rPr lang="zh-TW" altLang="zh-TW" sz="2200" dirty="0">
                <a:latin typeface="Times New Roman" pitchFamily="18" charset="0"/>
                <a:ea typeface="標楷體" pitchFamily="65" charset="-120"/>
                <a:cs typeface="Times New Roman" pitchFamily="18" charset="0"/>
              </a:rPr>
              <a:t>。當待測電流小於</a:t>
            </a:r>
            <a:r>
              <a:rPr lang="en-US" altLang="zh-TW" sz="2200" dirty="0">
                <a:latin typeface="Times New Roman" pitchFamily="18" charset="0"/>
                <a:ea typeface="標楷體" pitchFamily="65" charset="-120"/>
                <a:cs typeface="Times New Roman" pitchFamily="18" charset="0"/>
              </a:rPr>
              <a:t>200 mA</a:t>
            </a:r>
            <a:r>
              <a:rPr lang="zh-TW" altLang="zh-TW" sz="2200" dirty="0">
                <a:latin typeface="Times New Roman" pitchFamily="18" charset="0"/>
                <a:ea typeface="標楷體" pitchFamily="65" charset="-120"/>
                <a:cs typeface="Times New Roman" pitchFamily="18" charset="0"/>
              </a:rPr>
              <a:t>時，才可用較低檔位測量。</a:t>
            </a:r>
            <a:endParaRPr lang="zh-TW" altLang="en-US" dirty="0"/>
          </a:p>
        </p:txBody>
      </p:sp>
      <p:pic>
        <p:nvPicPr>
          <p:cNvPr id="80" name="圖形 79" descr="首頁">
            <a:hlinkClick r:id="rId21" action="ppaction://hlinksldjump"/>
            <a:extLst>
              <a:ext uri="{FF2B5EF4-FFF2-40B4-BE49-F238E27FC236}">
                <a16:creationId xmlns:a16="http://schemas.microsoft.com/office/drawing/2014/main" id="{2365B1F3-B574-4439-9A66-17107D9CA5E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91941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1" nodeType="clickEffect">
                                  <p:stCondLst>
                                    <p:cond delay="0"/>
                                  </p:stCondLst>
                                  <p:childTnLst>
                                    <p:animMotion origin="layout" path="M 2.5E-6 2.59259E-6 L -0.10226 -0.00116 " pathEditMode="relative" rAng="0" ptsTypes="AA">
                                      <p:cBhvr>
                                        <p:cTn id="6" dur="2000" fill="hold"/>
                                        <p:tgtEl>
                                          <p:spTgt spid="132"/>
                                        </p:tgtEl>
                                        <p:attrNameLst>
                                          <p:attrName>ppt_x</p:attrName>
                                          <p:attrName>ppt_y</p:attrName>
                                        </p:attrNameLst>
                                      </p:cBhvr>
                                      <p:rCtr x="-5122" y="-69"/>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0087 4.07407E-6 L -0.43646 0.00208 " pathEditMode="relative" rAng="0" ptsTypes="AA">
                                      <p:cBhvr>
                                        <p:cTn id="10" dur="2000" fill="hold"/>
                                        <p:tgtEl>
                                          <p:spTgt spid="29"/>
                                        </p:tgtEl>
                                        <p:attrNameLst>
                                          <p:attrName>ppt_x</p:attrName>
                                          <p:attrName>ppt_y</p:attrName>
                                        </p:attrNameLst>
                                      </p:cBhvr>
                                      <p:rCtr x="-2178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285A69-4017-4870-BCB5-9FB31C057443}"/>
              </a:ext>
            </a:extLst>
          </p:cNvPr>
          <p:cNvSpPr>
            <a:spLocks noGrp="1"/>
          </p:cNvSpPr>
          <p:nvPr>
            <p:ph type="title"/>
          </p:nvPr>
        </p:nvSpPr>
        <p:spPr>
          <a:xfrm>
            <a:off x="2263778" y="-11955"/>
            <a:ext cx="3986640" cy="807840"/>
          </a:xfrm>
        </p:spPr>
        <p:txBody>
          <a:bodyPr/>
          <a:lstStyle/>
          <a:p>
            <a:pPr algn="l"/>
            <a:r>
              <a:rPr lang="zh-TW" altLang="en-US" sz="3200" dirty="0">
                <a:solidFill>
                  <a:srgbClr val="0000FF"/>
                </a:solidFill>
                <a:latin typeface="+mj-ea"/>
              </a:rPr>
              <a:t>實驗</a:t>
            </a:r>
            <a:r>
              <a:rPr lang="en-US" altLang="zh-TW" sz="3200" dirty="0">
                <a:solidFill>
                  <a:srgbClr val="0000FF"/>
                </a:solidFill>
                <a:latin typeface="+mj-ea"/>
              </a:rPr>
              <a:t>2 </a:t>
            </a:r>
            <a:r>
              <a:rPr lang="zh-TW" altLang="zh-TW" sz="3200" dirty="0">
                <a:solidFill>
                  <a:srgbClr val="0000FF"/>
                </a:solidFill>
                <a:latin typeface="+mj-ea"/>
              </a:rPr>
              <a:t>安培計</a:t>
            </a:r>
            <a:r>
              <a:rPr lang="en-US" altLang="zh-TW" sz="3200" dirty="0">
                <a:solidFill>
                  <a:srgbClr val="0000FF"/>
                </a:solidFill>
                <a:latin typeface="+mj-ea"/>
              </a:rPr>
              <a:t> Data</a:t>
            </a:r>
            <a:endParaRPr lang="zh-TW" altLang="en-US" sz="3200" dirty="0"/>
          </a:p>
        </p:txBody>
      </p:sp>
      <p:graphicFrame>
        <p:nvGraphicFramePr>
          <p:cNvPr id="3" name="表格 2">
            <a:extLst>
              <a:ext uri="{FF2B5EF4-FFF2-40B4-BE49-F238E27FC236}">
                <a16:creationId xmlns:a16="http://schemas.microsoft.com/office/drawing/2014/main" id="{814B4F75-AFE1-4ADB-AAB0-E903B006DF4F}"/>
              </a:ext>
            </a:extLst>
          </p:cNvPr>
          <p:cNvGraphicFramePr>
            <a:graphicFrameLocks noGrp="1"/>
          </p:cNvGraphicFramePr>
          <p:nvPr>
            <p:extLst>
              <p:ext uri="{D42A27DB-BD31-4B8C-83A1-F6EECF244321}">
                <p14:modId xmlns:p14="http://schemas.microsoft.com/office/powerpoint/2010/main" val="2915359153"/>
              </p:ext>
            </p:extLst>
          </p:nvPr>
        </p:nvGraphicFramePr>
        <p:xfrm>
          <a:off x="283778" y="3922490"/>
          <a:ext cx="2230822" cy="1892300"/>
        </p:xfrm>
        <a:graphic>
          <a:graphicData uri="http://schemas.openxmlformats.org/drawingml/2006/table">
            <a:tbl>
              <a:tblPr firstRow="1" bandRow="1">
                <a:tableStyleId>{5C22544A-7EE6-4342-B048-85BDC9FD1C3A}</a:tableStyleId>
              </a:tblPr>
              <a:tblGrid>
                <a:gridCol w="1441877">
                  <a:extLst>
                    <a:ext uri="{9D8B030D-6E8A-4147-A177-3AD203B41FA5}">
                      <a16:colId xmlns:a16="http://schemas.microsoft.com/office/drawing/2014/main" val="409545011"/>
                    </a:ext>
                  </a:extLst>
                </a:gridCol>
                <a:gridCol w="788945">
                  <a:extLst>
                    <a:ext uri="{9D8B030D-6E8A-4147-A177-3AD203B41FA5}">
                      <a16:colId xmlns:a16="http://schemas.microsoft.com/office/drawing/2014/main" val="3715159062"/>
                    </a:ext>
                  </a:extLst>
                </a:gridCol>
              </a:tblGrid>
              <a:tr h="888222">
                <a:tc>
                  <a:txBody>
                    <a:bodyPr/>
                    <a:lstStyle/>
                    <a:p>
                      <a:pPr algn="ctr"/>
                      <a:r>
                        <a:rPr lang="zh-TW" altLang="en-US" sz="2400" dirty="0">
                          <a:latin typeface="+mn-ea"/>
                          <a:ea typeface="+mn-ea"/>
                        </a:rPr>
                        <a:t>安培計</a:t>
                      </a:r>
                      <a:endParaRPr lang="en-US" altLang="zh-TW" sz="2400" dirty="0">
                        <a:latin typeface="+mn-ea"/>
                        <a:ea typeface="+mn-ea"/>
                      </a:endParaRPr>
                    </a:p>
                    <a:p>
                      <a:pPr algn="ctr"/>
                      <a:r>
                        <a:rPr lang="zh-TW" altLang="en-US" sz="2400" dirty="0">
                          <a:latin typeface="+mn-ea"/>
                          <a:ea typeface="+mn-ea"/>
                        </a:rPr>
                        <a:t> </a:t>
                      </a:r>
                      <a:r>
                        <a:rPr lang="en-US" altLang="zh-TW" sz="2400" dirty="0">
                          <a:latin typeface="+mn-ea"/>
                          <a:ea typeface="+mn-ea"/>
                        </a:rPr>
                        <a:t>I </a:t>
                      </a:r>
                      <a:r>
                        <a:rPr lang="en-US" altLang="zh-TW" sz="2400" baseline="-25000" dirty="0">
                          <a:latin typeface="+mn-ea"/>
                          <a:ea typeface="+mn-ea"/>
                        </a:rPr>
                        <a:t>FS</a:t>
                      </a:r>
                      <a:endParaRPr lang="zh-TW" altLang="en-US" sz="2400" baseline="-25000" dirty="0">
                        <a:latin typeface="+mn-ea"/>
                        <a:ea typeface="+mn-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err="1">
                          <a:latin typeface="+mn-ea"/>
                          <a:ea typeface="+mn-ea"/>
                        </a:rPr>
                        <a:t>R</a:t>
                      </a:r>
                      <a:r>
                        <a:rPr lang="en-US" altLang="zh-TW" sz="2400" baseline="-25000" dirty="0" err="1">
                          <a:latin typeface="+mn-ea"/>
                          <a:ea typeface="+mn-ea"/>
                        </a:rPr>
                        <a:t>p</a:t>
                      </a:r>
                      <a:endParaRPr lang="zh-TW" altLang="en-US" sz="2400" baseline="-25000" dirty="0">
                        <a:latin typeface="+mn-ea"/>
                        <a:ea typeface="+mn-ea"/>
                      </a:endParaRPr>
                    </a:p>
                  </a:txBody>
                  <a:tcPr anchor="ctr"/>
                </a:tc>
                <a:extLst>
                  <a:ext uri="{0D108BD9-81ED-4DB2-BD59-A6C34878D82A}">
                    <a16:rowId xmlns:a16="http://schemas.microsoft.com/office/drawing/2014/main" val="3506563019"/>
                  </a:ext>
                </a:extLst>
              </a:tr>
              <a:tr h="502039">
                <a:tc>
                  <a:txBody>
                    <a:bodyPr/>
                    <a:lstStyle/>
                    <a:p>
                      <a:pPr algn="ctr"/>
                      <a:r>
                        <a:rPr lang="en-US" altLang="zh-TW" sz="2400" dirty="0">
                          <a:latin typeface="+mn-ea"/>
                          <a:ea typeface="+mn-ea"/>
                        </a:rPr>
                        <a:t>50 mA</a:t>
                      </a:r>
                      <a:endParaRPr lang="zh-TW" altLang="en-US" sz="2400" dirty="0">
                        <a:latin typeface="+mn-ea"/>
                        <a:ea typeface="+mn-ea"/>
                      </a:endParaRPr>
                    </a:p>
                  </a:txBody>
                  <a:tcPr/>
                </a:tc>
                <a:tc>
                  <a:txBody>
                    <a:bodyPr/>
                    <a:lstStyle/>
                    <a:p>
                      <a:pPr algn="ctr"/>
                      <a:endParaRPr lang="zh-TW" altLang="en-US" sz="2400" dirty="0">
                        <a:latin typeface="+mn-ea"/>
                        <a:ea typeface="+mn-ea"/>
                      </a:endParaRPr>
                    </a:p>
                  </a:txBody>
                  <a:tcPr/>
                </a:tc>
                <a:extLst>
                  <a:ext uri="{0D108BD9-81ED-4DB2-BD59-A6C34878D82A}">
                    <a16:rowId xmlns:a16="http://schemas.microsoft.com/office/drawing/2014/main" val="1875327216"/>
                  </a:ext>
                </a:extLst>
              </a:tr>
              <a:tr h="502039">
                <a:tc>
                  <a:txBody>
                    <a:bodyPr/>
                    <a:lstStyle/>
                    <a:p>
                      <a:pPr algn="ctr"/>
                      <a:r>
                        <a:rPr lang="en-US" altLang="zh-TW" sz="2400" dirty="0">
                          <a:latin typeface="+mn-ea"/>
                          <a:ea typeface="+mn-ea"/>
                        </a:rPr>
                        <a:t>5 mA</a:t>
                      </a:r>
                      <a:endParaRPr lang="zh-TW" altLang="en-US" sz="2400" dirty="0">
                        <a:latin typeface="+mn-ea"/>
                        <a:ea typeface="+mn-ea"/>
                      </a:endParaRPr>
                    </a:p>
                  </a:txBody>
                  <a:tcPr/>
                </a:tc>
                <a:tc>
                  <a:txBody>
                    <a:bodyPr/>
                    <a:lstStyle/>
                    <a:p>
                      <a:pPr algn="ctr"/>
                      <a:endParaRPr lang="zh-TW" altLang="en-US" sz="2400" dirty="0">
                        <a:latin typeface="+mn-ea"/>
                        <a:ea typeface="+mn-ea"/>
                      </a:endParaRPr>
                    </a:p>
                  </a:txBody>
                  <a:tcPr/>
                </a:tc>
                <a:extLst>
                  <a:ext uri="{0D108BD9-81ED-4DB2-BD59-A6C34878D82A}">
                    <a16:rowId xmlns:a16="http://schemas.microsoft.com/office/drawing/2014/main" val="1003398063"/>
                  </a:ext>
                </a:extLst>
              </a:tr>
            </a:tbl>
          </a:graphicData>
        </a:graphic>
      </p:graphicFrame>
      <p:sp>
        <p:nvSpPr>
          <p:cNvPr id="4" name="文字方塊 3">
            <a:extLst>
              <a:ext uri="{FF2B5EF4-FFF2-40B4-BE49-F238E27FC236}">
                <a16:creationId xmlns:a16="http://schemas.microsoft.com/office/drawing/2014/main" id="{471F39E1-4BAC-4FDC-8669-BF8FF4393AF6}"/>
              </a:ext>
            </a:extLst>
          </p:cNvPr>
          <p:cNvSpPr txBox="1"/>
          <p:nvPr/>
        </p:nvSpPr>
        <p:spPr>
          <a:xfrm>
            <a:off x="4119868" y="5717175"/>
            <a:ext cx="5024132" cy="1140825"/>
          </a:xfrm>
          <a:prstGeom prst="rect">
            <a:avLst/>
          </a:prstGeom>
          <a:solidFill>
            <a:schemeClr val="bg1"/>
          </a:solidFill>
        </p:spPr>
        <p:txBody>
          <a:bodyPr wrap="none" rtlCol="0">
            <a:spAutoFit/>
          </a:bodyPr>
          <a:lstStyle/>
          <a:p>
            <a:pPr>
              <a:lnSpc>
                <a:spcPct val="150000"/>
              </a:lnSpc>
            </a:pPr>
            <a:r>
              <a:rPr lang="en-US" altLang="zh-TW" sz="2400" b="1" dirty="0">
                <a:solidFill>
                  <a:srgbClr val="FF0000"/>
                </a:solidFill>
              </a:rPr>
              <a:t>Note: 	</a:t>
            </a:r>
            <a:r>
              <a:rPr lang="zh-TW" altLang="en-US" sz="2400" b="1" dirty="0">
                <a:solidFill>
                  <a:srgbClr val="FF0000"/>
                </a:solidFill>
              </a:rPr>
              <a:t>安培計 理想等效電阻</a:t>
            </a:r>
            <a:r>
              <a:rPr lang="en-US" altLang="zh-TW" sz="2400" b="1" dirty="0">
                <a:solidFill>
                  <a:srgbClr val="FF0000"/>
                </a:solidFill>
              </a:rPr>
              <a:t>=0</a:t>
            </a:r>
          </a:p>
          <a:p>
            <a:pPr>
              <a:lnSpc>
                <a:spcPct val="150000"/>
              </a:lnSpc>
            </a:pPr>
            <a:r>
              <a:rPr lang="en-US" altLang="zh-TW" sz="2400" b="1" dirty="0">
                <a:solidFill>
                  <a:srgbClr val="FF0000"/>
                </a:solidFill>
              </a:rPr>
              <a:t>	</a:t>
            </a:r>
            <a:r>
              <a:rPr lang="zh-TW" altLang="en-US" sz="2400" b="1" dirty="0">
                <a:solidFill>
                  <a:srgbClr val="FF0000"/>
                </a:solidFill>
              </a:rPr>
              <a:t>伏特計 理想等效電阻</a:t>
            </a:r>
            <a:r>
              <a:rPr lang="en-US" altLang="zh-TW" sz="2400" b="1" dirty="0">
                <a:solidFill>
                  <a:srgbClr val="FF0000"/>
                </a:solidFill>
              </a:rPr>
              <a:t>=</a:t>
            </a:r>
            <a:r>
              <a:rPr lang="zh-TW" altLang="en-US" sz="2400" b="1" dirty="0">
                <a:solidFill>
                  <a:srgbClr val="FF0000"/>
                </a:solidFill>
              </a:rPr>
              <a:t>無限大</a:t>
            </a:r>
            <a:endParaRPr lang="en-US" altLang="zh-TW" sz="2400" b="1" dirty="0">
              <a:solidFill>
                <a:srgbClr val="FF0000"/>
              </a:solidFill>
            </a:endParaRPr>
          </a:p>
        </p:txBody>
      </p:sp>
      <p:grpSp>
        <p:nvGrpSpPr>
          <p:cNvPr id="5" name="群組 4">
            <a:extLst>
              <a:ext uri="{FF2B5EF4-FFF2-40B4-BE49-F238E27FC236}">
                <a16:creationId xmlns:a16="http://schemas.microsoft.com/office/drawing/2014/main" id="{2148C5F3-4F1B-4084-99DC-B7073FB19641}"/>
              </a:ext>
            </a:extLst>
          </p:cNvPr>
          <p:cNvGrpSpPr>
            <a:grpSpLocks noChangeAspect="1"/>
          </p:cNvGrpSpPr>
          <p:nvPr/>
        </p:nvGrpSpPr>
        <p:grpSpPr>
          <a:xfrm>
            <a:off x="4942115" y="500990"/>
            <a:ext cx="4144874" cy="3193822"/>
            <a:chOff x="5827810" y="686926"/>
            <a:chExt cx="4490756" cy="3460340"/>
          </a:xfrm>
        </p:grpSpPr>
        <p:sp>
          <p:nvSpPr>
            <p:cNvPr id="6" name="Rectangle 3">
              <a:extLst>
                <a:ext uri="{FF2B5EF4-FFF2-40B4-BE49-F238E27FC236}">
                  <a16:creationId xmlns:a16="http://schemas.microsoft.com/office/drawing/2014/main" id="{9CB2CF97-6C57-468A-BFF3-703579832F8A}"/>
                </a:ext>
              </a:extLst>
            </p:cNvPr>
            <p:cNvSpPr>
              <a:spLocks noChangeArrowheads="1"/>
            </p:cNvSpPr>
            <p:nvPr/>
          </p:nvSpPr>
          <p:spPr bwMode="auto">
            <a:xfrm>
              <a:off x="7132058" y="3500935"/>
              <a:ext cx="29967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利用自製安培計測量電路中的電流</a:t>
              </a:r>
              <a:endParaRPr kumimoji="1" lang="zh-TW" altLang="en-US"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7" name="矩形: 圓角 6">
              <a:extLst>
                <a:ext uri="{FF2B5EF4-FFF2-40B4-BE49-F238E27FC236}">
                  <a16:creationId xmlns:a16="http://schemas.microsoft.com/office/drawing/2014/main" id="{13734BFA-8D66-4DD9-A03F-FBD477FC7240}"/>
                </a:ext>
              </a:extLst>
            </p:cNvPr>
            <p:cNvSpPr/>
            <p:nvPr/>
          </p:nvSpPr>
          <p:spPr>
            <a:xfrm>
              <a:off x="8428339" y="1404640"/>
              <a:ext cx="1544436" cy="2024360"/>
            </a:xfrm>
            <a:prstGeom prst="roundRect">
              <a:avLst>
                <a:gd name="adj" fmla="val 10395"/>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6D4DB5BE-C184-4211-9FEC-9BC489F2FA44}"/>
                </a:ext>
              </a:extLst>
            </p:cNvPr>
            <p:cNvGrpSpPr/>
            <p:nvPr/>
          </p:nvGrpSpPr>
          <p:grpSpPr>
            <a:xfrm>
              <a:off x="7500840" y="1447049"/>
              <a:ext cx="517854" cy="236119"/>
              <a:chOff x="4832358" y="4997362"/>
              <a:chExt cx="1945233" cy="291178"/>
            </a:xfrm>
          </p:grpSpPr>
          <p:cxnSp>
            <p:nvCxnSpPr>
              <p:cNvPr id="38" name="直線接點 37">
                <a:extLst>
                  <a:ext uri="{FF2B5EF4-FFF2-40B4-BE49-F238E27FC236}">
                    <a16:creationId xmlns:a16="http://schemas.microsoft.com/office/drawing/2014/main" id="{B237BA1A-0DE2-4555-B5AD-6338E6EDA377}"/>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4E95ABD0-16C3-4495-B21E-EAF11A6973AD}"/>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B7F39705-A4CC-4A78-AB5A-1F7DAC00C9D8}"/>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F8215740-E8AE-45D9-9378-CA2209D93E91}"/>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4370B838-A756-4612-90DF-7832709A67E2}"/>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FFBAB1C9-8373-464E-A511-2443D706CABE}"/>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E0FB8EFA-7107-4CD6-94BC-D468C280E3A7}"/>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0459C131-CA7C-4CFB-B395-EC4669BA8F20}"/>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25676B0E-3924-4EE0-B2B2-CD4478767417}"/>
                  </a:ext>
                </a:extLst>
              </p:cNvPr>
              <p:cNvCxnSpPr>
                <a:cxnSpLocks/>
              </p:cNvCxnSpPr>
              <p:nvPr/>
            </p:nvCxnSpPr>
            <p:spPr>
              <a:xfrm flipH="1">
                <a:off x="4832358" y="5143029"/>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群組 8">
              <a:extLst>
                <a:ext uri="{FF2B5EF4-FFF2-40B4-BE49-F238E27FC236}">
                  <a16:creationId xmlns:a16="http://schemas.microsoft.com/office/drawing/2014/main" id="{B3EAD6F7-9AE8-4141-B48D-50E06B798F9E}"/>
                </a:ext>
              </a:extLst>
            </p:cNvPr>
            <p:cNvGrpSpPr/>
            <p:nvPr/>
          </p:nvGrpSpPr>
          <p:grpSpPr>
            <a:xfrm>
              <a:off x="5827810" y="1240208"/>
              <a:ext cx="1504335" cy="2302682"/>
              <a:chOff x="4984071" y="1121725"/>
              <a:chExt cx="1440000" cy="2219707"/>
            </a:xfrm>
          </p:grpSpPr>
          <p:sp>
            <p:nvSpPr>
              <p:cNvPr id="35" name="矩形 34">
                <a:extLst>
                  <a:ext uri="{FF2B5EF4-FFF2-40B4-BE49-F238E27FC236}">
                    <a16:creationId xmlns:a16="http://schemas.microsoft.com/office/drawing/2014/main" id="{D05E0771-E1F1-4282-BCAC-403813005640}"/>
                  </a:ext>
                </a:extLst>
              </p:cNvPr>
              <p:cNvSpPr/>
              <p:nvPr/>
            </p:nvSpPr>
            <p:spPr>
              <a:xfrm>
                <a:off x="4984071" y="1121725"/>
                <a:ext cx="1440000" cy="221970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TW" sz="1600" dirty="0">
                    <a:solidFill>
                      <a:schemeClr val="tx1"/>
                    </a:solidFill>
                    <a:latin typeface="+mn-ea"/>
                  </a:rPr>
                  <a:t>Low-voltage power supply</a:t>
                </a:r>
                <a:endParaRPr lang="en-US" altLang="zh-TW" dirty="0">
                  <a:solidFill>
                    <a:schemeClr val="tx1"/>
                  </a:solidFill>
                  <a:latin typeface="+mn-ea"/>
                </a:endParaRPr>
              </a:p>
              <a:p>
                <a:pPr algn="ctr">
                  <a:spcBef>
                    <a:spcPts val="600"/>
                  </a:spcBef>
                </a:pPr>
                <a:r>
                  <a:rPr lang="zh-TW" altLang="en-US" dirty="0">
                    <a:solidFill>
                      <a:schemeClr val="tx1"/>
                    </a:solidFill>
                    <a:latin typeface="+mn-ea"/>
                  </a:rPr>
                  <a:t>電源供應器 </a:t>
                </a:r>
                <a:r>
                  <a:rPr lang="en-US" altLang="zh-TW" dirty="0">
                    <a:solidFill>
                      <a:schemeClr val="tx1"/>
                    </a:solidFill>
                    <a:latin typeface="+mn-ea"/>
                  </a:rPr>
                  <a:t>(V)</a:t>
                </a:r>
                <a:endParaRPr lang="zh-TW" altLang="en-US" dirty="0">
                  <a:solidFill>
                    <a:schemeClr val="tx1"/>
                  </a:solidFill>
                  <a:latin typeface="+mn-ea"/>
                </a:endParaRPr>
              </a:p>
            </p:txBody>
          </p:sp>
          <p:sp>
            <p:nvSpPr>
              <p:cNvPr id="36" name="橢圓 35">
                <a:extLst>
                  <a:ext uri="{FF2B5EF4-FFF2-40B4-BE49-F238E27FC236}">
                    <a16:creationId xmlns:a16="http://schemas.microsoft.com/office/drawing/2014/main" id="{F065097F-F6C0-4785-972B-46B1CCAEC19C}"/>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37" name="橢圓 36">
                <a:extLst>
                  <a:ext uri="{FF2B5EF4-FFF2-40B4-BE49-F238E27FC236}">
                    <a16:creationId xmlns:a16="http://schemas.microsoft.com/office/drawing/2014/main" id="{F0FE34A2-4AA7-43A3-B0A3-99E847DBA1B5}"/>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10" name="直線接點 9">
              <a:extLst>
                <a:ext uri="{FF2B5EF4-FFF2-40B4-BE49-F238E27FC236}">
                  <a16:creationId xmlns:a16="http://schemas.microsoft.com/office/drawing/2014/main" id="{73655240-B5A7-4EE7-9DE9-78C7C444469C}"/>
                </a:ext>
              </a:extLst>
            </p:cNvPr>
            <p:cNvCxnSpPr>
              <a:stCxn id="36" idx="6"/>
            </p:cNvCxnSpPr>
            <p:nvPr/>
          </p:nvCxnSpPr>
          <p:spPr>
            <a:xfrm>
              <a:off x="7103452" y="1557794"/>
              <a:ext cx="433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116FA1F2-5C1B-4AEC-B532-B8CA722AF1A8}"/>
                </a:ext>
              </a:extLst>
            </p:cNvPr>
            <p:cNvCxnSpPr>
              <a:cxnSpLocks/>
            </p:cNvCxnSpPr>
            <p:nvPr/>
          </p:nvCxnSpPr>
          <p:spPr>
            <a:xfrm>
              <a:off x="7102860" y="3271894"/>
              <a:ext cx="23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A2C634B9-5F55-4AFD-A0A6-5105B38D2E21}"/>
                </a:ext>
              </a:extLst>
            </p:cNvPr>
            <p:cNvSpPr txBox="1"/>
            <p:nvPr/>
          </p:nvSpPr>
          <p:spPr>
            <a:xfrm>
              <a:off x="8495154" y="686926"/>
              <a:ext cx="1823412" cy="666920"/>
            </a:xfrm>
            <a:prstGeom prst="rect">
              <a:avLst/>
            </a:prstGeom>
            <a:noFill/>
          </p:spPr>
          <p:txBody>
            <a:bodyPr wrap="square" lIns="0" tIns="0" rIns="0" bIns="0" rtlCol="0">
              <a:spAutoFit/>
            </a:bodyPr>
            <a:lstStyle/>
            <a:p>
              <a:pPr algn="ctr"/>
              <a:r>
                <a:rPr lang="zh-TW" altLang="zh-TW" sz="2000" dirty="0">
                  <a:solidFill>
                    <a:srgbClr val="0000FF"/>
                  </a:solidFill>
                  <a:latin typeface="+mn-ea"/>
                  <a:cs typeface="Times New Roman" pitchFamily="18" charset="0"/>
                </a:rPr>
                <a:t>自製</a:t>
              </a:r>
              <a:r>
                <a:rPr lang="zh-TW" altLang="en-US" sz="2000" dirty="0">
                  <a:solidFill>
                    <a:srgbClr val="0000FF"/>
                  </a:solidFill>
                  <a:latin typeface="+mn-ea"/>
                </a:rPr>
                <a:t>安培計</a:t>
              </a:r>
              <a:r>
                <a:rPr lang="en-US" altLang="zh-TW" sz="2000" dirty="0">
                  <a:solidFill>
                    <a:srgbClr val="0000FF"/>
                  </a:solidFill>
                  <a:latin typeface="+mn-ea"/>
                </a:rPr>
                <a:t>A</a:t>
              </a:r>
            </a:p>
            <a:p>
              <a:pPr algn="ctr"/>
              <a:r>
                <a:rPr lang="en-US" altLang="zh-TW" sz="2000" dirty="0">
                  <a:solidFill>
                    <a:srgbClr val="0000FF"/>
                  </a:solidFill>
                  <a:latin typeface="標楷體" panose="03000509000000000000" pitchFamily="65" charset="-120"/>
                  <a:ea typeface="標楷體" panose="03000509000000000000" pitchFamily="65" charset="-120"/>
                </a:rPr>
                <a:t>I</a:t>
              </a:r>
              <a:r>
                <a:rPr lang="en-US" altLang="zh-TW" sz="2000" baseline="-25000" dirty="0">
                  <a:solidFill>
                    <a:srgbClr val="0000FF"/>
                  </a:solidFill>
                </a:rPr>
                <a:t>A</a:t>
              </a:r>
              <a:r>
                <a:rPr lang="en-US" altLang="zh-TW" sz="2000" dirty="0">
                  <a:solidFill>
                    <a:srgbClr val="0000FF"/>
                  </a:solidFill>
                </a:rPr>
                <a:t>, R</a:t>
              </a:r>
              <a:r>
                <a:rPr lang="en-US" altLang="zh-TW" sz="2000" baseline="-25000" dirty="0">
                  <a:solidFill>
                    <a:srgbClr val="0000FF"/>
                  </a:solidFill>
                </a:rPr>
                <a:t>A</a:t>
              </a:r>
              <a:endParaRPr lang="zh-TW" altLang="en-US" sz="2000" baseline="-25000" dirty="0">
                <a:solidFill>
                  <a:srgbClr val="0000FF"/>
                </a:solidFill>
              </a:endParaRPr>
            </a:p>
          </p:txBody>
        </p:sp>
        <p:cxnSp>
          <p:nvCxnSpPr>
            <p:cNvPr id="13" name="直線接點 12">
              <a:extLst>
                <a:ext uri="{FF2B5EF4-FFF2-40B4-BE49-F238E27FC236}">
                  <a16:creationId xmlns:a16="http://schemas.microsoft.com/office/drawing/2014/main" id="{0DE06509-D59D-4EA2-B41A-39E6BF397AFF}"/>
                </a:ext>
              </a:extLst>
            </p:cNvPr>
            <p:cNvCxnSpPr/>
            <p:nvPr/>
          </p:nvCxnSpPr>
          <p:spPr>
            <a:xfrm>
              <a:off x="8704023" y="1546648"/>
              <a:ext cx="0" cy="821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4EB8D8F6-F742-4A20-AF12-AC27CA413061}"/>
                </a:ext>
              </a:extLst>
            </p:cNvPr>
            <p:cNvCxnSpPr/>
            <p:nvPr/>
          </p:nvCxnSpPr>
          <p:spPr>
            <a:xfrm>
              <a:off x="8710940" y="2694348"/>
              <a:ext cx="0" cy="5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橢圓 14">
              <a:extLst>
                <a:ext uri="{FF2B5EF4-FFF2-40B4-BE49-F238E27FC236}">
                  <a16:creationId xmlns:a16="http://schemas.microsoft.com/office/drawing/2014/main" id="{44C278CC-66FE-408B-932A-91F78EB02171}"/>
                </a:ext>
              </a:extLst>
            </p:cNvPr>
            <p:cNvSpPr/>
            <p:nvPr/>
          </p:nvSpPr>
          <p:spPr>
            <a:xfrm>
              <a:off x="8437515" y="2133190"/>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16" name="直線單箭頭接點 15">
              <a:extLst>
                <a:ext uri="{FF2B5EF4-FFF2-40B4-BE49-F238E27FC236}">
                  <a16:creationId xmlns:a16="http://schemas.microsoft.com/office/drawing/2014/main" id="{E1105EC7-BDCE-4241-9127-03391D3D57E1}"/>
                </a:ext>
              </a:extLst>
            </p:cNvPr>
            <p:cNvCxnSpPr>
              <a:cxnSpLocks/>
            </p:cNvCxnSpPr>
            <p:nvPr/>
          </p:nvCxnSpPr>
          <p:spPr>
            <a:xfrm rot="16200000">
              <a:off x="8316144" y="1236806"/>
              <a:ext cx="0" cy="45556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7194989B-7097-4C7D-8CAC-4A5A02776F50}"/>
                </a:ext>
              </a:extLst>
            </p:cNvPr>
            <p:cNvSpPr/>
            <p:nvPr/>
          </p:nvSpPr>
          <p:spPr>
            <a:xfrm>
              <a:off x="8142462" y="974614"/>
              <a:ext cx="425856" cy="400152"/>
            </a:xfrm>
            <a:prstGeom prst="rect">
              <a:avLst/>
            </a:prstGeom>
          </p:spPr>
          <p:txBody>
            <a:bodyPr wrap="none">
              <a:spAutoFit/>
            </a:bodyPr>
            <a:lstStyle/>
            <a:p>
              <a:r>
                <a:rPr lang="en-US" altLang="zh-TW" b="1" dirty="0">
                  <a:solidFill>
                    <a:srgbClr val="FF3300"/>
                  </a:solidFill>
                  <a:latin typeface="標楷體" panose="03000509000000000000" pitchFamily="65" charset="-120"/>
                  <a:ea typeface="標楷體" panose="03000509000000000000" pitchFamily="65" charset="-120"/>
                </a:rPr>
                <a:t>I</a:t>
              </a:r>
              <a:r>
                <a:rPr lang="en-US" altLang="zh-TW" b="1" baseline="-25000" dirty="0">
                  <a:solidFill>
                    <a:srgbClr val="FF3300"/>
                  </a:solidFill>
                </a:rPr>
                <a:t>A</a:t>
              </a:r>
              <a:endParaRPr lang="zh-TW" altLang="en-US" baseline="-25000" dirty="0"/>
            </a:p>
          </p:txBody>
        </p:sp>
        <p:cxnSp>
          <p:nvCxnSpPr>
            <p:cNvPr id="18" name="直線接點 17">
              <a:extLst>
                <a:ext uri="{FF2B5EF4-FFF2-40B4-BE49-F238E27FC236}">
                  <a16:creationId xmlns:a16="http://schemas.microsoft.com/office/drawing/2014/main" id="{20C8C0EB-4C51-469A-A31D-B93E074E9675}"/>
                </a:ext>
              </a:extLst>
            </p:cNvPr>
            <p:cNvCxnSpPr>
              <a:cxnSpLocks/>
            </p:cNvCxnSpPr>
            <p:nvPr/>
          </p:nvCxnSpPr>
          <p:spPr>
            <a:xfrm>
              <a:off x="7982354" y="1559527"/>
              <a:ext cx="1449881" cy="4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C6ED3EB2-CE6F-434E-88B6-B57D791DAB63}"/>
                </a:ext>
              </a:extLst>
            </p:cNvPr>
            <p:cNvSpPr/>
            <p:nvPr/>
          </p:nvSpPr>
          <p:spPr>
            <a:xfrm>
              <a:off x="7365432" y="961478"/>
              <a:ext cx="899615" cy="655805"/>
            </a:xfrm>
            <a:prstGeom prst="rect">
              <a:avLst/>
            </a:prstGeom>
          </p:spPr>
          <p:txBody>
            <a:bodyPr wrap="square">
              <a:spAutoFit/>
            </a:bodyPr>
            <a:lstStyle/>
            <a:p>
              <a:r>
                <a:rPr lang="en-US" altLang="zh-TW" sz="2000" b="1" i="1" dirty="0">
                  <a:solidFill>
                    <a:srgbClr val="CC3300"/>
                  </a:solidFill>
                  <a:latin typeface="+mn-ea"/>
                </a:rPr>
                <a:t>R</a:t>
              </a:r>
              <a:r>
                <a:rPr lang="zh-TW" altLang="en-US" sz="2000" b="1" i="1" dirty="0">
                  <a:solidFill>
                    <a:srgbClr val="CC3300"/>
                  </a:solidFill>
                  <a:latin typeface="+mn-ea"/>
                </a:rPr>
                <a:t> </a:t>
              </a:r>
              <a:r>
                <a:rPr lang="zh-TW" altLang="en-US" sz="2000" b="1" i="1" baseline="-25000" dirty="0">
                  <a:solidFill>
                    <a:srgbClr val="CC3300"/>
                  </a:solidFill>
                  <a:latin typeface="+mn-ea"/>
                </a:rPr>
                <a:t>待測</a:t>
              </a:r>
              <a:endParaRPr lang="en-US" altLang="zh-TW" sz="2000" b="1" i="1" baseline="-25000" dirty="0">
                <a:solidFill>
                  <a:srgbClr val="CC3300"/>
                </a:solidFill>
                <a:latin typeface="+mn-ea"/>
              </a:endParaRPr>
            </a:p>
            <a:p>
              <a:endParaRPr lang="zh-TW" altLang="en-US" sz="2000" b="1" baseline="-25000" dirty="0"/>
            </a:p>
          </p:txBody>
        </p:sp>
        <p:cxnSp>
          <p:nvCxnSpPr>
            <p:cNvPr id="21" name="直線接點 20">
              <a:extLst>
                <a:ext uri="{FF2B5EF4-FFF2-40B4-BE49-F238E27FC236}">
                  <a16:creationId xmlns:a16="http://schemas.microsoft.com/office/drawing/2014/main" id="{8A92A031-B6A8-4D9F-B6B8-99DC073CC4CB}"/>
                </a:ext>
              </a:extLst>
            </p:cNvPr>
            <p:cNvCxnSpPr/>
            <p:nvPr/>
          </p:nvCxnSpPr>
          <p:spPr>
            <a:xfrm>
              <a:off x="9415876" y="1558273"/>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37C9F56B-8105-405F-BFC2-C9C1E890B56E}"/>
                </a:ext>
              </a:extLst>
            </p:cNvPr>
            <p:cNvCxnSpPr/>
            <p:nvPr/>
          </p:nvCxnSpPr>
          <p:spPr>
            <a:xfrm>
              <a:off x="9407293" y="2655614"/>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群組 22">
              <a:extLst>
                <a:ext uri="{FF2B5EF4-FFF2-40B4-BE49-F238E27FC236}">
                  <a16:creationId xmlns:a16="http://schemas.microsoft.com/office/drawing/2014/main" id="{C4B68710-6B60-4B73-B424-943BB870C756}"/>
                </a:ext>
              </a:extLst>
            </p:cNvPr>
            <p:cNvGrpSpPr/>
            <p:nvPr/>
          </p:nvGrpSpPr>
          <p:grpSpPr>
            <a:xfrm rot="5400000">
              <a:off x="9155011" y="2301307"/>
              <a:ext cx="513979" cy="236119"/>
              <a:chOff x="4846914" y="4997362"/>
              <a:chExt cx="1930677" cy="291178"/>
            </a:xfrm>
          </p:grpSpPr>
          <p:cxnSp>
            <p:nvCxnSpPr>
              <p:cNvPr id="26" name="直線接點 25">
                <a:extLst>
                  <a:ext uri="{FF2B5EF4-FFF2-40B4-BE49-F238E27FC236}">
                    <a16:creationId xmlns:a16="http://schemas.microsoft.com/office/drawing/2014/main" id="{16A2841F-AA7B-4295-ACE2-08DBA847E776}"/>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609A6CC8-243A-4DDD-92BC-B7E1A211A7F8}"/>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DB584C7A-5730-4EEB-B3B8-93C3EBC22223}"/>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E9614F8B-22E4-4784-9FFD-AA0C7FBF7949}"/>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3E6FED38-4055-4A0B-AD84-D72C7B8BF9F6}"/>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A9FBDEC0-66FB-4EFC-A9F2-BFF7773E3F5D}"/>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151D6F9F-DE2B-444D-AC37-34BAF08D2820}"/>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BE96D47-8F03-40E9-8D28-F92A27B4BF13}"/>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98D04B25-E3AC-4EA4-89A9-E3F30604C392}"/>
                  </a:ext>
                </a:extLst>
              </p:cNvPr>
              <p:cNvCxnSpPr>
                <a:cxnSpLocks/>
              </p:cNvCxnSpPr>
              <p:nvPr/>
            </p:nvCxnSpPr>
            <p:spPr>
              <a:xfrm flipH="1">
                <a:off x="4846914" y="5143029"/>
                <a:ext cx="143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文字方塊 23">
              <a:extLst>
                <a:ext uri="{FF2B5EF4-FFF2-40B4-BE49-F238E27FC236}">
                  <a16:creationId xmlns:a16="http://schemas.microsoft.com/office/drawing/2014/main" id="{068A8C51-8357-41BE-8D4C-65EFC74C247B}"/>
                </a:ext>
              </a:extLst>
            </p:cNvPr>
            <p:cNvSpPr txBox="1"/>
            <p:nvPr/>
          </p:nvSpPr>
          <p:spPr>
            <a:xfrm>
              <a:off x="9544499" y="2176063"/>
              <a:ext cx="408683" cy="430887"/>
            </a:xfrm>
            <a:prstGeom prst="rect">
              <a:avLst/>
            </a:prstGeom>
            <a:noFill/>
          </p:spPr>
          <p:txBody>
            <a:bodyPr wrap="square" lIns="0" tIns="0" rIns="0" bIns="0" rtlCol="0">
              <a:spAutoFit/>
            </a:bodyPr>
            <a:lstStyle/>
            <a:p>
              <a:r>
                <a:rPr lang="en-US" altLang="zh-TW" sz="2800" dirty="0" err="1">
                  <a:solidFill>
                    <a:srgbClr val="0000FF"/>
                  </a:solidFill>
                </a:rPr>
                <a:t>R</a:t>
              </a:r>
              <a:r>
                <a:rPr lang="en-US" altLang="zh-TW" sz="2800" baseline="-25000" dirty="0" err="1">
                  <a:solidFill>
                    <a:srgbClr val="0000FF"/>
                  </a:solidFill>
                </a:rPr>
                <a:t>p</a:t>
              </a:r>
              <a:endParaRPr lang="zh-TW" altLang="en-US" sz="2800" baseline="-25000" dirty="0">
                <a:solidFill>
                  <a:srgbClr val="0000FF"/>
                </a:solidFill>
              </a:endParaRPr>
            </a:p>
          </p:txBody>
        </p:sp>
        <p:sp>
          <p:nvSpPr>
            <p:cNvPr id="25" name="文字方塊 24">
              <a:extLst>
                <a:ext uri="{FF2B5EF4-FFF2-40B4-BE49-F238E27FC236}">
                  <a16:creationId xmlns:a16="http://schemas.microsoft.com/office/drawing/2014/main" id="{D665C573-472F-48C0-8F5F-296AFD310AE9}"/>
                </a:ext>
              </a:extLst>
            </p:cNvPr>
            <p:cNvSpPr txBox="1"/>
            <p:nvPr/>
          </p:nvSpPr>
          <p:spPr>
            <a:xfrm>
              <a:off x="7980360" y="2209779"/>
              <a:ext cx="408683"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grpSp>
      <p:sp>
        <p:nvSpPr>
          <p:cNvPr id="20" name="矩形 19">
            <a:extLst>
              <a:ext uri="{FF2B5EF4-FFF2-40B4-BE49-F238E27FC236}">
                <a16:creationId xmlns:a16="http://schemas.microsoft.com/office/drawing/2014/main" id="{495B2B51-4F00-46F6-9AB5-4F2AFC039838}"/>
              </a:ext>
            </a:extLst>
          </p:cNvPr>
          <p:cNvSpPr/>
          <p:nvPr/>
        </p:nvSpPr>
        <p:spPr>
          <a:xfrm>
            <a:off x="283778" y="3470641"/>
            <a:ext cx="2997106" cy="405111"/>
          </a:xfrm>
          <a:prstGeom prst="rect">
            <a:avLst/>
          </a:prstGeom>
        </p:spPr>
        <p:txBody>
          <a:bodyPr wrap="square">
            <a:spAutoFit/>
          </a:bodyPr>
          <a:lstStyle/>
          <a:p>
            <a:pPr lvl="0">
              <a:lnSpc>
                <a:spcPct val="110000"/>
              </a:lnSpc>
            </a:pP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檢流計內電阻 </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000" b="1"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G</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9" name="物件 8">
                <a:extLst>
                  <a:ext uri="{FF2B5EF4-FFF2-40B4-BE49-F238E27FC236}">
                    <a16:creationId xmlns:a16="http://schemas.microsoft.com/office/drawing/2014/main" id="{E75AB0C8-7706-4FD5-9F5E-06831864C8BC}"/>
                  </a:ext>
                </a:extLst>
              </p:cNvPr>
              <p:cNvSpPr txBox="1"/>
              <p:nvPr/>
            </p:nvSpPr>
            <p:spPr bwMode="auto">
              <a:xfrm>
                <a:off x="406402" y="846992"/>
                <a:ext cx="4384997" cy="977129"/>
              </a:xfrm>
              <a:prstGeom prst="rect">
                <a:avLst/>
              </a:prstGeom>
              <a:noFill/>
              <a:extLst/>
            </p:spPr>
            <p:txBody>
              <a:bodyPr>
                <a:noAutofit/>
              </a:bodyPr>
              <a:lstStyle/>
              <a:p>
                <a:pPr marL="342900" indent="-342900">
                  <a:buFont typeface="+mj-lt"/>
                  <a:buAutoNum type="arabicPeriod"/>
                </a:pPr>
                <a:r>
                  <a:rPr lang="zh-TW" altLang="en-US" sz="2000" dirty="0">
                    <a:solidFill>
                      <a:srgbClr val="000000"/>
                    </a:solidFill>
                  </a:rPr>
                  <a:t>計算檢流計</a:t>
                </a:r>
                <a14:m>
                  <m:oMath xmlns:m="http://schemas.openxmlformats.org/officeDocument/2006/math">
                    <m:r>
                      <a:rPr lang="zh-TW" altLang="en-US" sz="2000" b="0" i="1" dirty="0" smtClean="0">
                        <a:solidFill>
                          <a:srgbClr val="000000"/>
                        </a:solidFill>
                        <a:latin typeface="Cambria Math" panose="02040503050406030204" pitchFamily="18" charset="0"/>
                      </a:rPr>
                      <m:t>需並聯</m:t>
                    </m:r>
                    <m:r>
                      <a:rPr lang="zh-TW" altLang="en-US" sz="2000" i="1" dirty="0">
                        <a:solidFill>
                          <a:srgbClr val="000000"/>
                        </a:solidFill>
                        <a:latin typeface="Cambria Math" panose="02040503050406030204" pitchFamily="18" charset="0"/>
                      </a:rPr>
                      <m:t>電阻</m:t>
                    </m:r>
                    <m:r>
                      <a:rPr lang="zh-TW" altLang="en-US" sz="2000" i="1" dirty="0" smtClean="0">
                        <a:solidFill>
                          <a:srgbClr val="000000"/>
                        </a:solidFill>
                        <a:latin typeface="Cambria Math" panose="02040503050406030204" pitchFamily="18" charset="0"/>
                      </a:rPr>
                      <m:t> </m:t>
                    </m:r>
                    <m:r>
                      <m:rPr>
                        <m:sty m:val="p"/>
                      </m:rPr>
                      <a:rPr lang="en-US" altLang="zh-TW" sz="2000" i="1" dirty="0">
                        <a:solidFill>
                          <a:srgbClr val="000000"/>
                        </a:solidFill>
                        <a:latin typeface="Cambria Math" panose="02040503050406030204" pitchFamily="18" charset="0"/>
                      </a:rPr>
                      <m:t>R</m:t>
                    </m:r>
                    <m:r>
                      <a:rPr lang="en-US" altLang="zh-TW" sz="2000" b="0" i="1" dirty="0" smtClean="0">
                        <a:solidFill>
                          <a:srgbClr val="000000"/>
                        </a:solidFill>
                        <a:latin typeface="Cambria Math" panose="02040503050406030204" pitchFamily="18" charset="0"/>
                      </a:rPr>
                      <m:t>𝑝</m:t>
                    </m:r>
                    <m:r>
                      <a:rPr lang="en-US" altLang="zh-TW" sz="2000" b="0" i="1" smtClean="0">
                        <a:solidFill>
                          <a:srgbClr val="000000"/>
                        </a:solidFill>
                        <a:latin typeface="Cambria Math" panose="02040503050406030204" pitchFamily="18" charset="0"/>
                      </a:rPr>
                      <m:t>: </m:t>
                    </m:r>
                  </m:oMath>
                </a14:m>
                <a:endParaRPr lang="en-US" altLang="zh-TW" sz="2000" b="0" i="1" dirty="0">
                  <a:solidFill>
                    <a:srgbClr val="000000"/>
                  </a:solidFill>
                  <a:latin typeface="Cambria Math" panose="02040503050406030204" pitchFamily="18" charset="0"/>
                </a:endParaRPr>
              </a:p>
              <a:p>
                <a14:m>
                  <m:oMath xmlns:m="http://schemas.openxmlformats.org/officeDocument/2006/math">
                    <m:r>
                      <a:rPr lang="zh-TW" altLang="en-US" sz="2000" i="1" dirty="0">
                        <a:solidFill>
                          <a:srgbClr val="000000"/>
                        </a:solidFill>
                        <a:latin typeface="Cambria Math" panose="02040503050406030204" pitchFamily="18" charset="0"/>
                      </a:rPr>
                      <m:t>擴充</m:t>
                    </m:r>
                    <m:r>
                      <a:rPr lang="zh-TW" altLang="en-US" sz="2000" i="1">
                        <a:solidFill>
                          <a:srgbClr val="000000"/>
                        </a:solidFill>
                        <a:latin typeface="Cambria Math" panose="02040503050406030204" pitchFamily="18" charset="0"/>
                      </a:rPr>
                      <m:t>檢流計</m:t>
                    </m:r>
                    <m:r>
                      <a:rPr lang="zh-TW" altLang="en-US" sz="2000" i="1" smtClean="0">
                        <a:solidFill>
                          <a:srgbClr val="000000"/>
                        </a:solidFill>
                        <a:latin typeface="Cambria Math" panose="02040503050406030204" pitchFamily="18" charset="0"/>
                      </a:rPr>
                      <m:t> </m:t>
                    </m:r>
                    <m:r>
                      <a:rPr lang="zh-TW" altLang="en-US" sz="2000" i="1" smtClean="0">
                        <a:solidFill>
                          <a:srgbClr val="000000"/>
                        </a:solidFill>
                        <a:latin typeface="Cambria Math" panose="02040503050406030204" pitchFamily="18" charset="0"/>
                      </a:rPr>
                      <m:t>𝐼𝐹</m:t>
                    </m:r>
                    <m:r>
                      <a:rPr lang="en-US" altLang="zh-TW" sz="2000" b="0" i="1" baseline="-25000" smtClean="0">
                        <a:solidFill>
                          <a:srgbClr val="000000"/>
                        </a:solidFill>
                        <a:latin typeface="Cambria Math" panose="02040503050406030204" pitchFamily="18" charset="0"/>
                      </a:rPr>
                      <m:t>𝑆</m:t>
                    </m:r>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m:rPr>
                            <m:sty m:val="p"/>
                          </m:rPr>
                          <a:rPr lang="en-US" altLang="zh-TW" sz="2000" i="1">
                            <a:solidFill>
                              <a:srgbClr val="000000"/>
                            </a:solidFill>
                            <a:latin typeface="Cambria Math" panose="02040503050406030204" pitchFamily="18" charset="0"/>
                          </a:rPr>
                          <m:t>G</m:t>
                        </m:r>
                        <m:r>
                          <a:rPr lang="zh-TW" altLang="en-US" sz="2000" i="1">
                            <a:solidFill>
                              <a:srgbClr val="000000"/>
                            </a:solidFill>
                            <a:latin typeface="Cambria Math" panose="02040503050406030204" pitchFamily="18" charset="0"/>
                          </a:rPr>
                          <m:t> </m:t>
                        </m:r>
                        <m:r>
                          <m:rPr>
                            <m:sty m:val="p"/>
                          </m:rPr>
                          <a:rPr lang="en-US" altLang="zh-TW" sz="2000" i="1">
                            <a:solidFill>
                              <a:srgbClr val="000000"/>
                            </a:solidFill>
                            <a:latin typeface="Cambria Math" panose="02040503050406030204" pitchFamily="18" charset="0"/>
                          </a:rPr>
                          <m:t>FS</m:t>
                        </m:r>
                      </m:sub>
                    </m:sSub>
                    <m:d>
                      <m:dPr>
                        <m:ctrlPr>
                          <a:rPr lang="zh-TW" altLang="en-US" sz="2000" i="1">
                            <a:solidFill>
                              <a:srgbClr val="000000"/>
                            </a:solidFill>
                            <a:latin typeface="Cambria Math" panose="02040503050406030204" pitchFamily="18" charset="0"/>
                          </a:rPr>
                        </m:ctrlPr>
                      </m:dPr>
                      <m:e>
                        <m:r>
                          <a:rPr lang="zh-TW" altLang="en-US" sz="2000" i="1">
                            <a:solidFill>
                              <a:srgbClr val="000000"/>
                            </a:solidFill>
                            <a:latin typeface="Cambria Math" panose="02040503050406030204" pitchFamily="18" charset="0"/>
                          </a:rPr>
                          <m:t>1+</m:t>
                        </m:r>
                        <m:f>
                          <m:fPr>
                            <m:ctrlPr>
                              <a:rPr lang="zh-TW" altLang="en-US" sz="2000" i="1">
                                <a:solidFill>
                                  <a:srgbClr val="000000"/>
                                </a:solidFill>
                                <a:latin typeface="Cambria Math" panose="02040503050406030204" pitchFamily="18" charset="0"/>
                              </a:rPr>
                            </m:ctrlPr>
                          </m:fPr>
                          <m:num>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m:rPr>
                                    <m:sty m:val="p"/>
                                  </m:rPr>
                                  <a:rPr lang="en-US" altLang="zh-TW" sz="2000" i="1">
                                    <a:solidFill>
                                      <a:srgbClr val="000000"/>
                                    </a:solidFill>
                                    <a:latin typeface="Cambria Math" panose="02040503050406030204" pitchFamily="18" charset="0"/>
                                  </a:rPr>
                                  <m:t>G</m:t>
                                </m:r>
                              </m:sub>
                            </m:sSub>
                          </m:num>
                          <m:den>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zh-TW" altLang="en-US" sz="2000" i="1">
                                    <a:solidFill>
                                      <a:srgbClr val="000000"/>
                                    </a:solidFill>
                                    <a:latin typeface="Cambria Math" panose="02040503050406030204" pitchFamily="18" charset="0"/>
                                  </a:rPr>
                                  <m:t>𝑝</m:t>
                                </m:r>
                              </m:sub>
                            </m:sSub>
                          </m:den>
                        </m:f>
                      </m:e>
                    </m:d>
                  </m:oMath>
                </a14:m>
                <a:r>
                  <a:rPr lang="zh-TW" altLang="en-US" sz="2000" dirty="0"/>
                  <a:t> </a:t>
                </a:r>
                <a:r>
                  <a:rPr lang="en-US" altLang="zh-TW" sz="2000" dirty="0">
                    <a:sym typeface="Wingdings" panose="05000000000000000000" pitchFamily="2" charset="2"/>
                  </a:rPr>
                  <a:t></a:t>
                </a:r>
                <a:r>
                  <a:rPr lang="en-US" altLang="zh-TW" sz="2000" dirty="0" err="1">
                    <a:sym typeface="Wingdings" panose="05000000000000000000" pitchFamily="2" charset="2"/>
                  </a:rPr>
                  <a:t>R</a:t>
                </a:r>
                <a:r>
                  <a:rPr lang="en-US" altLang="zh-TW" sz="2000" baseline="-25000" dirty="0" err="1">
                    <a:sym typeface="Wingdings" panose="05000000000000000000" pitchFamily="2" charset="2"/>
                  </a:rPr>
                  <a:t>p</a:t>
                </a:r>
                <a:endParaRPr lang="zh-TW" altLang="en-US" sz="2000" baseline="-25000" dirty="0"/>
              </a:p>
            </p:txBody>
          </p:sp>
        </mc:Choice>
        <mc:Fallback>
          <p:sp>
            <p:nvSpPr>
              <p:cNvPr id="49" name="物件 8">
                <a:extLst>
                  <a:ext uri="{FF2B5EF4-FFF2-40B4-BE49-F238E27FC236}">
                    <a16:creationId xmlns:a16="http://schemas.microsoft.com/office/drawing/2014/main" id="{E75AB0C8-7706-4FD5-9F5E-06831864C8BC}"/>
                  </a:ext>
                </a:extLst>
              </p:cNvPr>
              <p:cNvSpPr txBox="1">
                <a:spLocks noRot="1" noChangeAspect="1" noMove="1" noResize="1" noEditPoints="1" noAdjustHandles="1" noChangeArrowheads="1" noChangeShapeType="1" noTextEdit="1"/>
              </p:cNvSpPr>
              <p:nvPr/>
            </p:nvSpPr>
            <p:spPr bwMode="auto">
              <a:xfrm>
                <a:off x="406402" y="846992"/>
                <a:ext cx="4384997" cy="977129"/>
              </a:xfrm>
              <a:prstGeom prst="rect">
                <a:avLst/>
              </a:prstGeom>
              <a:blipFill>
                <a:blip r:embed="rId2"/>
                <a:stretch>
                  <a:fillRect l="-1530" t="-3750"/>
                </a:stretch>
              </a:blipFill>
              <a:extLst/>
            </p:spPr>
            <p:txBody>
              <a:bodyPr/>
              <a:lstStyle/>
              <a:p>
                <a:r>
                  <a:rPr lang="zh-TW" altLang="en-US">
                    <a:noFill/>
                  </a:rPr>
                  <a:t> </a:t>
                </a:r>
              </a:p>
            </p:txBody>
          </p:sp>
        </mc:Fallback>
      </mc:AlternateContent>
      <p:graphicFrame>
        <p:nvGraphicFramePr>
          <p:cNvPr id="50" name="表格 49">
            <a:extLst>
              <a:ext uri="{FF2B5EF4-FFF2-40B4-BE49-F238E27FC236}">
                <a16:creationId xmlns:a16="http://schemas.microsoft.com/office/drawing/2014/main" id="{6060D85C-8202-4E98-B68E-9495A6D0FA03}"/>
              </a:ext>
            </a:extLst>
          </p:cNvPr>
          <p:cNvGraphicFramePr>
            <a:graphicFrameLocks noGrp="1"/>
          </p:cNvGraphicFramePr>
          <p:nvPr>
            <p:extLst>
              <p:ext uri="{D42A27DB-BD31-4B8C-83A1-F6EECF244321}">
                <p14:modId xmlns:p14="http://schemas.microsoft.com/office/powerpoint/2010/main" val="1246052134"/>
              </p:ext>
            </p:extLst>
          </p:nvPr>
        </p:nvGraphicFramePr>
        <p:xfrm>
          <a:off x="2590139" y="3907831"/>
          <a:ext cx="6413022" cy="1892300"/>
        </p:xfrm>
        <a:graphic>
          <a:graphicData uri="http://schemas.openxmlformats.org/drawingml/2006/table">
            <a:tbl>
              <a:tblPr firstRow="1" bandRow="1">
                <a:tableStyleId>{5C22544A-7EE6-4342-B048-85BDC9FD1C3A}</a:tableStyleId>
              </a:tblPr>
              <a:tblGrid>
                <a:gridCol w="1103587">
                  <a:extLst>
                    <a:ext uri="{9D8B030D-6E8A-4147-A177-3AD203B41FA5}">
                      <a16:colId xmlns:a16="http://schemas.microsoft.com/office/drawing/2014/main" val="3847079061"/>
                    </a:ext>
                  </a:extLst>
                </a:gridCol>
                <a:gridCol w="820913">
                  <a:extLst>
                    <a:ext uri="{9D8B030D-6E8A-4147-A177-3AD203B41FA5}">
                      <a16:colId xmlns:a16="http://schemas.microsoft.com/office/drawing/2014/main" val="3244224623"/>
                    </a:ext>
                  </a:extLst>
                </a:gridCol>
                <a:gridCol w="887755">
                  <a:extLst>
                    <a:ext uri="{9D8B030D-6E8A-4147-A177-3AD203B41FA5}">
                      <a16:colId xmlns:a16="http://schemas.microsoft.com/office/drawing/2014/main" val="1423303480"/>
                    </a:ext>
                  </a:extLst>
                </a:gridCol>
                <a:gridCol w="887755">
                  <a:extLst>
                    <a:ext uri="{9D8B030D-6E8A-4147-A177-3AD203B41FA5}">
                      <a16:colId xmlns:a16="http://schemas.microsoft.com/office/drawing/2014/main" val="3557066997"/>
                    </a:ext>
                  </a:extLst>
                </a:gridCol>
                <a:gridCol w="887755">
                  <a:extLst>
                    <a:ext uri="{9D8B030D-6E8A-4147-A177-3AD203B41FA5}">
                      <a16:colId xmlns:a16="http://schemas.microsoft.com/office/drawing/2014/main" val="3407898810"/>
                    </a:ext>
                  </a:extLst>
                </a:gridCol>
                <a:gridCol w="1825257">
                  <a:extLst>
                    <a:ext uri="{9D8B030D-6E8A-4147-A177-3AD203B41FA5}">
                      <a16:colId xmlns:a16="http://schemas.microsoft.com/office/drawing/2014/main" val="2523215145"/>
                    </a:ext>
                  </a:extLst>
                </a:gridCol>
              </a:tblGrid>
              <a:tr h="888222">
                <a:tc>
                  <a:txBody>
                    <a:bodyPr/>
                    <a:lstStyle/>
                    <a:p>
                      <a:pPr algn="ctr"/>
                      <a:r>
                        <a:rPr lang="en-US" altLang="zh-TW" sz="2400" dirty="0">
                          <a:latin typeface="+mn-ea"/>
                          <a:ea typeface="+mn-ea"/>
                        </a:rPr>
                        <a:t>R</a:t>
                      </a:r>
                      <a:r>
                        <a:rPr lang="zh-TW" altLang="en-US" sz="2400" baseline="-25000" dirty="0">
                          <a:latin typeface="+mn-ea"/>
                          <a:ea typeface="+mn-ea"/>
                        </a:rPr>
                        <a:t>待測 </a:t>
                      </a:r>
                      <a:r>
                        <a:rPr lang="en-US" altLang="zh-TW" sz="2400" baseline="-25000" dirty="0">
                          <a:latin typeface="+mn-ea"/>
                          <a:ea typeface="+mn-ea"/>
                        </a:rPr>
                        <a:t>(</a:t>
                      </a:r>
                      <a:r>
                        <a:rPr lang="en-US" altLang="zh-TW" sz="2400" baseline="-25000" dirty="0">
                          <a:latin typeface="+mn-ea"/>
                          <a:ea typeface="+mn-ea"/>
                          <a:sym typeface="Symbol" panose="05050102010706020507" pitchFamily="18" charset="2"/>
                        </a:rPr>
                        <a:t>)</a:t>
                      </a:r>
                      <a:endParaRPr lang="zh-TW" altLang="en-US" sz="2400" baseline="-25000" dirty="0">
                        <a:latin typeface="+mn-ea"/>
                        <a:ea typeface="+mn-ea"/>
                      </a:endParaRPr>
                    </a:p>
                  </a:txBody>
                  <a:tcPr anchor="ctr"/>
                </a:tc>
                <a:tc>
                  <a:txBody>
                    <a:bodyPr/>
                    <a:lstStyle/>
                    <a:p>
                      <a:pPr algn="ctr"/>
                      <a:r>
                        <a:rPr lang="en-US" altLang="zh-TW" sz="2400" dirty="0">
                          <a:latin typeface="+mn-ea"/>
                          <a:ea typeface="+mn-ea"/>
                        </a:rPr>
                        <a:t>V </a:t>
                      </a:r>
                      <a:r>
                        <a:rPr lang="en-US" altLang="zh-TW" sz="2400" baseline="-25000" dirty="0">
                          <a:latin typeface="+mn-ea"/>
                          <a:ea typeface="+mn-ea"/>
                        </a:rPr>
                        <a:t>(V)</a:t>
                      </a:r>
                      <a:endParaRPr lang="zh-TW" altLang="en-US" sz="2400" baseline="-25000" dirty="0">
                        <a:latin typeface="+mn-ea"/>
                        <a:ea typeface="+mn-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latin typeface="+mn-ea"/>
                          <a:ea typeface="+mn-ea"/>
                        </a:rPr>
                        <a:t>I</a:t>
                      </a:r>
                      <a:r>
                        <a:rPr lang="en-US" altLang="zh-TW" sz="2400" baseline="-25000" dirty="0">
                          <a:latin typeface="+mn-ea"/>
                          <a:ea typeface="+mn-ea"/>
                        </a:rPr>
                        <a:t>G</a:t>
                      </a:r>
                      <a:endParaRPr lang="zh-TW" altLang="en-US" sz="2400" baseline="-25000" dirty="0">
                        <a:latin typeface="+mn-ea"/>
                        <a:ea typeface="+mn-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latin typeface="+mn-ea"/>
                          <a:ea typeface="+mn-ea"/>
                        </a:rPr>
                        <a:t>I</a:t>
                      </a:r>
                      <a:r>
                        <a:rPr lang="en-US" altLang="zh-TW" sz="2400" baseline="-25000" dirty="0">
                          <a:latin typeface="+mn-ea"/>
                          <a:ea typeface="+mn-ea"/>
                        </a:rPr>
                        <a:t>A</a:t>
                      </a:r>
                      <a:endParaRPr lang="zh-TW" altLang="en-US" sz="2400" baseline="-25000" dirty="0">
                        <a:latin typeface="+mn-ea"/>
                        <a:ea typeface="+mn-ea"/>
                      </a:endParaRPr>
                    </a:p>
                  </a:txBody>
                  <a:tcPr anchor="ctr"/>
                </a:tc>
                <a:tc>
                  <a:txBody>
                    <a:bodyPr/>
                    <a:lstStyle/>
                    <a:p>
                      <a:pPr algn="ctr"/>
                      <a:r>
                        <a:rPr lang="en-US" altLang="zh-TW" sz="2400" dirty="0">
                          <a:latin typeface="+mn-ea"/>
                          <a:ea typeface="+mn-ea"/>
                        </a:rPr>
                        <a:t>I</a:t>
                      </a:r>
                      <a:r>
                        <a:rPr lang="en-US" altLang="zh-TW" sz="2400" baseline="-25000" dirty="0">
                          <a:latin typeface="+mn-ea"/>
                          <a:ea typeface="+mn-ea"/>
                        </a:rPr>
                        <a:t>DMM</a:t>
                      </a:r>
                      <a:endParaRPr lang="zh-TW" altLang="en-US" sz="2400" baseline="-25000" dirty="0">
                        <a:latin typeface="+mn-ea"/>
                        <a:ea typeface="+mn-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latin typeface="+mn-ea"/>
                          <a:ea typeface="+mn-ea"/>
                        </a:rPr>
                        <a:t>I</a:t>
                      </a:r>
                      <a:r>
                        <a:rPr lang="en-US" altLang="zh-TW" sz="2400" baseline="-25000" dirty="0">
                          <a:latin typeface="+mn-ea"/>
                          <a:ea typeface="+mn-ea"/>
                        </a:rPr>
                        <a:t>A</a:t>
                      </a:r>
                      <a:r>
                        <a:rPr lang="en-US" altLang="zh-TW" sz="2400" dirty="0">
                          <a:latin typeface="+mn-ea"/>
                          <a:ea typeface="+mn-ea"/>
                        </a:rPr>
                        <a:t>/ I</a:t>
                      </a:r>
                      <a:r>
                        <a:rPr lang="en-US" altLang="zh-TW" sz="2400" baseline="-25000" dirty="0">
                          <a:latin typeface="+mn-ea"/>
                          <a:ea typeface="+mn-ea"/>
                        </a:rPr>
                        <a:t>DMM</a:t>
                      </a:r>
                      <a:endParaRPr lang="zh-TW" altLang="en-US" sz="2400" baseline="-25000" dirty="0">
                        <a:latin typeface="+mn-ea"/>
                        <a:ea typeface="+mn-ea"/>
                      </a:endParaRPr>
                    </a:p>
                  </a:txBody>
                  <a:tcPr anchor="ctr"/>
                </a:tc>
                <a:extLst>
                  <a:ext uri="{0D108BD9-81ED-4DB2-BD59-A6C34878D82A}">
                    <a16:rowId xmlns:a16="http://schemas.microsoft.com/office/drawing/2014/main" val="2430312765"/>
                  </a:ext>
                </a:extLst>
              </a:tr>
              <a:tr h="502039">
                <a:tc>
                  <a:txBody>
                    <a:bodyPr/>
                    <a:lstStyle/>
                    <a:p>
                      <a:pPr algn="ctr"/>
                      <a:r>
                        <a:rPr lang="en-US" altLang="zh-TW" sz="2400" dirty="0">
                          <a:latin typeface="+mn-ea"/>
                          <a:ea typeface="+mn-ea"/>
                        </a:rPr>
                        <a:t>150</a:t>
                      </a:r>
                      <a:endParaRPr lang="zh-TW" altLang="en-US" sz="2400" dirty="0">
                        <a:latin typeface="+mn-ea"/>
                        <a:ea typeface="+mn-ea"/>
                      </a:endParaRPr>
                    </a:p>
                  </a:txBody>
                  <a:tcPr/>
                </a:tc>
                <a:tc>
                  <a:txBody>
                    <a:bodyPr/>
                    <a:lstStyle/>
                    <a:p>
                      <a:pPr algn="ctr"/>
                      <a:r>
                        <a:rPr lang="en-US" altLang="zh-TW" sz="2400" dirty="0">
                          <a:latin typeface="+mn-ea"/>
                          <a:ea typeface="+mn-ea"/>
                        </a:rPr>
                        <a:t>5</a:t>
                      </a: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extLst>
                  <a:ext uri="{0D108BD9-81ED-4DB2-BD59-A6C34878D82A}">
                    <a16:rowId xmlns:a16="http://schemas.microsoft.com/office/drawing/2014/main" val="4294602448"/>
                  </a:ext>
                </a:extLst>
              </a:tr>
              <a:tr h="502039">
                <a:tc>
                  <a:txBody>
                    <a:bodyPr/>
                    <a:lstStyle/>
                    <a:p>
                      <a:pPr algn="ctr"/>
                      <a:r>
                        <a:rPr lang="en-US" altLang="zh-TW" sz="2400" dirty="0">
                          <a:latin typeface="+mn-ea"/>
                          <a:ea typeface="+mn-ea"/>
                        </a:rPr>
                        <a:t>300</a:t>
                      </a:r>
                      <a:endParaRPr lang="zh-TW" altLang="en-US" sz="2400" dirty="0">
                        <a:latin typeface="+mn-ea"/>
                        <a:ea typeface="+mn-ea"/>
                      </a:endParaRPr>
                    </a:p>
                  </a:txBody>
                  <a:tcPr/>
                </a:tc>
                <a:tc>
                  <a:txBody>
                    <a:bodyPr/>
                    <a:lstStyle/>
                    <a:p>
                      <a:pPr algn="ctr"/>
                      <a:r>
                        <a:rPr lang="en-US" altLang="zh-TW" sz="2400" dirty="0">
                          <a:latin typeface="+mn-ea"/>
                          <a:ea typeface="+mn-ea"/>
                        </a:rPr>
                        <a:t>1</a:t>
                      </a: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r>
                        <a:rPr lang="zh-TW" altLang="en-US" sz="2400" dirty="0">
                          <a:latin typeface="+mn-ea"/>
                          <a:ea typeface="+mn-ea"/>
                        </a:rPr>
                        <a:t>大</a:t>
                      </a:r>
                    </a:p>
                  </a:txBody>
                  <a:tcPr/>
                </a:tc>
                <a:extLst>
                  <a:ext uri="{0D108BD9-81ED-4DB2-BD59-A6C34878D82A}">
                    <a16:rowId xmlns:a16="http://schemas.microsoft.com/office/drawing/2014/main" val="3952231556"/>
                  </a:ext>
                </a:extLst>
              </a:tr>
            </a:tbl>
          </a:graphicData>
        </a:graphic>
      </p:graphicFrame>
      <mc:AlternateContent xmlns:mc="http://schemas.openxmlformats.org/markup-compatibility/2006" xmlns:a14="http://schemas.microsoft.com/office/drawing/2010/main">
        <mc:Choice Requires="a14">
          <p:sp>
            <p:nvSpPr>
              <p:cNvPr id="51" name="物件 8">
                <a:extLst>
                  <a:ext uri="{FF2B5EF4-FFF2-40B4-BE49-F238E27FC236}">
                    <a16:creationId xmlns:a16="http://schemas.microsoft.com/office/drawing/2014/main" id="{94EDCD70-3AF2-45A8-ADA9-3094F03D16A0}"/>
                  </a:ext>
                </a:extLst>
              </p:cNvPr>
              <p:cNvSpPr txBox="1"/>
              <p:nvPr/>
            </p:nvSpPr>
            <p:spPr bwMode="auto">
              <a:xfrm>
                <a:off x="434346" y="1747527"/>
                <a:ext cx="4076280" cy="977129"/>
              </a:xfrm>
              <a:prstGeom prst="rect">
                <a:avLst/>
              </a:prstGeom>
              <a:noFill/>
              <a:extLst/>
            </p:spPr>
            <p:txBody>
              <a:bodyPr>
                <a:noAutofit/>
              </a:bodyPr>
              <a:lstStyle/>
              <a:p>
                <a:pPr marL="342900" indent="-342900">
                  <a:buFont typeface="+mj-lt"/>
                  <a:buAutoNum type="arabicPeriod" startAt="2"/>
                </a:pPr>
                <a14:m>
                  <m:oMath xmlns:m="http://schemas.openxmlformats.org/officeDocument/2006/math">
                    <m:r>
                      <a:rPr lang="en-US" altLang="zh-TW" sz="2000" b="0" i="0" smtClean="0">
                        <a:solidFill>
                          <a:srgbClr val="000000"/>
                        </a:solidFill>
                        <a:latin typeface="Cambria Math" panose="02040503050406030204" pitchFamily="18" charset="0"/>
                      </a:rPr>
                      <m:t> </m:t>
                    </m:r>
                    <m:r>
                      <a:rPr lang="zh-TW" altLang="en-US" sz="2000" i="1">
                        <a:solidFill>
                          <a:srgbClr val="000000"/>
                        </a:solidFill>
                        <a:latin typeface="Cambria Math" panose="02040503050406030204" pitchFamily="18" charset="0"/>
                      </a:rPr>
                      <m:t>換算</m:t>
                    </m:r>
                    <m:r>
                      <a:rPr lang="zh-TW" altLang="en-US" sz="2000" i="1" smtClean="0">
                        <a:solidFill>
                          <a:srgbClr val="000000"/>
                        </a:solidFill>
                        <a:latin typeface="Cambria Math" panose="02040503050406030204" pitchFamily="18" charset="0"/>
                      </a:rPr>
                      <m:t>經待測</m:t>
                    </m:r>
                    <m:r>
                      <a:rPr lang="zh-TW" altLang="en-US" sz="2000" i="1">
                        <a:solidFill>
                          <a:srgbClr val="000000"/>
                        </a:solidFill>
                        <a:latin typeface="Cambria Math" panose="02040503050406030204" pitchFamily="18" charset="0"/>
                      </a:rPr>
                      <m:t>電阻</m:t>
                    </m:r>
                    <m:r>
                      <a:rPr lang="zh-TW" altLang="en-US" sz="2000" i="1" smtClean="0">
                        <a:solidFill>
                          <a:srgbClr val="000000"/>
                        </a:solidFill>
                        <a:latin typeface="Cambria Math" panose="02040503050406030204" pitchFamily="18" charset="0"/>
                      </a:rPr>
                      <m:t>之電流</m:t>
                    </m:r>
                    <m:r>
                      <m:rPr>
                        <m:sty m:val="p"/>
                      </m:rPr>
                      <a:rPr lang="en-US" altLang="zh-TW" sz="2000" i="1">
                        <a:solidFill>
                          <a:srgbClr val="000000"/>
                        </a:solidFill>
                        <a:latin typeface="Cambria Math" panose="02040503050406030204" pitchFamily="18" charset="0"/>
                      </a:rPr>
                      <m:t>I</m:t>
                    </m:r>
                  </m:oMath>
                </a14:m>
                <a:r>
                  <a:rPr lang="en-US" altLang="zh-TW" sz="2000" i="1" baseline="-25000" dirty="0">
                    <a:solidFill>
                      <a:srgbClr val="000000"/>
                    </a:solidFill>
                    <a:latin typeface="Cambria Math" panose="02040503050406030204" pitchFamily="18" charset="0"/>
                  </a:rPr>
                  <a:t>A</a:t>
                </a:r>
              </a:p>
              <a:p>
                <a:r>
                  <a:rPr lang="en-US" altLang="zh-TW" sz="2000" dirty="0">
                    <a:solidFill>
                      <a:srgbClr val="000000"/>
                    </a:solidFill>
                  </a:rPr>
                  <a:t>	</a:t>
                </a:r>
                <a14:m>
                  <m:oMath xmlns:m="http://schemas.openxmlformats.org/officeDocument/2006/math">
                    <m:r>
                      <a:rPr lang="zh-TW" altLang="en-US" sz="2000" i="1" smtClean="0">
                        <a:solidFill>
                          <a:srgbClr val="000000"/>
                        </a:solidFill>
                        <a:latin typeface="Cambria Math" panose="02040503050406030204" pitchFamily="18" charset="0"/>
                      </a:rPr>
                      <m:t>𝐼</m:t>
                    </m:r>
                    <m:r>
                      <a:rPr lang="en-US" altLang="zh-TW" sz="2000" b="0" i="1" baseline="-25000" smtClean="0">
                        <a:solidFill>
                          <a:srgbClr val="000000"/>
                        </a:solidFill>
                        <a:latin typeface="Cambria Math" panose="02040503050406030204" pitchFamily="18" charset="0"/>
                      </a:rPr>
                      <m:t>𝐴</m:t>
                    </m:r>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m:rPr>
                            <m:sty m:val="p"/>
                          </m:rPr>
                          <a:rPr lang="en-US" altLang="zh-TW" sz="2000" i="1">
                            <a:solidFill>
                              <a:srgbClr val="000000"/>
                            </a:solidFill>
                            <a:latin typeface="Cambria Math" panose="02040503050406030204" pitchFamily="18" charset="0"/>
                          </a:rPr>
                          <m:t>G</m:t>
                        </m:r>
                      </m:sub>
                    </m:sSub>
                    <m:d>
                      <m:dPr>
                        <m:ctrlPr>
                          <a:rPr lang="zh-TW" altLang="en-US" sz="2000" i="1">
                            <a:solidFill>
                              <a:srgbClr val="000000"/>
                            </a:solidFill>
                            <a:latin typeface="Cambria Math" panose="02040503050406030204" pitchFamily="18" charset="0"/>
                          </a:rPr>
                        </m:ctrlPr>
                      </m:dPr>
                      <m:e>
                        <m:r>
                          <a:rPr lang="zh-TW" altLang="en-US" sz="2000" i="1">
                            <a:solidFill>
                              <a:srgbClr val="000000"/>
                            </a:solidFill>
                            <a:latin typeface="Cambria Math" panose="02040503050406030204" pitchFamily="18" charset="0"/>
                          </a:rPr>
                          <m:t>1+</m:t>
                        </m:r>
                        <m:f>
                          <m:fPr>
                            <m:ctrlPr>
                              <a:rPr lang="zh-TW" altLang="en-US" sz="2000" i="1">
                                <a:solidFill>
                                  <a:srgbClr val="000000"/>
                                </a:solidFill>
                                <a:latin typeface="Cambria Math" panose="02040503050406030204" pitchFamily="18" charset="0"/>
                              </a:rPr>
                            </m:ctrlPr>
                          </m:fPr>
                          <m:num>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m:rPr>
                                    <m:sty m:val="p"/>
                                  </m:rPr>
                                  <a:rPr lang="en-US" altLang="zh-TW" sz="2000" i="1">
                                    <a:solidFill>
                                      <a:srgbClr val="000000"/>
                                    </a:solidFill>
                                    <a:latin typeface="Cambria Math" panose="02040503050406030204" pitchFamily="18" charset="0"/>
                                  </a:rPr>
                                  <m:t>G</m:t>
                                </m:r>
                              </m:sub>
                            </m:sSub>
                          </m:num>
                          <m:den>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zh-TW" altLang="en-US" sz="2000" i="1">
                                    <a:solidFill>
                                      <a:srgbClr val="000000"/>
                                    </a:solidFill>
                                    <a:latin typeface="Cambria Math" panose="02040503050406030204" pitchFamily="18" charset="0"/>
                                  </a:rPr>
                                  <m:t>𝑝</m:t>
                                </m:r>
                              </m:sub>
                            </m:sSub>
                          </m:den>
                        </m:f>
                      </m:e>
                    </m:d>
                  </m:oMath>
                </a14:m>
                <a:r>
                  <a:rPr lang="zh-TW" altLang="en-US" sz="2000" dirty="0"/>
                  <a:t> </a:t>
                </a:r>
                <a:endParaRPr lang="zh-TW" altLang="en-US" sz="2000" baseline="-25000" dirty="0"/>
              </a:p>
            </p:txBody>
          </p:sp>
        </mc:Choice>
        <mc:Fallback xmlns="">
          <p:sp>
            <p:nvSpPr>
              <p:cNvPr id="51" name="物件 8">
                <a:extLst>
                  <a:ext uri="{FF2B5EF4-FFF2-40B4-BE49-F238E27FC236}">
                    <a16:creationId xmlns:a16="http://schemas.microsoft.com/office/drawing/2014/main" id="{94EDCD70-3AF2-45A8-ADA9-3094F03D16A0}"/>
                  </a:ext>
                </a:extLst>
              </p:cNvPr>
              <p:cNvSpPr txBox="1">
                <a:spLocks noRot="1" noChangeAspect="1" noMove="1" noResize="1" noEditPoints="1" noAdjustHandles="1" noChangeArrowheads="1" noChangeShapeType="1" noTextEdit="1"/>
              </p:cNvSpPr>
              <p:nvPr/>
            </p:nvSpPr>
            <p:spPr bwMode="auto">
              <a:xfrm>
                <a:off x="434346" y="1747527"/>
                <a:ext cx="4076280" cy="977129"/>
              </a:xfrm>
              <a:prstGeom prst="rect">
                <a:avLst/>
              </a:prstGeom>
              <a:blipFill>
                <a:blip r:embed="rId3"/>
                <a:stretch>
                  <a:fillRect l="-1495" t="-3125"/>
                </a:stretch>
              </a:blipFill>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物件 8">
                <a:extLst>
                  <a:ext uri="{FF2B5EF4-FFF2-40B4-BE49-F238E27FC236}">
                    <a16:creationId xmlns:a16="http://schemas.microsoft.com/office/drawing/2014/main" id="{F5502C3B-C56B-4FD3-82DE-E2E31FABE2B0}"/>
                  </a:ext>
                </a:extLst>
              </p:cNvPr>
              <p:cNvSpPr txBox="1"/>
              <p:nvPr/>
            </p:nvSpPr>
            <p:spPr bwMode="auto">
              <a:xfrm>
                <a:off x="443265" y="2690292"/>
                <a:ext cx="4338969" cy="448923"/>
              </a:xfrm>
              <a:prstGeom prst="rect">
                <a:avLst/>
              </a:prstGeom>
              <a:noFill/>
              <a:extLst/>
            </p:spPr>
            <p:txBody>
              <a:bodyPr>
                <a:noAutofit/>
              </a:bodyPr>
              <a:lstStyle/>
              <a:p>
                <a:pPr marL="257175" indent="-257175">
                  <a:buFont typeface="+mj-lt"/>
                  <a:buAutoNum type="arabicPeriod" startAt="3"/>
                </a:pPr>
                <a14:m>
                  <m:oMath xmlns:m="http://schemas.openxmlformats.org/officeDocument/2006/math">
                    <m:r>
                      <a:rPr lang="en-US" altLang="zh-TW" sz="2000" b="0" i="0" smtClean="0">
                        <a:solidFill>
                          <a:srgbClr val="000000"/>
                        </a:solidFill>
                        <a:latin typeface="Cambria Math" panose="02040503050406030204" pitchFamily="18" charset="0"/>
                      </a:rPr>
                      <m:t> </m:t>
                    </m:r>
                    <m:r>
                      <a:rPr lang="zh-TW" altLang="en-US" sz="2000" i="0">
                        <a:solidFill>
                          <a:srgbClr val="000000"/>
                        </a:solidFill>
                        <a:latin typeface="Cambria Math" panose="02040503050406030204" pitchFamily="18" charset="0"/>
                      </a:rPr>
                      <m:t>以</m:t>
                    </m:r>
                    <m:r>
                      <a:rPr lang="zh-TW" altLang="en-US" sz="2000" i="0" smtClean="0">
                        <a:solidFill>
                          <a:srgbClr val="000000"/>
                        </a:solidFill>
                        <a:latin typeface="Cambria Math" panose="02040503050406030204" pitchFamily="18" charset="0"/>
                      </a:rPr>
                      <m:t>三用電表測試</m:t>
                    </m:r>
                    <m:r>
                      <a:rPr lang="zh-TW" altLang="en-US" sz="2000" i="0">
                        <a:solidFill>
                          <a:srgbClr val="000000"/>
                        </a:solidFill>
                        <a:latin typeface="Cambria Math" panose="02040503050406030204" pitchFamily="18" charset="0"/>
                      </a:rPr>
                      <m:t>電流</m:t>
                    </m:r>
                  </m:oMath>
                </a14:m>
                <a:r>
                  <a:rPr lang="zh-TW" altLang="en-US" sz="2000" dirty="0">
                    <a:solidFill>
                      <a:srgbClr val="000000"/>
                    </a:solidFill>
                    <a:latin typeface="Cambria Math" panose="02040503050406030204" pitchFamily="18" charset="0"/>
                  </a:rPr>
                  <a:t>值並與測試做比較</a:t>
                </a:r>
                <a:endParaRPr lang="en-US" altLang="zh-TW" sz="2000" dirty="0">
                  <a:solidFill>
                    <a:srgbClr val="000000"/>
                  </a:solidFill>
                  <a:latin typeface="Cambria Math" panose="02040503050406030204" pitchFamily="18" charset="0"/>
                </a:endParaRPr>
              </a:p>
            </p:txBody>
          </p:sp>
        </mc:Choice>
        <mc:Fallback xmlns="">
          <p:sp>
            <p:nvSpPr>
              <p:cNvPr id="52" name="物件 8">
                <a:extLst>
                  <a:ext uri="{FF2B5EF4-FFF2-40B4-BE49-F238E27FC236}">
                    <a16:creationId xmlns:a16="http://schemas.microsoft.com/office/drawing/2014/main" id="{F5502C3B-C56B-4FD3-82DE-E2E31FABE2B0}"/>
                  </a:ext>
                </a:extLst>
              </p:cNvPr>
              <p:cNvSpPr txBox="1">
                <a:spLocks noRot="1" noChangeAspect="1" noMove="1" noResize="1" noEditPoints="1" noAdjustHandles="1" noChangeArrowheads="1" noChangeShapeType="1" noTextEdit="1"/>
              </p:cNvSpPr>
              <p:nvPr/>
            </p:nvSpPr>
            <p:spPr bwMode="auto">
              <a:xfrm>
                <a:off x="443265" y="2690292"/>
                <a:ext cx="4338969" cy="448923"/>
              </a:xfrm>
              <a:prstGeom prst="rect">
                <a:avLst/>
              </a:prstGeom>
              <a:blipFill>
                <a:blip r:embed="rId4"/>
                <a:stretch>
                  <a:fillRect l="-1406" t="-6757" r="-985" b="-79730"/>
                </a:stretch>
              </a:blipFill>
              <a:extLst/>
            </p:spPr>
            <p:txBody>
              <a:bodyPr/>
              <a:lstStyle/>
              <a:p>
                <a:r>
                  <a:rPr lang="zh-TW" altLang="en-US">
                    <a:noFill/>
                  </a:rPr>
                  <a:t> </a:t>
                </a:r>
              </a:p>
            </p:txBody>
          </p:sp>
        </mc:Fallback>
      </mc:AlternateContent>
    </p:spTree>
    <p:extLst>
      <p:ext uri="{BB962C8B-B14F-4D97-AF65-F5344CB8AC3E}">
        <p14:creationId xmlns:p14="http://schemas.microsoft.com/office/powerpoint/2010/main" val="2278105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a:spLocks noChangeArrowheads="1"/>
              </p:cNvSpPr>
              <p:nvPr/>
            </p:nvSpPr>
            <p:spPr bwMode="auto">
              <a:xfrm>
                <a:off x="261257" y="783905"/>
                <a:ext cx="8621486" cy="336098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fontAlgn="base">
                  <a:lnSpc>
                    <a:spcPct val="120000"/>
                  </a:lnSpc>
                  <a:spcBef>
                    <a:spcPct val="0"/>
                  </a:spcBef>
                  <a:spcAft>
                    <a:spcPct val="0"/>
                  </a:spcAft>
                  <a:buFont typeface="Arial" panose="020B0604020202020204" pitchFamily="34" charset="0"/>
                  <a:buChar char="•"/>
                </a:pPr>
                <a:r>
                  <a:rPr kumimoji="1" lang="zh-TW" altLang="en-US" sz="2400" i="0" u="none" strike="noStrike" cap="none" normalizeH="0" baseline="0" dirty="0">
                    <a:ln>
                      <a:noFill/>
                    </a:ln>
                    <a:solidFill>
                      <a:schemeClr val="tx1"/>
                    </a:solidFill>
                    <a:effectLst/>
                    <a:latin typeface="+mn-ea"/>
                    <a:cs typeface="Times New Roman" pitchFamily="18" charset="0"/>
                  </a:rPr>
                  <a:t>實驗提供</a:t>
                </a:r>
                <a:r>
                  <a:rPr kumimoji="1" lang="zh-TW" altLang="zh-TW" sz="2400" i="0" u="none" strike="noStrike" cap="none" normalizeH="0" baseline="0" dirty="0">
                    <a:ln>
                      <a:noFill/>
                    </a:ln>
                    <a:solidFill>
                      <a:schemeClr val="tx1"/>
                    </a:solidFill>
                    <a:effectLst/>
                    <a:latin typeface="+mn-ea"/>
                    <a:cs typeface="Times New Roman" pitchFamily="18" charset="0"/>
                  </a:rPr>
                  <a:t>檢流計</a:t>
                </a:r>
                <a:r>
                  <a:rPr kumimoji="1" lang="en-US" altLang="zh-TW" sz="2400" i="0" u="none" strike="noStrike" cap="none" normalizeH="0" baseline="0" dirty="0">
                    <a:ln>
                      <a:noFill/>
                    </a:ln>
                    <a:solidFill>
                      <a:schemeClr val="tx1"/>
                    </a:solidFill>
                    <a:effectLst/>
                    <a:latin typeface="+mn-ea"/>
                    <a:cs typeface="Times New Roman" pitchFamily="18" charset="0"/>
                  </a:rPr>
                  <a:t>G</a:t>
                </a:r>
                <a:r>
                  <a:rPr kumimoji="1" lang="zh-TW" altLang="zh-TW" sz="2400" i="0" u="none" strike="noStrike" cap="none" normalizeH="0" baseline="0" dirty="0">
                    <a:ln>
                      <a:noFill/>
                    </a:ln>
                    <a:solidFill>
                      <a:schemeClr val="tx1"/>
                    </a:solidFill>
                    <a:effectLst/>
                    <a:latin typeface="+mn-ea"/>
                    <a:cs typeface="Times New Roman" pitchFamily="18" charset="0"/>
                  </a:rPr>
                  <a:t>測量的最大電流範圍為</a:t>
                </a:r>
                <a:r>
                  <a:rPr kumimoji="1" lang="en-US" altLang="zh-TW" sz="2400" i="0" u="none" strike="noStrike" cap="none" normalizeH="0" baseline="0" dirty="0">
                    <a:ln>
                      <a:noFill/>
                    </a:ln>
                    <a:solidFill>
                      <a:schemeClr val="tx1"/>
                    </a:solidFill>
                    <a:effectLst/>
                    <a:latin typeface="+mn-ea"/>
                    <a:cs typeface="Times New Roman" pitchFamily="18" charset="0"/>
                  </a:rPr>
                  <a:t>50 </a:t>
                </a:r>
                <a:r>
                  <a:rPr kumimoji="1" lang="en-US" altLang="zh-TW" sz="2400" i="0" u="none" strike="noStrike" cap="none" normalizeH="0" baseline="0" dirty="0" err="1">
                    <a:ln>
                      <a:noFill/>
                    </a:ln>
                    <a:solidFill>
                      <a:schemeClr val="tx1"/>
                    </a:solidFill>
                    <a:effectLst/>
                    <a:latin typeface="+mn-ea"/>
                    <a:cs typeface="Times New Roman" pitchFamily="18" charset="0"/>
                  </a:rPr>
                  <a:t>μA</a:t>
                </a:r>
                <a:r>
                  <a:rPr kumimoji="1" lang="en-US" altLang="zh-TW" sz="2400" i="0" u="none" strike="noStrike" cap="none" normalizeH="0" baseline="0" dirty="0">
                    <a:ln>
                      <a:noFill/>
                    </a:ln>
                    <a:solidFill>
                      <a:schemeClr val="tx1"/>
                    </a:solidFill>
                    <a:effectLst/>
                    <a:latin typeface="+mn-ea"/>
                    <a:cs typeface="Times New Roman" pitchFamily="18" charset="0"/>
                  </a:rPr>
                  <a:t>(R</a:t>
                </a:r>
                <a:r>
                  <a:rPr kumimoji="1" lang="en-US" altLang="zh-TW" sz="2400" i="0" u="none" strike="noStrike" cap="none" normalizeH="0" baseline="-25000" dirty="0">
                    <a:ln>
                      <a:noFill/>
                    </a:ln>
                    <a:solidFill>
                      <a:schemeClr val="tx1"/>
                    </a:solidFill>
                    <a:effectLst/>
                    <a:latin typeface="+mn-ea"/>
                    <a:cs typeface="Times New Roman" pitchFamily="18" charset="0"/>
                  </a:rPr>
                  <a:t>G</a:t>
                </a:r>
                <a:r>
                  <a:rPr kumimoji="1" lang="en-US" altLang="zh-TW" sz="2400" i="0" u="none" strike="noStrike" cap="none" normalizeH="0" baseline="0" dirty="0">
                    <a:ln>
                      <a:noFill/>
                    </a:ln>
                    <a:solidFill>
                      <a:schemeClr val="tx1"/>
                    </a:solidFill>
                    <a:effectLst/>
                    <a:latin typeface="+mn-ea"/>
                    <a:cs typeface="Times New Roman" pitchFamily="18" charset="0"/>
                  </a:rPr>
                  <a:t>=____</a:t>
                </a:r>
                <a:r>
                  <a:rPr kumimoji="1" lang="en-US" altLang="zh-TW" sz="2400" i="0" u="none" strike="noStrike" cap="none" normalizeH="0" baseline="0" dirty="0">
                    <a:ln>
                      <a:noFill/>
                    </a:ln>
                    <a:solidFill>
                      <a:schemeClr val="tx1"/>
                    </a:solidFill>
                    <a:effectLst/>
                    <a:latin typeface="+mn-ea"/>
                    <a:cs typeface="Times New Roman" pitchFamily="18" charset="0"/>
                    <a:sym typeface="Symbol" panose="05050102010706020507" pitchFamily="18" charset="2"/>
                  </a:rPr>
                  <a:t>)</a:t>
                </a:r>
                <a:r>
                  <a:rPr kumimoji="1" lang="zh-TW" altLang="en-US" sz="2400" i="0" u="none" strike="noStrike" cap="none" normalizeH="0" baseline="0" dirty="0">
                    <a:ln>
                      <a:noFill/>
                    </a:ln>
                    <a:solidFill>
                      <a:schemeClr val="tx1"/>
                    </a:solidFill>
                    <a:effectLst/>
                    <a:latin typeface="+mn-ea"/>
                    <a:cs typeface="Times New Roman" panose="02020603050405020304" pitchFamily="18" charset="0"/>
                  </a:rPr>
                  <a:t>，換算為電壓時能測試的範圍</a:t>
                </a:r>
                <a:r>
                  <a:rPr kumimoji="1" lang="en-US" altLang="zh-TW" sz="2400" dirty="0">
                    <a:latin typeface="+mn-ea"/>
                    <a:cs typeface="Times New Roman" panose="02020603050405020304" pitchFamily="18" charset="0"/>
                  </a:rPr>
                  <a:t>V</a:t>
                </a:r>
                <a:r>
                  <a:rPr kumimoji="1" lang="en-US" altLang="zh-TW" sz="2400" baseline="-25000" dirty="0">
                    <a:latin typeface="+mn-ea"/>
                    <a:cs typeface="Times New Roman" panose="02020603050405020304" pitchFamily="18" charset="0"/>
                  </a:rPr>
                  <a:t>G</a:t>
                </a:r>
                <a:r>
                  <a:rPr kumimoji="1" lang="zh-TW" altLang="en-US" sz="2400" baseline="-25000" dirty="0">
                    <a:latin typeface="+mn-ea"/>
                    <a:cs typeface="Times New Roman" panose="02020603050405020304" pitchFamily="18" charset="0"/>
                  </a:rPr>
                  <a:t> </a:t>
                </a:r>
                <a:r>
                  <a:rPr kumimoji="1" lang="en-US" altLang="zh-TW" sz="2400" baseline="-25000" dirty="0">
                    <a:latin typeface="+mn-ea"/>
                    <a:cs typeface="Times New Roman" panose="02020603050405020304" pitchFamily="18" charset="0"/>
                  </a:rPr>
                  <a:t>FS</a:t>
                </a:r>
                <a:r>
                  <a:rPr kumimoji="1" lang="en-US" altLang="zh-TW" sz="2400" i="0" u="none" strike="noStrike" cap="none" normalizeH="0" baseline="0" dirty="0">
                    <a:ln>
                      <a:noFill/>
                    </a:ln>
                    <a:solidFill>
                      <a:schemeClr val="tx1"/>
                    </a:solidFill>
                    <a:effectLst/>
                    <a:latin typeface="+mn-ea"/>
                    <a:cs typeface="Times New Roman" panose="02020603050405020304" pitchFamily="18" charset="0"/>
                  </a:rPr>
                  <a:t>(</a:t>
                </a:r>
                <a:r>
                  <a:rPr kumimoji="1" lang="zh-TW" altLang="en-US" sz="2400" i="0" u="none" strike="noStrike" cap="none" normalizeH="0" baseline="0" dirty="0">
                    <a:ln>
                      <a:noFill/>
                    </a:ln>
                    <a:solidFill>
                      <a:schemeClr val="tx1"/>
                    </a:solidFill>
                    <a:effectLst/>
                    <a:latin typeface="+mn-ea"/>
                    <a:cs typeface="Times New Roman" panose="02020603050405020304" pitchFamily="18" charset="0"/>
                  </a:rPr>
                  <a:t>滿檔位時</a:t>
                </a:r>
                <a:r>
                  <a:rPr kumimoji="1" lang="en-US" altLang="zh-TW" sz="2400" i="0" u="none" strike="noStrike" cap="none" normalizeH="0" baseline="0" dirty="0">
                    <a:ln>
                      <a:noFill/>
                    </a:ln>
                    <a:solidFill>
                      <a:schemeClr val="tx1"/>
                    </a:solidFill>
                    <a:effectLst/>
                    <a:latin typeface="+mn-ea"/>
                    <a:cs typeface="Times New Roman" panose="02020603050405020304" pitchFamily="18" charset="0"/>
                  </a:rPr>
                  <a:t>)</a:t>
                </a:r>
                <a:r>
                  <a:rPr kumimoji="1" lang="zh-TW" altLang="en-US" sz="2400" i="0" u="none" strike="noStrike" cap="none" normalizeH="0" baseline="0" dirty="0">
                    <a:ln>
                      <a:noFill/>
                    </a:ln>
                    <a:solidFill>
                      <a:schemeClr val="tx1"/>
                    </a:solidFill>
                    <a:effectLst/>
                    <a:latin typeface="+mn-ea"/>
                    <a:cs typeface="Times New Roman" panose="02020603050405020304" pitchFamily="18" charset="0"/>
                  </a:rPr>
                  <a:t>約為</a:t>
                </a:r>
                <a:r>
                  <a:rPr kumimoji="1" lang="en-US" altLang="zh-TW" sz="2400" i="0" u="none" strike="noStrike" cap="none" normalizeH="0" baseline="0" dirty="0">
                    <a:ln>
                      <a:noFill/>
                    </a:ln>
                    <a:solidFill>
                      <a:schemeClr val="bg1">
                        <a:lumMod val="85000"/>
                      </a:schemeClr>
                    </a:solidFill>
                    <a:effectLst/>
                    <a:latin typeface="+mn-ea"/>
                    <a:cs typeface="Times New Roman" panose="02020603050405020304" pitchFamily="18" charset="0"/>
                  </a:rPr>
                  <a:t>0.1 </a:t>
                </a:r>
                <a:r>
                  <a:rPr kumimoji="1" lang="en-US" altLang="zh-TW" sz="2400" i="0" u="none" strike="noStrike" cap="none" normalizeH="0" baseline="0" dirty="0">
                    <a:ln>
                      <a:noFill/>
                    </a:ln>
                    <a:solidFill>
                      <a:schemeClr val="tx1"/>
                    </a:solidFill>
                    <a:effectLst/>
                    <a:latin typeface="+mn-ea"/>
                    <a:cs typeface="Times New Roman" panose="02020603050405020304" pitchFamily="18" charset="0"/>
                  </a:rPr>
                  <a:t>V</a:t>
                </a:r>
              </a:p>
              <a:p>
                <a:pPr marL="342900" indent="-342900" fontAlgn="base">
                  <a:lnSpc>
                    <a:spcPct val="120000"/>
                  </a:lnSpc>
                  <a:spcBef>
                    <a:spcPct val="0"/>
                  </a:spcBef>
                  <a:spcAft>
                    <a:spcPct val="0"/>
                  </a:spcAft>
                  <a:buFont typeface="Arial" panose="020B0604020202020204" pitchFamily="34" charset="0"/>
                  <a:buChar char="•"/>
                </a:pPr>
                <a:endParaRPr kumimoji="1" lang="en-US" altLang="zh-TW" sz="2400" dirty="0">
                  <a:latin typeface="+mn-ea"/>
                  <a:cs typeface="Times New Roman" panose="02020603050405020304" pitchFamily="18" charset="0"/>
                </a:endParaRPr>
              </a:p>
              <a:p>
                <a:pPr marL="342900" indent="-342900" fontAlgn="base">
                  <a:lnSpc>
                    <a:spcPct val="120000"/>
                  </a:lnSpc>
                  <a:spcBef>
                    <a:spcPct val="0"/>
                  </a:spcBef>
                  <a:spcAft>
                    <a:spcPct val="0"/>
                  </a:spcAft>
                  <a:buFont typeface="Arial" panose="020B0604020202020204" pitchFamily="34" charset="0"/>
                  <a:buChar char="•"/>
                </a:pPr>
                <a:r>
                  <a:rPr kumimoji="1" lang="zh-TW" altLang="en-US" sz="2400" dirty="0">
                    <a:latin typeface="+mn-ea"/>
                    <a:cs typeface="Times New Roman" pitchFamily="18" charset="0"/>
                  </a:rPr>
                  <a:t>若</a:t>
                </a:r>
                <a:r>
                  <a:rPr kumimoji="1" lang="zh-TW" altLang="en-US" sz="2400" i="0" u="none" strike="noStrike" cap="none" normalizeH="0" baseline="0" dirty="0">
                    <a:ln>
                      <a:noFill/>
                    </a:ln>
                    <a:solidFill>
                      <a:schemeClr val="tx1"/>
                    </a:solidFill>
                    <a:effectLst/>
                    <a:latin typeface="+mn-ea"/>
                    <a:cs typeface="Times New Roman" pitchFamily="18" charset="0"/>
                  </a:rPr>
                  <a:t>要增加其測量範圍，</a:t>
                </a:r>
                <a:r>
                  <a:rPr lang="zh-TW" altLang="en-US" sz="2400" dirty="0">
                    <a:latin typeface="+mn-ea"/>
                  </a:rPr>
                  <a:t>將一個大電阻 </a:t>
                </a:r>
                <a:r>
                  <a:rPr lang="en-US" altLang="zh-TW" sz="2400" i="1" dirty="0">
                    <a:latin typeface="+mn-ea"/>
                    <a:cs typeface="Times New Roman" panose="02020603050405020304" pitchFamily="18" charset="0"/>
                  </a:rPr>
                  <a:t>R</a:t>
                </a:r>
                <a:r>
                  <a:rPr lang="en-US" altLang="zh-TW" sz="2400" i="1" baseline="-25000" dirty="0">
                    <a:latin typeface="+mn-ea"/>
                    <a:cs typeface="Times New Roman" panose="02020603050405020304" pitchFamily="18" charset="0"/>
                  </a:rPr>
                  <a:t>s </a:t>
                </a:r>
                <a:r>
                  <a:rPr lang="zh-TW" altLang="en-US" sz="2400" dirty="0">
                    <a:latin typeface="+mn-ea"/>
                  </a:rPr>
                  <a:t>與檢流計</a:t>
                </a:r>
                <a:r>
                  <a:rPr lang="zh-TW" altLang="en-US" sz="2400" b="1" dirty="0">
                    <a:latin typeface="+mn-ea"/>
                  </a:rPr>
                  <a:t>串聯</a:t>
                </a:r>
                <a:r>
                  <a:rPr lang="zh-TW" altLang="en-US" sz="2400" dirty="0">
                    <a:latin typeface="+mn-ea"/>
                  </a:rPr>
                  <a:t>，以擴大其測量範圍。</a:t>
                </a:r>
                <a:r>
                  <a:rPr kumimoji="1" lang="en-US" altLang="zh-TW" sz="2400" i="1" dirty="0">
                    <a:solidFill>
                      <a:srgbClr val="FF0000"/>
                    </a:solidFill>
                    <a:latin typeface="+mn-ea"/>
                    <a:cs typeface="Times New Roman" pitchFamily="18" charset="0"/>
                  </a:rPr>
                  <a:t>R</a:t>
                </a:r>
                <a:r>
                  <a:rPr kumimoji="1" lang="en-US" altLang="zh-TW" sz="2400" i="1" baseline="-30000" dirty="0">
                    <a:solidFill>
                      <a:srgbClr val="FF0000"/>
                    </a:solidFill>
                    <a:latin typeface="+mn-ea"/>
                    <a:cs typeface="Times New Roman" pitchFamily="18" charset="0"/>
                  </a:rPr>
                  <a:t>s</a:t>
                </a:r>
                <a:r>
                  <a:rPr kumimoji="1" lang="zh-TW" altLang="en-US" sz="2400" i="1" baseline="-30000" dirty="0">
                    <a:solidFill>
                      <a:srgbClr val="FF0000"/>
                    </a:solidFill>
                    <a:latin typeface="+mn-ea"/>
                    <a:cs typeface="Times New Roman" pitchFamily="18" charset="0"/>
                  </a:rPr>
                  <a:t> </a:t>
                </a:r>
                <a:r>
                  <a:rPr kumimoji="1" lang="zh-TW" altLang="en-US" sz="2400" dirty="0">
                    <a:solidFill>
                      <a:srgbClr val="FF0000"/>
                    </a:solidFill>
                    <a:latin typeface="+mn-ea"/>
                    <a:cs typeface="Times New Roman" pitchFamily="18" charset="0"/>
                  </a:rPr>
                  <a:t>之大小視待測電壓之範圍</a:t>
                </a:r>
                <a:r>
                  <a:rPr kumimoji="1" lang="en-US" altLang="zh-TW" sz="2400" dirty="0">
                    <a:solidFill>
                      <a:srgbClr val="FF0000"/>
                    </a:solidFill>
                    <a:latin typeface="+mn-ea"/>
                    <a:cs typeface="Times New Roman" pitchFamily="18" charset="0"/>
                  </a:rPr>
                  <a:t>(</a:t>
                </a:r>
                <a:r>
                  <a:rPr kumimoji="1" lang="zh-TW" altLang="en-US" sz="2400" dirty="0">
                    <a:solidFill>
                      <a:srgbClr val="FF0000"/>
                    </a:solidFill>
                    <a:latin typeface="+mn-ea"/>
                    <a:cs typeface="Times New Roman" pitchFamily="18" charset="0"/>
                  </a:rPr>
                  <a:t>欲擴充的範圍</a:t>
                </a:r>
                <a:r>
                  <a:rPr kumimoji="1" lang="en-US" altLang="zh-TW" sz="2400" dirty="0">
                    <a:solidFill>
                      <a:srgbClr val="FF0000"/>
                    </a:solidFill>
                    <a:latin typeface="+mn-ea"/>
                    <a:cs typeface="Times New Roman" pitchFamily="18" charset="0"/>
                  </a:rPr>
                  <a:t>)</a:t>
                </a:r>
                <a:r>
                  <a:rPr kumimoji="1" lang="zh-TW" altLang="en-US" sz="2400" dirty="0">
                    <a:solidFill>
                      <a:srgbClr val="FF0000"/>
                    </a:solidFill>
                    <a:latin typeface="+mn-ea"/>
                    <a:cs typeface="Times New Roman" pitchFamily="18" charset="0"/>
                  </a:rPr>
                  <a:t>來決定。</a:t>
                </a:r>
              </a:p>
              <a:p>
                <a:pPr marL="342900" indent="-342900" fontAlgn="base">
                  <a:lnSpc>
                    <a:spcPct val="120000"/>
                  </a:lnSpc>
                  <a:spcBef>
                    <a:spcPct val="0"/>
                  </a:spcBef>
                  <a:spcAft>
                    <a:spcPct val="0"/>
                  </a:spcAft>
                  <a:buFont typeface="Arial" panose="020B0604020202020204" pitchFamily="34" charset="0"/>
                  <a:buChar char="•"/>
                </a:pPr>
                <a:r>
                  <a:rPr kumimoji="1" lang="zh-TW" altLang="en-US" sz="2400" i="0" u="none" strike="noStrike" cap="none" normalizeH="0" baseline="0" dirty="0">
                    <a:ln>
                      <a:noFill/>
                    </a:ln>
                    <a:solidFill>
                      <a:schemeClr val="tx1"/>
                    </a:solidFill>
                    <a:effectLst/>
                    <a:latin typeface="+mn-ea"/>
                    <a:cs typeface="Times New Roman" pitchFamily="18" charset="0"/>
                  </a:rPr>
                  <a:t>由歐姆定律</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14:m>
                  <m:oMath xmlns:m="http://schemas.openxmlformats.org/officeDocument/2006/math">
                    <m:r>
                      <a:rPr lang="en-US" altLang="zh-TW" sz="2400" b="0" i="1" dirty="0" smtClean="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𝐼</m:t>
                    </m:r>
                    <m:r>
                      <a:rPr lang="en-US" altLang="zh-TW" sz="2400" b="0" i="1" dirty="0" smtClean="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m:t>
                    </m:r>
                    <m:f>
                      <m:fPr>
                        <m:ctrlPr>
                          <a:rPr lang="en-US" altLang="zh-TW" sz="2400" i="1" dirty="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ctrlPr>
                      </m:fPr>
                      <m:num>
                        <m:r>
                          <a:rPr lang="en-US" altLang="zh-TW" sz="2400" b="0" i="1" dirty="0" smtClean="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𝑉</m:t>
                        </m:r>
                      </m:num>
                      <m:den>
                        <m:r>
                          <a:rPr lang="en-US" altLang="zh-TW" sz="2400" b="0" i="1" dirty="0" smtClean="0">
                            <a:solidFill>
                              <a:srgbClr val="0000FF"/>
                            </a:solidFill>
                            <a:latin typeface="Cambria Math" panose="02040503050406030204" pitchFamily="18" charset="0"/>
                            <a:ea typeface="微軟正黑體" panose="020B0604030504040204" pitchFamily="34" charset="-120"/>
                            <a:cs typeface="Times New Roman" panose="02020603050405020304" pitchFamily="18" charset="0"/>
                          </a:rPr>
                          <m:t>𝑅</m:t>
                        </m:r>
                      </m:den>
                    </m:f>
                  </m:oMath>
                </a14:m>
                <a:r>
                  <a:rPr lang="zh-TW" altLang="en-US" sz="2400" dirty="0"/>
                  <a:t> </a:t>
                </a:r>
                <a:r>
                  <a:rPr kumimoji="1" lang="zh-TW" altLang="en-US" sz="2400" i="0" u="none" strike="noStrike" cap="none" normalizeH="0" baseline="0" dirty="0">
                    <a:ln>
                      <a:noFill/>
                    </a:ln>
                    <a:solidFill>
                      <a:schemeClr val="tx1"/>
                    </a:solidFill>
                    <a:effectLst/>
                    <a:latin typeface="+mn-ea"/>
                    <a:cs typeface="Times New Roman" pitchFamily="18" charset="0"/>
                  </a:rPr>
                  <a:t>得：</a:t>
                </a:r>
                <a:endParaRPr kumimoji="1" lang="zh-TW" altLang="en-US" sz="2400" i="0" u="none" strike="noStrike" cap="none" normalizeH="0" baseline="0" dirty="0">
                  <a:ln>
                    <a:noFill/>
                  </a:ln>
                  <a:solidFill>
                    <a:schemeClr val="tx1"/>
                  </a:solidFill>
                  <a:effectLst/>
                  <a:latin typeface="+mn-ea"/>
                  <a:cs typeface="新細明體" pitchFamily="18" charset="-120"/>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261257" y="783905"/>
                <a:ext cx="8621486" cy="3360985"/>
              </a:xfrm>
              <a:prstGeom prst="rect">
                <a:avLst/>
              </a:prstGeom>
              <a:blipFill>
                <a:blip r:embed="rId3"/>
                <a:stretch>
                  <a:fillRect l="-990" r="-849" b="-108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TW" altLang="en-US">
                    <a:noFill/>
                  </a:rPr>
                  <a:t> </a:t>
                </a:r>
              </a:p>
            </p:txBody>
          </p:sp>
        </mc:Fallback>
      </mc:AlternateContent>
      <p:sp>
        <p:nvSpPr>
          <p:cNvPr id="9" name="標題 8">
            <a:extLst>
              <a:ext uri="{FF2B5EF4-FFF2-40B4-BE49-F238E27FC236}">
                <a16:creationId xmlns:a16="http://schemas.microsoft.com/office/drawing/2014/main" id="{804ED4BE-8D26-41B7-A540-CBA22102A432}"/>
              </a:ext>
            </a:extLst>
          </p:cNvPr>
          <p:cNvSpPr>
            <a:spLocks noGrp="1"/>
          </p:cNvSpPr>
          <p:nvPr>
            <p:ph type="title"/>
          </p:nvPr>
        </p:nvSpPr>
        <p:spPr>
          <a:xfrm>
            <a:off x="2114008" y="46694"/>
            <a:ext cx="5826672" cy="711284"/>
          </a:xfrm>
          <a:solidFill>
            <a:schemeClr val="bg1"/>
          </a:solidFill>
        </p:spPr>
        <p:txBody>
          <a:bodyPr/>
          <a:lstStyle/>
          <a:p>
            <a:r>
              <a:rPr lang="zh-TW" altLang="en-US" dirty="0">
                <a:solidFill>
                  <a:srgbClr val="0000CC"/>
                </a:solidFill>
                <a:latin typeface="+mn-ea"/>
                <a:cs typeface="Times New Roman" panose="02020603050405020304" pitchFamily="18" charset="0"/>
              </a:rPr>
              <a:t>實驗</a:t>
            </a:r>
            <a:r>
              <a:rPr lang="en-US" altLang="zh-TW" dirty="0">
                <a:solidFill>
                  <a:srgbClr val="0000CC"/>
                </a:solidFill>
                <a:latin typeface="+mn-ea"/>
                <a:cs typeface="Times New Roman" panose="02020603050405020304" pitchFamily="18" charset="0"/>
              </a:rPr>
              <a:t>3</a:t>
            </a:r>
            <a:r>
              <a:rPr lang="zh-TW" altLang="en-US" dirty="0">
                <a:solidFill>
                  <a:srgbClr val="0000CC"/>
                </a:solidFill>
                <a:latin typeface="+mn-ea"/>
                <a:cs typeface="Times New Roman" panose="02020603050405020304" pitchFamily="18" charset="0"/>
              </a:rPr>
              <a:t> </a:t>
            </a:r>
            <a:r>
              <a:rPr lang="zh-TW" altLang="zh-TW" dirty="0">
                <a:solidFill>
                  <a:srgbClr val="0000CC"/>
                </a:solidFill>
                <a:latin typeface="+mn-ea"/>
                <a:cs typeface="Times New Roman" panose="02020603050405020304" pitchFamily="18" charset="0"/>
              </a:rPr>
              <a:t>伏特計</a:t>
            </a:r>
            <a:r>
              <a:rPr lang="en-US" altLang="zh-TW" dirty="0">
                <a:solidFill>
                  <a:srgbClr val="0000CC"/>
                </a:solidFill>
                <a:latin typeface="+mn-ea"/>
                <a:cs typeface="Times New Roman" panose="02020603050405020304" pitchFamily="18" charset="0"/>
              </a:rPr>
              <a:t>(</a:t>
            </a:r>
            <a:r>
              <a:rPr lang="zh-TW" altLang="zh-TW" dirty="0">
                <a:solidFill>
                  <a:srgbClr val="0000CC"/>
                </a:solidFill>
                <a:latin typeface="+mn-ea"/>
                <a:cs typeface="Times New Roman" panose="02020603050405020304" pitchFamily="18" charset="0"/>
              </a:rPr>
              <a:t>或電壓計</a:t>
            </a:r>
            <a:r>
              <a:rPr lang="en-US" altLang="zh-TW" dirty="0">
                <a:solidFill>
                  <a:srgbClr val="0000CC"/>
                </a:solidFill>
                <a:latin typeface="+mn-ea"/>
                <a:cs typeface="Times New Roman" panose="02020603050405020304" pitchFamily="18" charset="0"/>
              </a:rPr>
              <a:t>) </a:t>
            </a:r>
            <a:endParaRPr lang="zh-TW" altLang="en-US" dirty="0">
              <a:solidFill>
                <a:srgbClr val="0000CC"/>
              </a:solidFill>
              <a:latin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物件 3">
                <a:extLst>
                  <a:ext uri="{FF2B5EF4-FFF2-40B4-BE49-F238E27FC236}">
                    <a16:creationId xmlns:a16="http://schemas.microsoft.com/office/drawing/2014/main" id="{EDA71AA1-AF97-4359-8173-B32D32F6FA9B}"/>
                  </a:ext>
                </a:extLst>
              </p:cNvPr>
              <p:cNvSpPr txBox="1"/>
              <p:nvPr/>
            </p:nvSpPr>
            <p:spPr bwMode="auto">
              <a:xfrm>
                <a:off x="1602593" y="1683229"/>
                <a:ext cx="2104277" cy="478415"/>
              </a:xfrm>
              <a:prstGeom prst="rect">
                <a:avLst/>
              </a:prstGeom>
              <a:noFill/>
            </p:spPr>
            <p:txBody>
              <a:bodyPr>
                <a:no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000000"/>
                              </a:solidFill>
                              <a:latin typeface="Cambria Math" panose="02040503050406030204" pitchFamily="18" charset="0"/>
                            </a:rPr>
                          </m:ctrlPr>
                        </m:sSubPr>
                        <m:e>
                          <m:r>
                            <a:rPr lang="en-US" altLang="zh-TW" sz="2400" b="0" i="1" smtClean="0">
                              <a:solidFill>
                                <a:srgbClr val="000000"/>
                              </a:solidFill>
                              <a:latin typeface="Cambria Math" panose="02040503050406030204" pitchFamily="18" charset="0"/>
                            </a:rPr>
                            <m:t>𝑉</m:t>
                          </m:r>
                        </m:e>
                        <m:sub>
                          <m:r>
                            <m:rPr>
                              <m:sty m:val="p"/>
                            </m:rPr>
                            <a:rPr lang="en-US" altLang="zh-TW" sz="2400" i="1">
                              <a:solidFill>
                                <a:srgbClr val="000000"/>
                              </a:solidFill>
                              <a:latin typeface="Cambria Math" panose="02040503050406030204" pitchFamily="18" charset="0"/>
                            </a:rPr>
                            <m:t>G</m:t>
                          </m:r>
                        </m:sub>
                      </m:sSub>
                      <m:r>
                        <a:rPr lang="zh-TW" altLang="en-US" sz="2400" i="1" smtClean="0">
                          <a:solidFill>
                            <a:srgbClr val="000000"/>
                          </a:solidFill>
                          <a:latin typeface="Cambria Math" panose="02040503050406030204" pitchFamily="18" charset="0"/>
                        </a:rPr>
                        <m:t>=</m:t>
                      </m:r>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𝐼</m:t>
                          </m:r>
                        </m:e>
                        <m:sub>
                          <m:r>
                            <m:rPr>
                              <m:sty m:val="p"/>
                            </m:rPr>
                            <a:rPr lang="en-US" altLang="zh-TW" sz="2400" i="1">
                              <a:solidFill>
                                <a:srgbClr val="000000"/>
                              </a:solidFill>
                              <a:latin typeface="Cambria Math" panose="02040503050406030204" pitchFamily="18" charset="0"/>
                            </a:rPr>
                            <m:t>G</m:t>
                          </m:r>
                        </m:sub>
                      </m:sSub>
                      <m:r>
                        <a:rPr lang="en-US" altLang="zh-TW" sz="2400" b="0" i="1" smtClean="0">
                          <a:solidFill>
                            <a:srgbClr val="000000"/>
                          </a:solidFill>
                          <a:latin typeface="Cambria Math" panose="02040503050406030204" pitchFamily="18" charset="0"/>
                        </a:rPr>
                        <m:t>∗</m:t>
                      </m:r>
                      <m:sSub>
                        <m:sSubPr>
                          <m:ctrlPr>
                            <a:rPr lang="zh-TW" altLang="en-US" sz="2400" i="1">
                              <a:solidFill>
                                <a:srgbClr val="000000"/>
                              </a:solidFill>
                              <a:latin typeface="Cambria Math" panose="02040503050406030204" pitchFamily="18" charset="0"/>
                            </a:rPr>
                          </m:ctrlPr>
                        </m:sSubPr>
                        <m:e>
                          <m:r>
                            <a:rPr lang="en-US" altLang="zh-TW" sz="2400" b="0" i="1" smtClean="0">
                              <a:solidFill>
                                <a:srgbClr val="000000"/>
                              </a:solidFill>
                              <a:latin typeface="Cambria Math" panose="02040503050406030204" pitchFamily="18" charset="0"/>
                            </a:rPr>
                            <m:t>𝑅</m:t>
                          </m:r>
                        </m:e>
                        <m:sub>
                          <m:r>
                            <m:rPr>
                              <m:sty m:val="p"/>
                            </m:rPr>
                            <a:rPr lang="en-US" altLang="zh-TW" sz="2400" i="1">
                              <a:solidFill>
                                <a:srgbClr val="000000"/>
                              </a:solidFill>
                              <a:latin typeface="Cambria Math" panose="02040503050406030204" pitchFamily="18" charset="0"/>
                            </a:rPr>
                            <m:t>G</m:t>
                          </m:r>
                        </m:sub>
                      </m:sSub>
                    </m:oMath>
                  </m:oMathPara>
                </a14:m>
                <a:endParaRPr lang="zh-TW" altLang="en-US" sz="2400" dirty="0"/>
              </a:p>
            </p:txBody>
          </p:sp>
        </mc:Choice>
        <mc:Fallback xmlns="">
          <p:sp>
            <p:nvSpPr>
              <p:cNvPr id="53" name="物件 3">
                <a:extLst>
                  <a:ext uri="{FF2B5EF4-FFF2-40B4-BE49-F238E27FC236}">
                    <a16:creationId xmlns:a16="http://schemas.microsoft.com/office/drawing/2014/main" id="{EDA71AA1-AF97-4359-8173-B32D32F6FA9B}"/>
                  </a:ext>
                </a:extLst>
              </p:cNvPr>
              <p:cNvSpPr txBox="1">
                <a:spLocks noRot="1" noChangeAspect="1" noMove="1" noResize="1" noEditPoints="1" noAdjustHandles="1" noChangeArrowheads="1" noChangeShapeType="1" noTextEdit="1"/>
              </p:cNvSpPr>
              <p:nvPr/>
            </p:nvSpPr>
            <p:spPr bwMode="auto">
              <a:xfrm>
                <a:off x="1602593" y="1683229"/>
                <a:ext cx="2104277" cy="478415"/>
              </a:xfrm>
              <a:prstGeom prst="rect">
                <a:avLst/>
              </a:prstGeom>
              <a:blipFill>
                <a:blip r:embed="rId4"/>
                <a:stretch>
                  <a:fillRect/>
                </a:stretch>
              </a:blipFill>
            </p:spPr>
            <p:txBody>
              <a:bodyPr/>
              <a:lstStyle/>
              <a:p>
                <a:r>
                  <a:rPr lang="zh-TW" altLang="en-US">
                    <a:noFill/>
                  </a:rPr>
                  <a:t> </a:t>
                </a:r>
              </a:p>
            </p:txBody>
          </p:sp>
        </mc:Fallback>
      </mc:AlternateContent>
      <p:sp>
        <p:nvSpPr>
          <p:cNvPr id="8" name="矩形: 圓角 7">
            <a:extLst>
              <a:ext uri="{FF2B5EF4-FFF2-40B4-BE49-F238E27FC236}">
                <a16:creationId xmlns:a16="http://schemas.microsoft.com/office/drawing/2014/main" id="{16CFF7B2-EAC5-486B-BE1A-3B9E5F7AE2D5}"/>
              </a:ext>
            </a:extLst>
          </p:cNvPr>
          <p:cNvSpPr/>
          <p:nvPr/>
        </p:nvSpPr>
        <p:spPr>
          <a:xfrm>
            <a:off x="9382000" y="342746"/>
            <a:ext cx="2104277" cy="1047663"/>
          </a:xfrm>
          <a:prstGeom prst="roundRect">
            <a:avLst/>
          </a:prstGeom>
          <a:ln w="19050">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a:lnSpc>
                <a:spcPct val="120000"/>
              </a:lnSpc>
            </a:pPr>
            <a:r>
              <a:rPr kumimoji="1" lang="en-US" altLang="zh-TW" sz="2400" dirty="0">
                <a:solidFill>
                  <a:srgbClr val="FF0000"/>
                </a:solidFill>
                <a:latin typeface="+mn-ea"/>
                <a:cs typeface="Times New Roman" pitchFamily="18" charset="0"/>
              </a:rPr>
              <a:t>=50 </a:t>
            </a:r>
            <a:r>
              <a:rPr kumimoji="1" lang="en-US" altLang="zh-TW" sz="2400" dirty="0">
                <a:solidFill>
                  <a:srgbClr val="FF0000"/>
                </a:solidFill>
                <a:latin typeface="+mn-ea"/>
                <a:cs typeface="Times New Roman" pitchFamily="18" charset="0"/>
                <a:sym typeface="Symbol" panose="05050102010706020507" pitchFamily="18" charset="2"/>
              </a:rPr>
              <a:t>A*2</a:t>
            </a:r>
            <a:r>
              <a:rPr kumimoji="1" lang="zh-TW" altLang="en-US" sz="2400" dirty="0">
                <a:solidFill>
                  <a:srgbClr val="FF0000"/>
                </a:solidFill>
                <a:latin typeface="+mn-ea"/>
                <a:cs typeface="Times New Roman" pitchFamily="18" charset="0"/>
                <a:sym typeface="Symbol" panose="05050102010706020507" pitchFamily="18" charset="2"/>
              </a:rPr>
              <a:t> </a:t>
            </a:r>
            <a:r>
              <a:rPr kumimoji="1" lang="en-US" altLang="zh-TW" sz="2400" dirty="0">
                <a:solidFill>
                  <a:srgbClr val="FF0000"/>
                </a:solidFill>
                <a:latin typeface="+mn-ea"/>
                <a:cs typeface="Times New Roman" pitchFamily="18" charset="0"/>
                <a:sym typeface="Symbol" panose="05050102010706020507" pitchFamily="18" charset="2"/>
              </a:rPr>
              <a:t>k</a:t>
            </a:r>
            <a:r>
              <a:rPr kumimoji="1" lang="zh-TW" altLang="en-US" sz="2400" dirty="0">
                <a:solidFill>
                  <a:srgbClr val="FF0000"/>
                </a:solidFill>
                <a:latin typeface="+mn-ea"/>
                <a:cs typeface="Times New Roman" pitchFamily="18" charset="0"/>
                <a:sym typeface="Symbol" panose="05050102010706020507" pitchFamily="18" charset="2"/>
              </a:rPr>
              <a:t></a:t>
            </a:r>
            <a:endParaRPr kumimoji="1" lang="en-US" altLang="zh-TW" sz="2400" dirty="0">
              <a:solidFill>
                <a:srgbClr val="FF0000"/>
              </a:solidFill>
              <a:latin typeface="+mn-ea"/>
              <a:cs typeface="Times New Roman" pitchFamily="18" charset="0"/>
              <a:sym typeface="Symbol" panose="05050102010706020507" pitchFamily="18" charset="2"/>
            </a:endParaRPr>
          </a:p>
          <a:p>
            <a:pPr>
              <a:lnSpc>
                <a:spcPct val="120000"/>
              </a:lnSpc>
            </a:pPr>
            <a:r>
              <a:rPr kumimoji="1" lang="en-US" altLang="zh-TW" sz="2400" dirty="0">
                <a:solidFill>
                  <a:srgbClr val="FF0000"/>
                </a:solidFill>
                <a:latin typeface="+mn-ea"/>
                <a:cs typeface="Times New Roman" pitchFamily="18" charset="0"/>
                <a:sym typeface="Symbol" panose="05050102010706020507" pitchFamily="18" charset="2"/>
              </a:rPr>
              <a:t>=0.1 V</a:t>
            </a:r>
            <a:endParaRPr lang="zh-TW" altLang="en-US" sz="2400" dirty="0">
              <a:solidFill>
                <a:srgbClr val="FF0000"/>
              </a:solidFill>
            </a:endParaRPr>
          </a:p>
        </p:txBody>
      </p:sp>
      <p:grpSp>
        <p:nvGrpSpPr>
          <p:cNvPr id="25" name="群組 24">
            <a:extLst>
              <a:ext uri="{FF2B5EF4-FFF2-40B4-BE49-F238E27FC236}">
                <a16:creationId xmlns:a16="http://schemas.microsoft.com/office/drawing/2014/main" id="{9D6CB877-DFD6-4740-AB91-59680AADBE7B}"/>
              </a:ext>
            </a:extLst>
          </p:cNvPr>
          <p:cNvGrpSpPr/>
          <p:nvPr/>
        </p:nvGrpSpPr>
        <p:grpSpPr>
          <a:xfrm>
            <a:off x="5458766" y="3100527"/>
            <a:ext cx="3673606" cy="3171049"/>
            <a:chOff x="5147257" y="3686951"/>
            <a:chExt cx="3673606" cy="3171049"/>
          </a:xfrm>
        </p:grpSpPr>
        <p:cxnSp>
          <p:nvCxnSpPr>
            <p:cNvPr id="19" name="直線單箭頭接點 18">
              <a:extLst>
                <a:ext uri="{FF2B5EF4-FFF2-40B4-BE49-F238E27FC236}">
                  <a16:creationId xmlns:a16="http://schemas.microsoft.com/office/drawing/2014/main" id="{699E49BF-F8AF-4362-A6B2-77B802D32089}"/>
                </a:ext>
              </a:extLst>
            </p:cNvPr>
            <p:cNvCxnSpPr>
              <a:cxnSpLocks/>
            </p:cNvCxnSpPr>
            <p:nvPr/>
          </p:nvCxnSpPr>
          <p:spPr>
            <a:xfrm rot="5400000" flipV="1">
              <a:off x="6345264" y="4653594"/>
              <a:ext cx="0" cy="49511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FC1D806B-9EE3-4401-B448-CC6632620566}"/>
                </a:ext>
              </a:extLst>
            </p:cNvPr>
            <p:cNvSpPr txBox="1"/>
            <p:nvPr/>
          </p:nvSpPr>
          <p:spPr>
            <a:xfrm>
              <a:off x="5787583" y="4286720"/>
              <a:ext cx="2331216" cy="400110"/>
            </a:xfrm>
            <a:prstGeom prst="rect">
              <a:avLst/>
            </a:prstGeom>
            <a:noFill/>
          </p:spPr>
          <p:txBody>
            <a:bodyPr wrap="none" rtlCol="0">
              <a:spAutoFit/>
            </a:bodyPr>
            <a:lstStyle/>
            <a:p>
              <a:r>
                <a:rPr lang="en-US" altLang="zh-TW" sz="2000" dirty="0">
                  <a:solidFill>
                    <a:srgbClr val="FF3300"/>
                  </a:solidFill>
                  <a:latin typeface="+mn-ea"/>
                </a:rPr>
                <a:t>I</a:t>
              </a:r>
              <a:r>
                <a:rPr lang="en-US" altLang="zh-TW" sz="2000" baseline="-25000" dirty="0">
                  <a:solidFill>
                    <a:srgbClr val="FF3300"/>
                  </a:solidFill>
                  <a:latin typeface="+mn-ea"/>
                </a:rPr>
                <a:t>G</a:t>
              </a:r>
              <a:r>
                <a:rPr lang="zh-TW" altLang="en-US" sz="2000" baseline="-25000" dirty="0">
                  <a:solidFill>
                    <a:srgbClr val="FF3300"/>
                  </a:solidFill>
                  <a:latin typeface="+mn-ea"/>
                </a:rPr>
                <a:t> </a:t>
              </a:r>
              <a:r>
                <a:rPr lang="en-US" altLang="zh-TW" sz="2000" baseline="-25000" dirty="0">
                  <a:solidFill>
                    <a:srgbClr val="FF3300"/>
                  </a:solidFill>
                  <a:latin typeface="+mn-ea"/>
                </a:rPr>
                <a:t>FS</a:t>
              </a:r>
              <a:r>
                <a:rPr lang="en-US" altLang="zh-TW" sz="2000" dirty="0">
                  <a:solidFill>
                    <a:srgbClr val="FF3300"/>
                  </a:solidFill>
                  <a:latin typeface="+mn-ea"/>
                </a:rPr>
                <a:t>=50</a:t>
              </a:r>
              <a:r>
                <a:rPr lang="zh-TW" altLang="en-US" sz="2000" dirty="0">
                  <a:solidFill>
                    <a:srgbClr val="FF3300"/>
                  </a:solidFill>
                  <a:latin typeface="+mn-ea"/>
                </a:rPr>
                <a:t> </a:t>
              </a:r>
              <a:r>
                <a:rPr lang="en-US" altLang="zh-TW" sz="2000" dirty="0">
                  <a:solidFill>
                    <a:srgbClr val="FF3300"/>
                  </a:solidFill>
                  <a:latin typeface="+mn-ea"/>
                  <a:sym typeface="Symbol" panose="05050102010706020507" pitchFamily="18" charset="2"/>
                </a:rPr>
                <a:t></a:t>
              </a:r>
              <a:r>
                <a:rPr lang="en-US" altLang="zh-TW" sz="2000" dirty="0">
                  <a:solidFill>
                    <a:srgbClr val="FF3300"/>
                  </a:solidFill>
                  <a:latin typeface="+mn-ea"/>
                </a:rPr>
                <a:t>A, </a:t>
              </a:r>
              <a:r>
                <a:rPr kumimoji="1" lang="en-US" altLang="zh-TW" sz="2000" dirty="0">
                  <a:latin typeface="+mn-ea"/>
                  <a:cs typeface="Times New Roman" panose="02020603050405020304" pitchFamily="18" charset="0"/>
                </a:rPr>
                <a:t>V</a:t>
              </a:r>
              <a:r>
                <a:rPr kumimoji="1" lang="en-US" altLang="zh-TW" sz="2000" baseline="-25000" dirty="0">
                  <a:latin typeface="+mn-ea"/>
                  <a:cs typeface="Times New Roman" panose="02020603050405020304" pitchFamily="18" charset="0"/>
                </a:rPr>
                <a:t>G</a:t>
              </a:r>
              <a:r>
                <a:rPr kumimoji="1" lang="zh-TW" altLang="en-US" sz="2000" baseline="-25000" dirty="0">
                  <a:latin typeface="+mn-ea"/>
                  <a:cs typeface="Times New Roman" panose="02020603050405020304" pitchFamily="18" charset="0"/>
                </a:rPr>
                <a:t> </a:t>
              </a:r>
              <a:r>
                <a:rPr kumimoji="1" lang="en-US" altLang="zh-TW" sz="2000" baseline="-25000" dirty="0">
                  <a:latin typeface="+mn-ea"/>
                  <a:cs typeface="Times New Roman" panose="02020603050405020304" pitchFamily="18" charset="0"/>
                </a:rPr>
                <a:t>FS</a:t>
              </a:r>
              <a:r>
                <a:rPr kumimoji="1" lang="en-US" altLang="zh-TW" sz="2000" dirty="0">
                  <a:latin typeface="+mn-ea"/>
                  <a:cs typeface="Times New Roman" panose="02020603050405020304" pitchFamily="18" charset="0"/>
                </a:rPr>
                <a:t>=</a:t>
              </a:r>
              <a:endParaRPr lang="zh-TW" altLang="en-US" sz="2000" dirty="0">
                <a:solidFill>
                  <a:srgbClr val="FF3300"/>
                </a:solidFill>
                <a:latin typeface="+mn-ea"/>
              </a:endParaRPr>
            </a:p>
          </p:txBody>
        </p:sp>
        <p:sp>
          <p:nvSpPr>
            <p:cNvPr id="2" name="橢圓 1">
              <a:extLst>
                <a:ext uri="{FF2B5EF4-FFF2-40B4-BE49-F238E27FC236}">
                  <a16:creationId xmlns:a16="http://schemas.microsoft.com/office/drawing/2014/main" id="{2FD2F779-0E31-4D52-8806-215B20DD8882}"/>
                </a:ext>
              </a:extLst>
            </p:cNvPr>
            <p:cNvSpPr/>
            <p:nvPr/>
          </p:nvSpPr>
          <p:spPr>
            <a:xfrm>
              <a:off x="6743590" y="472565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14" name="直線接點 13">
              <a:extLst>
                <a:ext uri="{FF2B5EF4-FFF2-40B4-BE49-F238E27FC236}">
                  <a16:creationId xmlns:a16="http://schemas.microsoft.com/office/drawing/2014/main" id="{A85C02F5-F74A-47D0-9D00-6531045660FA}"/>
                </a:ext>
              </a:extLst>
            </p:cNvPr>
            <p:cNvCxnSpPr>
              <a:cxnSpLocks/>
              <a:stCxn id="2" idx="6"/>
            </p:cNvCxnSpPr>
            <p:nvPr/>
          </p:nvCxnSpPr>
          <p:spPr>
            <a:xfrm>
              <a:off x="7283590" y="4995657"/>
              <a:ext cx="6610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158563FD-7056-4EC9-90EE-900801E51F0F}"/>
                </a:ext>
              </a:extLst>
            </p:cNvPr>
            <p:cNvCxnSpPr>
              <a:cxnSpLocks/>
              <a:endCxn id="2" idx="2"/>
            </p:cNvCxnSpPr>
            <p:nvPr/>
          </p:nvCxnSpPr>
          <p:spPr>
            <a:xfrm>
              <a:off x="6068912" y="4993093"/>
              <a:ext cx="674678" cy="2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8F28340A-ADDA-494B-A9A9-C4FCC9513D59}"/>
                </a:ext>
              </a:extLst>
            </p:cNvPr>
            <p:cNvCxnSpPr>
              <a:cxnSpLocks/>
            </p:cNvCxnSpPr>
            <p:nvPr/>
          </p:nvCxnSpPr>
          <p:spPr>
            <a:xfrm flipH="1">
              <a:off x="7943837" y="4993093"/>
              <a:ext cx="0" cy="1323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B60FB54D-B35B-43AC-82A8-2275AE2C7F3C}"/>
                </a:ext>
              </a:extLst>
            </p:cNvPr>
            <p:cNvCxnSpPr>
              <a:cxnSpLocks/>
            </p:cNvCxnSpPr>
            <p:nvPr/>
          </p:nvCxnSpPr>
          <p:spPr>
            <a:xfrm flipH="1">
              <a:off x="6073601" y="4993093"/>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46F58FF6-36D8-47AA-BE54-87D0D6A71632}"/>
                </a:ext>
              </a:extLst>
            </p:cNvPr>
            <p:cNvCxnSpPr/>
            <p:nvPr/>
          </p:nvCxnSpPr>
          <p:spPr>
            <a:xfrm>
              <a:off x="5256916" y="626372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6475CB01-A87E-4FEE-ACA0-C4497BEE79CE}"/>
                </a:ext>
              </a:extLst>
            </p:cNvPr>
            <p:cNvCxnSpPr>
              <a:cxnSpLocks/>
            </p:cNvCxnSpPr>
            <p:nvPr/>
          </p:nvCxnSpPr>
          <p:spPr>
            <a:xfrm flipH="1" flipV="1">
              <a:off x="7939382" y="626372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群組 39">
              <a:extLst>
                <a:ext uri="{FF2B5EF4-FFF2-40B4-BE49-F238E27FC236}">
                  <a16:creationId xmlns:a16="http://schemas.microsoft.com/office/drawing/2014/main" id="{6A099228-2801-4968-B7FD-8A12A2B8B9B0}"/>
                </a:ext>
              </a:extLst>
            </p:cNvPr>
            <p:cNvGrpSpPr/>
            <p:nvPr/>
          </p:nvGrpSpPr>
          <p:grpSpPr>
            <a:xfrm rot="5400000">
              <a:off x="5825758" y="5467975"/>
              <a:ext cx="517854" cy="236119"/>
              <a:chOff x="4832358" y="4997362"/>
              <a:chExt cx="1945233" cy="291178"/>
            </a:xfrm>
          </p:grpSpPr>
          <p:cxnSp>
            <p:nvCxnSpPr>
              <p:cNvPr id="41" name="直線接點 40">
                <a:extLst>
                  <a:ext uri="{FF2B5EF4-FFF2-40B4-BE49-F238E27FC236}">
                    <a16:creationId xmlns:a16="http://schemas.microsoft.com/office/drawing/2014/main" id="{0F3F4004-9A92-457C-9979-8508D72A6835}"/>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D7881686-1AE8-40A6-8179-25EA0AF9193C}"/>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7E6AF83A-A524-472E-8279-2B26B968932B}"/>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BA8948EF-31CA-42C4-9C66-3C7A97AC6C1D}"/>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DEAC31B0-B169-41E6-BF2B-4DF1A54B2A69}"/>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460C5885-CF19-4669-810E-07845D497ACD}"/>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E70E4E9E-FE5E-4354-884A-16F5F4A8C134}"/>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839EE768-A1FB-4FA9-8FA1-F29EAD9FF6DB}"/>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B41724BF-147E-4DE2-8FE8-5D66C5EE15BC}"/>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文字方塊 51">
              <a:extLst>
                <a:ext uri="{FF2B5EF4-FFF2-40B4-BE49-F238E27FC236}">
                  <a16:creationId xmlns:a16="http://schemas.microsoft.com/office/drawing/2014/main" id="{352B93B3-26B0-46DB-BD2C-A823C49F60B9}"/>
                </a:ext>
              </a:extLst>
            </p:cNvPr>
            <p:cNvSpPr txBox="1"/>
            <p:nvPr/>
          </p:nvSpPr>
          <p:spPr>
            <a:xfrm>
              <a:off x="6272727" y="5351715"/>
              <a:ext cx="301429"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S</a:t>
              </a:r>
              <a:endParaRPr lang="zh-TW" altLang="en-US" sz="2800" baseline="-25000" dirty="0">
                <a:solidFill>
                  <a:srgbClr val="0000FF"/>
                </a:solidFill>
              </a:endParaRPr>
            </a:p>
          </p:txBody>
        </p:sp>
        <p:sp>
          <p:nvSpPr>
            <p:cNvPr id="51" name="橢圓 50">
              <a:extLst>
                <a:ext uri="{FF2B5EF4-FFF2-40B4-BE49-F238E27FC236}">
                  <a16:creationId xmlns:a16="http://schemas.microsoft.com/office/drawing/2014/main" id="{6839922F-2506-4EE9-99AE-B97EE27D5123}"/>
                </a:ext>
              </a:extLst>
            </p:cNvPr>
            <p:cNvSpPr>
              <a:spLocks noChangeAspect="1"/>
            </p:cNvSpPr>
            <p:nvPr/>
          </p:nvSpPr>
          <p:spPr>
            <a:xfrm>
              <a:off x="5985464" y="6185060"/>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4" name="橢圓 53">
              <a:extLst>
                <a:ext uri="{FF2B5EF4-FFF2-40B4-BE49-F238E27FC236}">
                  <a16:creationId xmlns:a16="http://schemas.microsoft.com/office/drawing/2014/main" id="{B277BFA4-5606-4795-8C88-0629044BCFE0}"/>
                </a:ext>
              </a:extLst>
            </p:cNvPr>
            <p:cNvSpPr>
              <a:spLocks noChangeAspect="1"/>
            </p:cNvSpPr>
            <p:nvPr/>
          </p:nvSpPr>
          <p:spPr>
            <a:xfrm>
              <a:off x="7849229" y="6176699"/>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55" name="文字方塊 54">
              <a:extLst>
                <a:ext uri="{FF2B5EF4-FFF2-40B4-BE49-F238E27FC236}">
                  <a16:creationId xmlns:a16="http://schemas.microsoft.com/office/drawing/2014/main" id="{5C7F3C7B-BD4D-40BE-AD3D-AB92DB353214}"/>
                </a:ext>
              </a:extLst>
            </p:cNvPr>
            <p:cNvSpPr txBox="1"/>
            <p:nvPr/>
          </p:nvSpPr>
          <p:spPr>
            <a:xfrm>
              <a:off x="6895861" y="5216517"/>
              <a:ext cx="342914"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sp>
          <p:nvSpPr>
            <p:cNvPr id="61" name="矩形 60">
              <a:extLst>
                <a:ext uri="{FF2B5EF4-FFF2-40B4-BE49-F238E27FC236}">
                  <a16:creationId xmlns:a16="http://schemas.microsoft.com/office/drawing/2014/main" id="{378DB310-7533-4F73-9C97-CB2982455CF2}"/>
                </a:ext>
              </a:extLst>
            </p:cNvPr>
            <p:cNvSpPr/>
            <p:nvPr/>
          </p:nvSpPr>
          <p:spPr>
            <a:xfrm>
              <a:off x="5622067" y="4158000"/>
              <a:ext cx="2702314"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圓角 62">
              <a:extLst>
                <a:ext uri="{FF2B5EF4-FFF2-40B4-BE49-F238E27FC236}">
                  <a16:creationId xmlns:a16="http://schemas.microsoft.com/office/drawing/2014/main" id="{4620238F-3BC8-4CEB-8D96-7C772C2709DE}"/>
                </a:ext>
              </a:extLst>
            </p:cNvPr>
            <p:cNvSpPr/>
            <p:nvPr/>
          </p:nvSpPr>
          <p:spPr>
            <a:xfrm>
              <a:off x="5790076" y="3686951"/>
              <a:ext cx="2376000" cy="578882"/>
            </a:xfrm>
            <a:prstGeom prst="roundRect">
              <a:avLst/>
            </a:prstGeom>
            <a:solidFill>
              <a:schemeClr val="bg1"/>
            </a:solidFill>
            <a:ln>
              <a:solidFill>
                <a:srgbClr val="6600CC"/>
              </a:solidFill>
            </a:ln>
          </p:spPr>
          <p:txBody>
            <a:bodyPr wrap="square">
              <a:spAutoFit/>
            </a:bodyPr>
            <a:lstStyle/>
            <a:p>
              <a:pPr algn="ctr"/>
              <a:r>
                <a:rPr kumimoji="1" lang="zh-TW" altLang="en-US" sz="2800" dirty="0">
                  <a:latin typeface="+mn-ea"/>
                  <a:cs typeface="Times New Roman" pitchFamily="18" charset="0"/>
                </a:rPr>
                <a:t>伏特計結構圖</a:t>
              </a:r>
              <a:endParaRPr lang="zh-TW" altLang="en-US" sz="2800" dirty="0"/>
            </a:p>
          </p:txBody>
        </p:sp>
        <p:sp>
          <p:nvSpPr>
            <p:cNvPr id="72" name="橢圓 71">
              <a:extLst>
                <a:ext uri="{FF2B5EF4-FFF2-40B4-BE49-F238E27FC236}">
                  <a16:creationId xmlns:a16="http://schemas.microsoft.com/office/drawing/2014/main" id="{AC9BEBE5-F6A2-4B50-9945-E7E7D5C0D83C}"/>
                </a:ext>
              </a:extLst>
            </p:cNvPr>
            <p:cNvSpPr>
              <a:spLocks noChangeAspect="1"/>
            </p:cNvSpPr>
            <p:nvPr/>
          </p:nvSpPr>
          <p:spPr>
            <a:xfrm>
              <a:off x="5894437" y="6298887"/>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a</a:t>
              </a:r>
              <a:endParaRPr lang="zh-TW" altLang="en-US" dirty="0">
                <a:solidFill>
                  <a:schemeClr val="tx1"/>
                </a:solidFill>
              </a:endParaRPr>
            </a:p>
          </p:txBody>
        </p:sp>
        <p:sp>
          <p:nvSpPr>
            <p:cNvPr id="73" name="橢圓 72">
              <a:extLst>
                <a:ext uri="{FF2B5EF4-FFF2-40B4-BE49-F238E27FC236}">
                  <a16:creationId xmlns:a16="http://schemas.microsoft.com/office/drawing/2014/main" id="{71C8DDF3-2262-4803-A2C7-A6A438E25EA7}"/>
                </a:ext>
              </a:extLst>
            </p:cNvPr>
            <p:cNvSpPr>
              <a:spLocks noChangeAspect="1"/>
            </p:cNvSpPr>
            <p:nvPr/>
          </p:nvSpPr>
          <p:spPr>
            <a:xfrm>
              <a:off x="7770660" y="630239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b</a:t>
              </a:r>
              <a:endParaRPr lang="zh-TW" altLang="en-US" dirty="0">
                <a:solidFill>
                  <a:schemeClr val="tx1"/>
                </a:solidFill>
              </a:endParaRPr>
            </a:p>
          </p:txBody>
        </p:sp>
        <p:cxnSp>
          <p:nvCxnSpPr>
            <p:cNvPr id="57" name="直線接點 56">
              <a:extLst>
                <a:ext uri="{FF2B5EF4-FFF2-40B4-BE49-F238E27FC236}">
                  <a16:creationId xmlns:a16="http://schemas.microsoft.com/office/drawing/2014/main" id="{CE3E435F-4BC3-459C-9C53-2CD25DD40469}"/>
                </a:ext>
              </a:extLst>
            </p:cNvPr>
            <p:cNvCxnSpPr>
              <a:cxnSpLocks/>
            </p:cNvCxnSpPr>
            <p:nvPr/>
          </p:nvCxnSpPr>
          <p:spPr>
            <a:xfrm flipH="1">
              <a:off x="6078433" y="5826077"/>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橢圓 22">
              <a:extLst>
                <a:ext uri="{FF2B5EF4-FFF2-40B4-BE49-F238E27FC236}">
                  <a16:creationId xmlns:a16="http://schemas.microsoft.com/office/drawing/2014/main" id="{10E2D135-712D-456C-A593-EC3CADA788CF}"/>
                </a:ext>
              </a:extLst>
            </p:cNvPr>
            <p:cNvSpPr/>
            <p:nvPr/>
          </p:nvSpPr>
          <p:spPr>
            <a:xfrm>
              <a:off x="5329840" y="623511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橢圓 61">
              <a:extLst>
                <a:ext uri="{FF2B5EF4-FFF2-40B4-BE49-F238E27FC236}">
                  <a16:creationId xmlns:a16="http://schemas.microsoft.com/office/drawing/2014/main" id="{D2BC8BEB-B76B-4CF7-8C3C-B4682606BF0C}"/>
                </a:ext>
              </a:extLst>
            </p:cNvPr>
            <p:cNvSpPr/>
            <p:nvPr/>
          </p:nvSpPr>
          <p:spPr>
            <a:xfrm>
              <a:off x="8494835" y="622999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167AA693-9845-453F-93BC-E12C4C8E3ED8}"/>
                    </a:ext>
                  </a:extLst>
                </p:cNvPr>
                <p:cNvSpPr/>
                <p:nvPr/>
              </p:nvSpPr>
              <p:spPr>
                <a:xfrm>
                  <a:off x="5147257" y="5868598"/>
                  <a:ext cx="4748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solidFill>
                                  <a:srgbClr val="000000"/>
                                </a:solidFill>
                                <a:latin typeface="Cambria Math" panose="02040503050406030204" pitchFamily="18" charset="0"/>
                              </a:rPr>
                            </m:ctrlPr>
                          </m:sSubPr>
                          <m:e>
                            <m:r>
                              <a:rPr lang="en-US" altLang="zh-TW" sz="2000" i="1">
                                <a:solidFill>
                                  <a:srgbClr val="000000"/>
                                </a:solidFill>
                                <a:latin typeface="Cambria Math" panose="02040503050406030204" pitchFamily="18" charset="0"/>
                              </a:rPr>
                              <m:t>𝑉</m:t>
                            </m:r>
                          </m:e>
                          <m:sub>
                            <m:r>
                              <a:rPr lang="en-US" altLang="zh-TW" sz="2000" b="0" i="1" smtClean="0">
                                <a:solidFill>
                                  <a:srgbClr val="000000"/>
                                </a:solidFill>
                                <a:latin typeface="Cambria Math" panose="02040503050406030204" pitchFamily="18" charset="0"/>
                              </a:rPr>
                              <m:t>𝑎</m:t>
                            </m:r>
                          </m:sub>
                        </m:sSub>
                      </m:oMath>
                    </m:oMathPara>
                  </a14:m>
                  <a:endParaRPr lang="zh-TW" altLang="en-US" sz="2000" dirty="0"/>
                </a:p>
              </p:txBody>
            </p:sp>
          </mc:Choice>
          <mc:Fallback xmlns="">
            <p:sp>
              <p:nvSpPr>
                <p:cNvPr id="24" name="矩形 23">
                  <a:extLst>
                    <a:ext uri="{FF2B5EF4-FFF2-40B4-BE49-F238E27FC236}">
                      <a16:creationId xmlns:a16="http://schemas.microsoft.com/office/drawing/2014/main" id="{167AA693-9845-453F-93BC-E12C4C8E3ED8}"/>
                    </a:ext>
                  </a:extLst>
                </p:cNvPr>
                <p:cNvSpPr>
                  <a:spLocks noRot="1" noChangeAspect="1" noMove="1" noResize="1" noEditPoints="1" noAdjustHandles="1" noChangeArrowheads="1" noChangeShapeType="1" noTextEdit="1"/>
                </p:cNvSpPr>
                <p:nvPr/>
              </p:nvSpPr>
              <p:spPr>
                <a:xfrm>
                  <a:off x="5147257" y="5868598"/>
                  <a:ext cx="474810" cy="400110"/>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id="{AF8BDCAB-AECE-4B32-B78F-32215C941995}"/>
                    </a:ext>
                  </a:extLst>
                </p:cNvPr>
                <p:cNvSpPr/>
                <p:nvPr/>
              </p:nvSpPr>
              <p:spPr>
                <a:xfrm>
                  <a:off x="8324381" y="5868598"/>
                  <a:ext cx="49648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solidFill>
                                  <a:srgbClr val="000000"/>
                                </a:solidFill>
                                <a:latin typeface="Cambria Math" panose="02040503050406030204" pitchFamily="18" charset="0"/>
                              </a:rPr>
                            </m:ctrlPr>
                          </m:sSubPr>
                          <m:e>
                            <m:r>
                              <a:rPr lang="en-US" altLang="zh-TW" sz="2000" i="1">
                                <a:solidFill>
                                  <a:srgbClr val="000000"/>
                                </a:solidFill>
                                <a:latin typeface="Cambria Math" panose="02040503050406030204" pitchFamily="18" charset="0"/>
                              </a:rPr>
                              <m:t>𝑉</m:t>
                            </m:r>
                          </m:e>
                          <m:sub>
                            <m:r>
                              <a:rPr lang="en-US" altLang="zh-TW" sz="2000" b="0" i="1" smtClean="0">
                                <a:solidFill>
                                  <a:srgbClr val="000000"/>
                                </a:solidFill>
                                <a:latin typeface="Cambria Math" panose="02040503050406030204" pitchFamily="18" charset="0"/>
                              </a:rPr>
                              <m:t>𝑏</m:t>
                            </m:r>
                          </m:sub>
                        </m:sSub>
                      </m:oMath>
                    </m:oMathPara>
                  </a14:m>
                  <a:endParaRPr lang="zh-TW" altLang="en-US" sz="2000" dirty="0"/>
                </a:p>
              </p:txBody>
            </p:sp>
          </mc:Choice>
          <mc:Fallback xmlns="">
            <p:sp>
              <p:nvSpPr>
                <p:cNvPr id="64" name="矩形 63">
                  <a:extLst>
                    <a:ext uri="{FF2B5EF4-FFF2-40B4-BE49-F238E27FC236}">
                      <a16:creationId xmlns:a16="http://schemas.microsoft.com/office/drawing/2014/main" id="{AF8BDCAB-AECE-4B32-B78F-32215C941995}"/>
                    </a:ext>
                  </a:extLst>
                </p:cNvPr>
                <p:cNvSpPr>
                  <a:spLocks noRot="1" noChangeAspect="1" noMove="1" noResize="1" noEditPoints="1" noAdjustHandles="1" noChangeArrowheads="1" noChangeShapeType="1" noTextEdit="1"/>
                </p:cNvSpPr>
                <p:nvPr/>
              </p:nvSpPr>
              <p:spPr>
                <a:xfrm>
                  <a:off x="8324381" y="5868598"/>
                  <a:ext cx="496482" cy="400110"/>
                </a:xfrm>
                <a:prstGeom prst="rect">
                  <a:avLst/>
                </a:prstGeom>
                <a:blipFill>
                  <a:blip r:embed="rId6"/>
                  <a:stretch>
                    <a:fillRect b="-151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65" name="物件 3">
                <a:extLst>
                  <a:ext uri="{FF2B5EF4-FFF2-40B4-BE49-F238E27FC236}">
                    <a16:creationId xmlns:a16="http://schemas.microsoft.com/office/drawing/2014/main" id="{6F97116B-5D50-4FB2-854A-7F30A3E77DD3}"/>
                  </a:ext>
                </a:extLst>
              </p:cNvPr>
              <p:cNvSpPr txBox="1"/>
              <p:nvPr/>
            </p:nvSpPr>
            <p:spPr bwMode="auto">
              <a:xfrm>
                <a:off x="1452008" y="4191889"/>
                <a:ext cx="3046400" cy="635771"/>
              </a:xfrm>
              <a:prstGeom prst="rect">
                <a:avLst/>
              </a:prstGeom>
              <a:noFill/>
            </p:spPr>
            <p:txBody>
              <a:bodyPr>
                <a:normAutofit fontScale="92500"/>
              </a:bodyPr>
              <a:lstStyle/>
              <a:p>
                <a:pPr/>
                <a14:m>
                  <m:oMathPara xmlns:m="http://schemas.openxmlformats.org/officeDocument/2006/math">
                    <m:oMathParaPr>
                      <m:jc m:val="centerGroup"/>
                    </m:oMathParaPr>
                    <m:oMath xmlns:m="http://schemas.openxmlformats.org/officeDocument/2006/math">
                      <m:sSub>
                        <m:sSubPr>
                          <m:ctrlPr>
                            <a:rPr lang="zh-TW" altLang="en-US" sz="2800" i="1" smtClean="0">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𝑉</m:t>
                          </m:r>
                        </m:e>
                        <m:sub>
                          <m:r>
                            <a:rPr lang="zh-TW" altLang="en-US" sz="2800" i="1">
                              <a:solidFill>
                                <a:srgbClr val="000000"/>
                              </a:solidFill>
                              <a:latin typeface="Cambria Math" panose="02040503050406030204" pitchFamily="18" charset="0"/>
                            </a:rPr>
                            <m:t>𝑎𝑏</m:t>
                          </m:r>
                        </m:sub>
                      </m:sSub>
                      <m:r>
                        <a:rPr lang="zh-TW" altLang="en-US" sz="2800" i="1">
                          <a:solidFill>
                            <a:srgbClr val="000000"/>
                          </a:solidFill>
                          <a:latin typeface="Cambria Math" panose="02040503050406030204" pitchFamily="18" charset="0"/>
                        </a:rPr>
                        <m:t>=</m:t>
                      </m:r>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𝐼</m:t>
                          </m:r>
                        </m:e>
                        <m:sub>
                          <m:r>
                            <a:rPr lang="en-US" altLang="zh-TW" sz="2800" b="0" i="1" smtClean="0">
                              <a:solidFill>
                                <a:srgbClr val="000000"/>
                              </a:solidFill>
                              <a:latin typeface="Cambria Math" panose="02040503050406030204" pitchFamily="18" charset="0"/>
                            </a:rPr>
                            <m:t>𝐺</m:t>
                          </m:r>
                        </m:sub>
                      </m:sSub>
                      <m:r>
                        <a:rPr lang="en-US" altLang="zh-TW" sz="2800" b="0" i="1" smtClean="0">
                          <a:solidFill>
                            <a:srgbClr val="000000"/>
                          </a:solidFill>
                          <a:latin typeface="Cambria Math" panose="02040503050406030204" pitchFamily="18" charset="0"/>
                        </a:rPr>
                        <m:t> </m:t>
                      </m:r>
                      <m:d>
                        <m:dPr>
                          <m:ctrlPr>
                            <a:rPr lang="zh-TW" altLang="en-US" sz="2800" i="1">
                              <a:solidFill>
                                <a:srgbClr val="000000"/>
                              </a:solidFill>
                              <a:latin typeface="Cambria Math" panose="02040503050406030204" pitchFamily="18" charset="0"/>
                            </a:rPr>
                          </m:ctrlPr>
                        </m:dPr>
                        <m:e>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𝑅</m:t>
                              </m:r>
                            </m:e>
                            <m:sub>
                              <m:r>
                                <a:rPr lang="en-US" altLang="zh-TW" sz="2800" b="0" i="1" smtClean="0">
                                  <a:solidFill>
                                    <a:srgbClr val="000000"/>
                                  </a:solidFill>
                                  <a:latin typeface="Cambria Math" panose="02040503050406030204" pitchFamily="18" charset="0"/>
                                </a:rPr>
                                <m:t>𝐺</m:t>
                              </m:r>
                            </m:sub>
                          </m:sSub>
                          <m:r>
                            <a:rPr lang="zh-TW" altLang="en-US" sz="2800" i="1">
                              <a:solidFill>
                                <a:srgbClr val="000000"/>
                              </a:solidFill>
                              <a:latin typeface="Cambria Math" panose="02040503050406030204" pitchFamily="18" charset="0"/>
                            </a:rPr>
                            <m:t>+</m:t>
                          </m:r>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𝑅</m:t>
                              </m:r>
                            </m:e>
                            <m:sub>
                              <m:r>
                                <a:rPr lang="zh-TW" altLang="en-US" sz="2800" i="1">
                                  <a:solidFill>
                                    <a:srgbClr val="000000"/>
                                  </a:solidFill>
                                  <a:latin typeface="Cambria Math" panose="02040503050406030204" pitchFamily="18" charset="0"/>
                                </a:rPr>
                                <m:t>𝑠</m:t>
                              </m:r>
                            </m:sub>
                          </m:sSub>
                        </m:e>
                      </m:d>
                    </m:oMath>
                  </m:oMathPara>
                </a14:m>
                <a:endParaRPr lang="zh-TW" altLang="en-US" sz="2800" dirty="0">
                  <a:latin typeface="+mn-ea"/>
                </a:endParaRPr>
              </a:p>
            </p:txBody>
          </p:sp>
        </mc:Choice>
        <mc:Fallback xmlns="">
          <p:sp>
            <p:nvSpPr>
              <p:cNvPr id="65" name="物件 3">
                <a:extLst>
                  <a:ext uri="{FF2B5EF4-FFF2-40B4-BE49-F238E27FC236}">
                    <a16:creationId xmlns:a16="http://schemas.microsoft.com/office/drawing/2014/main" id="{6F97116B-5D50-4FB2-854A-7F30A3E77DD3}"/>
                  </a:ext>
                </a:extLst>
              </p:cNvPr>
              <p:cNvSpPr txBox="1">
                <a:spLocks noRot="1" noChangeAspect="1" noMove="1" noResize="1" noEditPoints="1" noAdjustHandles="1" noChangeArrowheads="1" noChangeShapeType="1" noTextEdit="1"/>
              </p:cNvSpPr>
              <p:nvPr/>
            </p:nvSpPr>
            <p:spPr bwMode="auto">
              <a:xfrm>
                <a:off x="1452008" y="4191889"/>
                <a:ext cx="3046400" cy="635771"/>
              </a:xfrm>
              <a:prstGeom prst="rect">
                <a:avLst/>
              </a:prstGeom>
              <a:blipFill>
                <a:blip r:embed="rId7"/>
                <a:stretch>
                  <a:fillRect/>
                </a:stretch>
              </a:blipFill>
            </p:spPr>
            <p:txBody>
              <a:bodyPr/>
              <a:lstStyle/>
              <a:p>
                <a:r>
                  <a:rPr lang="zh-TW" altLang="en-US">
                    <a:noFill/>
                  </a:rPr>
                  <a:t> </a:t>
                </a:r>
              </a:p>
            </p:txBody>
          </p:sp>
        </mc:Fallback>
      </mc:AlternateContent>
      <p:pic>
        <p:nvPicPr>
          <p:cNvPr id="56" name="圖形 55" descr="首頁">
            <a:hlinkClick r:id="rId8" action="ppaction://hlinksldjump"/>
            <a:extLst>
              <a:ext uri="{FF2B5EF4-FFF2-40B4-BE49-F238E27FC236}">
                <a16:creationId xmlns:a16="http://schemas.microsoft.com/office/drawing/2014/main" id="{C3A60DEB-5ED4-4167-8457-9C7A4A481D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0308" y="-53525"/>
            <a:ext cx="713692" cy="713692"/>
          </a:xfrm>
          <a:prstGeom prst="rect">
            <a:avLst/>
          </a:prstGeom>
        </p:spPr>
      </p:pic>
      <p:sp>
        <p:nvSpPr>
          <p:cNvPr id="58" name="矩形 57">
            <a:extLst>
              <a:ext uri="{FF2B5EF4-FFF2-40B4-BE49-F238E27FC236}">
                <a16:creationId xmlns:a16="http://schemas.microsoft.com/office/drawing/2014/main" id="{4FE5090F-C73B-45DA-8711-AA1252FC143E}"/>
              </a:ext>
            </a:extLst>
          </p:cNvPr>
          <p:cNvSpPr/>
          <p:nvPr/>
        </p:nvSpPr>
        <p:spPr>
          <a:xfrm>
            <a:off x="-21068" y="4772925"/>
            <a:ext cx="5288941" cy="1905522"/>
          </a:xfrm>
          <a:prstGeom prst="rect">
            <a:avLst/>
          </a:prstGeom>
          <a:solidFill>
            <a:schemeClr val="bg1"/>
          </a:solidFill>
        </p:spPr>
        <p:txBody>
          <a:bodyPr wrap="square">
            <a:spAutoFit/>
          </a:bodyPr>
          <a:lstStyle/>
          <a:p>
            <a:pPr marL="725488" indent="-457200">
              <a:lnSpc>
                <a:spcPct val="120000"/>
              </a:lnSpc>
              <a:buFont typeface="Wingdings" panose="05000000000000000000" pitchFamily="2" charset="2"/>
              <a:buChar char="Ø"/>
              <a:defRPr/>
            </a:pPr>
            <a:r>
              <a:rPr lang="zh-TW" altLang="en-US" sz="2000" b="1" dirty="0">
                <a:solidFill>
                  <a:srgbClr val="FF3300"/>
                </a:solidFill>
                <a:latin typeface="微軟正黑體" panose="020B0604030504040204" pitchFamily="34" charset="-120"/>
                <a:ea typeface="微軟正黑體" panose="020B0604030504040204" pitchFamily="34" charset="-120"/>
              </a:rPr>
              <a:t>串聯一大電阻</a:t>
            </a:r>
            <a:r>
              <a:rPr lang="en-US" altLang="zh-TW" sz="2000" b="1" i="1" dirty="0">
                <a:solidFill>
                  <a:srgbClr val="FF3300"/>
                </a:solidFill>
                <a:latin typeface="微軟正黑體" panose="020B0604030504040204" pitchFamily="34" charset="-120"/>
                <a:ea typeface="微軟正黑體" panose="020B0604030504040204" pitchFamily="34" charset="-120"/>
              </a:rPr>
              <a:t>R</a:t>
            </a:r>
            <a:r>
              <a:rPr lang="en-US" altLang="zh-TW" sz="2000" b="1" baseline="-25000" dirty="0">
                <a:solidFill>
                  <a:srgbClr val="FF3300"/>
                </a:solidFill>
                <a:latin typeface="微軟正黑體" panose="020B0604030504040204" pitchFamily="34" charset="-120"/>
                <a:ea typeface="微軟正黑體" panose="020B0604030504040204" pitchFamily="34" charset="-120"/>
              </a:rPr>
              <a:t>s</a:t>
            </a:r>
            <a:r>
              <a:rPr lang="zh-TW" altLang="en-US" sz="2000" b="1" dirty="0">
                <a:solidFill>
                  <a:srgbClr val="FF3300"/>
                </a:solidFill>
                <a:latin typeface="微軟正黑體" panose="020B0604030504040204" pitchFamily="34" charset="-120"/>
                <a:ea typeface="微軟正黑體" panose="020B0604030504040204" pitchFamily="34" charset="-120"/>
              </a:rPr>
              <a:t>，增大伏特計的等效電阻</a:t>
            </a:r>
            <a:r>
              <a:rPr lang="en-US" altLang="zh-TW" sz="2000" b="1" i="1" dirty="0">
                <a:solidFill>
                  <a:srgbClr val="FF3300"/>
                </a:solidFill>
                <a:latin typeface="微軟正黑體" panose="020B0604030504040204" pitchFamily="34" charset="-120"/>
                <a:ea typeface="微軟正黑體" panose="020B0604030504040204" pitchFamily="34" charset="-120"/>
              </a:rPr>
              <a:t>R</a:t>
            </a:r>
            <a:r>
              <a:rPr lang="en-US" altLang="zh-TW" sz="2000" b="1" baseline="-25000" dirty="0">
                <a:solidFill>
                  <a:srgbClr val="FF3300"/>
                </a:solidFill>
                <a:latin typeface="微軟正黑體" panose="020B0604030504040204" pitchFamily="34" charset="-120"/>
                <a:ea typeface="微軟正黑體" panose="020B0604030504040204" pitchFamily="34" charset="-120"/>
              </a:rPr>
              <a:t>V</a:t>
            </a:r>
            <a:r>
              <a:rPr lang="zh-TW" altLang="en-US" sz="2000" b="1" baseline="-25000" dirty="0">
                <a:solidFill>
                  <a:srgbClr val="FF3300"/>
                </a:solidFill>
                <a:latin typeface="微軟正黑體" panose="020B0604030504040204" pitchFamily="34" charset="-120"/>
                <a:ea typeface="微軟正黑體" panose="020B0604030504040204" pitchFamily="34" charset="-120"/>
              </a:rPr>
              <a:t>，</a:t>
            </a:r>
            <a:r>
              <a:rPr lang="zh-TW" altLang="en-US" sz="2000" b="1" dirty="0">
                <a:solidFill>
                  <a:srgbClr val="FF3300"/>
                </a:solidFill>
                <a:latin typeface="微軟正黑體" panose="020B0604030504040204" pitchFamily="34" charset="-120"/>
                <a:ea typeface="微軟正黑體" panose="020B0604030504040204" pitchFamily="34" charset="-120"/>
              </a:rPr>
              <a:t>可使電壓</a:t>
            </a:r>
            <a:r>
              <a:rPr lang="en-US" altLang="zh-TW" sz="2000" b="1" dirty="0">
                <a:solidFill>
                  <a:srgbClr val="FF3300"/>
                </a:solidFill>
                <a:latin typeface="微軟正黑體" panose="020B0604030504040204" pitchFamily="34" charset="-120"/>
                <a:ea typeface="微軟正黑體" panose="020B0604030504040204" pitchFamily="34" charset="-120"/>
              </a:rPr>
              <a:t>(</a:t>
            </a:r>
            <a:r>
              <a:rPr lang="zh-TW" altLang="en-US" sz="2000" b="1" dirty="0">
                <a:solidFill>
                  <a:srgbClr val="FF3300"/>
                </a:solidFill>
                <a:latin typeface="微軟正黑體" panose="020B0604030504040204" pitchFamily="34" charset="-120"/>
                <a:ea typeface="微軟正黑體" panose="020B0604030504040204" pitchFamily="34" charset="-120"/>
              </a:rPr>
              <a:t>電流</a:t>
            </a:r>
            <a:r>
              <a:rPr lang="en-US" altLang="zh-TW" sz="2000" b="1" dirty="0">
                <a:solidFill>
                  <a:srgbClr val="FF3300"/>
                </a:solidFill>
                <a:latin typeface="微軟正黑體" panose="020B0604030504040204" pitchFamily="34" charset="-120"/>
                <a:ea typeface="微軟正黑體" panose="020B0604030504040204" pitchFamily="34" charset="-120"/>
              </a:rPr>
              <a:t>)</a:t>
            </a:r>
            <a:r>
              <a:rPr lang="zh-TW" altLang="en-US" sz="2000" b="1" dirty="0">
                <a:solidFill>
                  <a:srgbClr val="FF3300"/>
                </a:solidFill>
                <a:latin typeface="微軟正黑體" panose="020B0604030504040204" pitchFamily="34" charset="-120"/>
                <a:ea typeface="微軟正黑體" panose="020B0604030504040204" pitchFamily="34" charset="-120"/>
              </a:rPr>
              <a:t>仍維持於檢流計可測範圍內，由計算可換算出待測電壓，進而以分壓換算，形同增加電壓</a:t>
            </a:r>
            <a:r>
              <a:rPr lang="en-US" altLang="zh-TW" sz="2000" b="1" dirty="0">
                <a:solidFill>
                  <a:srgbClr val="FF3300"/>
                </a:solidFill>
                <a:latin typeface="微軟正黑體" panose="020B0604030504040204" pitchFamily="34" charset="-120"/>
                <a:ea typeface="微軟正黑體" panose="020B0604030504040204" pitchFamily="34" charset="-120"/>
              </a:rPr>
              <a:t>(</a:t>
            </a:r>
            <a:r>
              <a:rPr lang="zh-TW" altLang="en-US" sz="2000" b="1" dirty="0">
                <a:solidFill>
                  <a:srgbClr val="FF3300"/>
                </a:solidFill>
                <a:latin typeface="微軟正黑體" panose="020B0604030504040204" pitchFamily="34" charset="-120"/>
                <a:ea typeface="微軟正黑體" panose="020B0604030504040204" pitchFamily="34" charset="-120"/>
              </a:rPr>
              <a:t>檢流計</a:t>
            </a:r>
            <a:r>
              <a:rPr lang="en-US" altLang="zh-TW" sz="2000" b="1" dirty="0">
                <a:solidFill>
                  <a:srgbClr val="FF3300"/>
                </a:solidFill>
                <a:latin typeface="微軟正黑體" panose="020B0604030504040204" pitchFamily="34" charset="-120"/>
                <a:ea typeface="微軟正黑體" panose="020B0604030504040204" pitchFamily="34" charset="-120"/>
              </a:rPr>
              <a:t>)</a:t>
            </a:r>
            <a:r>
              <a:rPr lang="zh-TW" altLang="en-US" sz="2000" b="1" dirty="0">
                <a:solidFill>
                  <a:srgbClr val="FF3300"/>
                </a:solidFill>
                <a:latin typeface="微軟正黑體" panose="020B0604030504040204" pitchFamily="34" charset="-120"/>
                <a:ea typeface="微軟正黑體" panose="020B0604030504040204" pitchFamily="34" charset="-120"/>
              </a:rPr>
              <a:t>的測量範圍。</a:t>
            </a:r>
            <a:endParaRPr lang="en-US" altLang="zh-TW" sz="2000" b="1" baseline="-25000" dirty="0">
              <a:solidFill>
                <a:srgbClr val="FF3300"/>
              </a:solidFill>
              <a:latin typeface="微軟正黑體" panose="020B0604030504040204" pitchFamily="34" charset="-120"/>
              <a:ea typeface="微軟正黑體" panose="020B0604030504040204" pitchFamily="34" charset="-120"/>
            </a:endParaRPr>
          </a:p>
        </p:txBody>
      </p:sp>
      <p:sp>
        <p:nvSpPr>
          <p:cNvPr id="59" name="矩形: 圓角 58">
            <a:extLst>
              <a:ext uri="{FF2B5EF4-FFF2-40B4-BE49-F238E27FC236}">
                <a16:creationId xmlns:a16="http://schemas.microsoft.com/office/drawing/2014/main" id="{94D44985-16C9-4146-9EDF-FA04914D1C8C}"/>
              </a:ext>
            </a:extLst>
          </p:cNvPr>
          <p:cNvSpPr/>
          <p:nvPr/>
        </p:nvSpPr>
        <p:spPr>
          <a:xfrm>
            <a:off x="3364644" y="6426722"/>
            <a:ext cx="2568931" cy="384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t>放大倍率</a:t>
            </a:r>
            <a:r>
              <a:rPr lang="en-US" altLang="zh-TW" sz="2400" dirty="0"/>
              <a:t>~R</a:t>
            </a:r>
            <a:r>
              <a:rPr lang="en-US" altLang="zh-TW" sz="2400" baseline="-25000" dirty="0"/>
              <a:t>s</a:t>
            </a:r>
            <a:r>
              <a:rPr lang="en-US" altLang="zh-TW" sz="2400" dirty="0"/>
              <a:t>/R</a:t>
            </a:r>
            <a:r>
              <a:rPr lang="en-US" altLang="zh-TW" sz="2400" baseline="-25000" dirty="0"/>
              <a:t>G</a:t>
            </a:r>
            <a:endParaRPr lang="zh-TW" altLang="en-US" sz="2400" baseline="-25000" dirty="0"/>
          </a:p>
        </p:txBody>
      </p:sp>
      <p:sp>
        <p:nvSpPr>
          <p:cNvPr id="60" name="箭號: 向右 59">
            <a:extLst>
              <a:ext uri="{FF2B5EF4-FFF2-40B4-BE49-F238E27FC236}">
                <a16:creationId xmlns:a16="http://schemas.microsoft.com/office/drawing/2014/main" id="{D10DE638-AD61-420A-ABA8-C1D4B6004C45}"/>
              </a:ext>
            </a:extLst>
          </p:cNvPr>
          <p:cNvSpPr/>
          <p:nvPr/>
        </p:nvSpPr>
        <p:spPr>
          <a:xfrm flipH="1">
            <a:off x="9384397" y="1510877"/>
            <a:ext cx="3715356" cy="3416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2. </a:t>
            </a:r>
            <a:r>
              <a:rPr lang="zh-TW" altLang="en-US" sz="2800" dirty="0"/>
              <a:t>待測電阻</a:t>
            </a:r>
            <a:r>
              <a:rPr lang="en-US" altLang="zh-TW" sz="2800" dirty="0"/>
              <a:t>150</a:t>
            </a:r>
            <a:r>
              <a:rPr lang="zh-TW" altLang="en-US" sz="2800" dirty="0"/>
              <a:t>改</a:t>
            </a:r>
            <a:r>
              <a:rPr lang="en-US" altLang="zh-TW" sz="2800" dirty="0"/>
              <a:t>39 k </a:t>
            </a:r>
            <a:r>
              <a:rPr lang="zh-TW" altLang="en-US" sz="2800" dirty="0"/>
              <a:t>，差異才會出來</a:t>
            </a:r>
            <a:r>
              <a:rPr lang="en-US" altLang="zh-TW" sz="2800" dirty="0"/>
              <a:t>(</a:t>
            </a:r>
            <a:r>
              <a:rPr lang="zh-TW" altLang="en-US" sz="2800" dirty="0"/>
              <a:t>施老師建議</a:t>
            </a:r>
            <a:r>
              <a:rPr lang="en-US" altLang="zh-TW" sz="2800" dirty="0"/>
              <a:t>)</a:t>
            </a:r>
          </a:p>
          <a:p>
            <a:pPr algn="ctr"/>
            <a:r>
              <a:rPr lang="zh-TW" altLang="en-US" sz="2800" dirty="0"/>
              <a:t>實驗</a:t>
            </a:r>
            <a:r>
              <a:rPr lang="en-US" altLang="zh-TW" sz="2800" dirty="0"/>
              <a:t>data</a:t>
            </a:r>
            <a:r>
              <a:rPr lang="zh-TW" altLang="en-US" sz="2800" dirty="0"/>
              <a:t>須重做</a:t>
            </a:r>
          </a:p>
        </p:txBody>
      </p:sp>
    </p:spTree>
    <p:extLst>
      <p:ext uri="{BB962C8B-B14F-4D97-AF65-F5344CB8AC3E}">
        <p14:creationId xmlns:p14="http://schemas.microsoft.com/office/powerpoint/2010/main" val="3293791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a:extLst>
              <a:ext uri="{FF2B5EF4-FFF2-40B4-BE49-F238E27FC236}">
                <a16:creationId xmlns:a16="http://schemas.microsoft.com/office/drawing/2014/main" id="{804ED4BE-8D26-41B7-A540-CBA22102A432}"/>
              </a:ext>
            </a:extLst>
          </p:cNvPr>
          <p:cNvSpPr>
            <a:spLocks noGrp="1"/>
          </p:cNvSpPr>
          <p:nvPr>
            <p:ph type="title"/>
          </p:nvPr>
        </p:nvSpPr>
        <p:spPr>
          <a:xfrm>
            <a:off x="2366490" y="18016"/>
            <a:ext cx="5218969" cy="885948"/>
          </a:xfrm>
          <a:solidFill>
            <a:schemeClr val="bg1"/>
          </a:solidFill>
        </p:spPr>
        <p:txBody>
          <a:bodyPr/>
          <a:lstStyle/>
          <a:p>
            <a:r>
              <a:rPr lang="zh-TW" altLang="zh-TW" dirty="0">
                <a:solidFill>
                  <a:srgbClr val="0000FF"/>
                </a:solidFill>
                <a:cs typeface="Times New Roman" panose="02020603050405020304" pitchFamily="18" charset="0"/>
              </a:rPr>
              <a:t>實驗</a:t>
            </a:r>
            <a:r>
              <a:rPr lang="en-US" altLang="zh-TW" dirty="0">
                <a:solidFill>
                  <a:srgbClr val="0000FF"/>
                </a:solidFill>
                <a:cs typeface="Times New Roman" panose="02020603050405020304" pitchFamily="18" charset="0"/>
              </a:rPr>
              <a:t>3-</a:t>
            </a:r>
            <a:r>
              <a:rPr lang="zh-TW" altLang="en-US" dirty="0">
                <a:solidFill>
                  <a:srgbClr val="0000FF"/>
                </a:solidFill>
                <a:cs typeface="Times New Roman" panose="02020603050405020304" pitchFamily="18" charset="0"/>
              </a:rPr>
              <a:t>伏特計設計</a:t>
            </a:r>
            <a:endParaRPr lang="zh-TW" altLang="en-US" dirty="0">
              <a:latin typeface="+mn-ea"/>
              <a:ea typeface="+mn-ea"/>
            </a:endParaRPr>
          </a:p>
        </p:txBody>
      </p:sp>
      <p:sp>
        <p:nvSpPr>
          <p:cNvPr id="62" name="文字方塊 61">
            <a:extLst>
              <a:ext uri="{FF2B5EF4-FFF2-40B4-BE49-F238E27FC236}">
                <a16:creationId xmlns:a16="http://schemas.microsoft.com/office/drawing/2014/main" id="{B0CD96DA-CE49-406C-9E72-CCE522EBF2C4}"/>
              </a:ext>
            </a:extLst>
          </p:cNvPr>
          <p:cNvSpPr txBox="1"/>
          <p:nvPr/>
        </p:nvSpPr>
        <p:spPr>
          <a:xfrm>
            <a:off x="441500" y="981427"/>
            <a:ext cx="4782356" cy="1972207"/>
          </a:xfrm>
          <a:prstGeom prst="rect">
            <a:avLst/>
          </a:prstGeom>
          <a:noFill/>
        </p:spPr>
        <p:txBody>
          <a:bodyPr wrap="square" lIns="0" tIns="0" rIns="0" bIns="0" rtlCol="0">
            <a:spAutoFit/>
          </a:bodyPr>
          <a:lstStyle/>
          <a:p>
            <a:pPr>
              <a:lnSpc>
                <a:spcPct val="120000"/>
              </a:lnSpc>
            </a:pPr>
            <a:r>
              <a:rPr lang="en-US" altLang="zh-TW" b="1" dirty="0">
                <a:solidFill>
                  <a:srgbClr val="0000FF"/>
                </a:solidFill>
                <a:latin typeface="+mn-ea"/>
                <a:cs typeface="Times New Roman" pitchFamily="18" charset="0"/>
              </a:rPr>
              <a:t>1. </a:t>
            </a:r>
            <a:r>
              <a:rPr lang="zh-TW" altLang="zh-TW" b="1" dirty="0">
                <a:solidFill>
                  <a:srgbClr val="0000FF"/>
                </a:solidFill>
                <a:latin typeface="+mn-ea"/>
                <a:cs typeface="Times New Roman" pitchFamily="18" charset="0"/>
              </a:rPr>
              <a:t>自製</a:t>
            </a:r>
            <a:r>
              <a:rPr lang="zh-TW" altLang="en-US" b="1" dirty="0">
                <a:solidFill>
                  <a:srgbClr val="0000FF"/>
                </a:solidFill>
                <a:latin typeface="+mn-ea"/>
                <a:cs typeface="Times New Roman" pitchFamily="18" charset="0"/>
              </a:rPr>
              <a:t>伏特</a:t>
            </a:r>
            <a:r>
              <a:rPr lang="zh-TW" altLang="zh-TW" b="1" dirty="0">
                <a:solidFill>
                  <a:srgbClr val="0000FF"/>
                </a:solidFill>
                <a:latin typeface="+mn-ea"/>
                <a:cs typeface="Times New Roman" pitchFamily="18" charset="0"/>
              </a:rPr>
              <a:t>計</a:t>
            </a:r>
            <a:r>
              <a:rPr lang="en-US" altLang="zh-TW" b="1" dirty="0">
                <a:solidFill>
                  <a:srgbClr val="0000FF"/>
                </a:solidFill>
                <a:latin typeface="+mn-ea"/>
                <a:cs typeface="Times New Roman" pitchFamily="18" charset="0"/>
              </a:rPr>
              <a:t>(</a:t>
            </a:r>
            <a:r>
              <a:rPr lang="zh-TW" altLang="en-US" b="1" dirty="0">
                <a:solidFill>
                  <a:srgbClr val="0000FF"/>
                </a:solidFill>
                <a:latin typeface="+mn-ea"/>
                <a:cs typeface="Times New Roman" pitchFamily="18" charset="0"/>
              </a:rPr>
              <a:t>增加檢流計量程 </a:t>
            </a:r>
            <a:r>
              <a:rPr lang="en-US" altLang="zh-TW"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V</a:t>
            </a:r>
            <a:r>
              <a:rPr lang="en-US" altLang="zh-TW" b="1" spc="-38"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FS</a:t>
            </a:r>
            <a:r>
              <a:rPr lang="en-US" altLang="zh-TW"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10 V</a:t>
            </a:r>
            <a:r>
              <a:rPr lang="en-US" altLang="zh-TW" b="1" dirty="0">
                <a:solidFill>
                  <a:srgbClr val="0000FF"/>
                </a:solidFill>
                <a:latin typeface="+mn-ea"/>
                <a:cs typeface="Times New Roman" pitchFamily="18" charset="0"/>
              </a:rPr>
              <a:t>)</a:t>
            </a:r>
          </a:p>
          <a:p>
            <a:pPr marL="192088" indent="-192088">
              <a:lnSpc>
                <a:spcPct val="120000"/>
              </a:lnSpc>
              <a:buFont typeface="Arial" panose="020B0604020202020204" pitchFamily="34" charset="0"/>
              <a:buChar char="•"/>
            </a:pPr>
            <a:r>
              <a:rPr lang="zh-TW" altLang="en-US" dirty="0"/>
              <a:t>當檢流計計量程由</a:t>
            </a:r>
            <a:r>
              <a:rPr lang="en-US" altLang="zh-TW" dirty="0"/>
              <a:t>0.1 V</a:t>
            </a:r>
            <a:r>
              <a:rPr lang="en-US" altLang="zh-TW" dirty="0">
                <a:sym typeface="Wingdings" panose="05000000000000000000" pitchFamily="2" charset="2"/>
              </a:rPr>
              <a:t>10 V</a:t>
            </a:r>
          </a:p>
          <a:p>
            <a:pPr marL="192088" indent="-192088">
              <a:lnSpc>
                <a:spcPct val="120000"/>
              </a:lnSpc>
              <a:buFont typeface="Arial" panose="020B0604020202020204" pitchFamily="34" charset="0"/>
              <a:buChar char="•"/>
            </a:pPr>
            <a:r>
              <a:rPr lang="zh-TW" altLang="en-US" dirty="0"/>
              <a:t>待測電壓為原檢流計*</a:t>
            </a:r>
            <a:r>
              <a:rPr lang="en-US" altLang="zh-TW" dirty="0"/>
              <a:t>100 </a:t>
            </a:r>
            <a:r>
              <a:rPr lang="zh-TW" altLang="en-US" dirty="0"/>
              <a:t>倍，可利用串聯分壓電壓，使經過線圈之電壓維持</a:t>
            </a:r>
            <a:r>
              <a:rPr lang="en-US" altLang="zh-TW" dirty="0"/>
              <a:t>0.1 V</a:t>
            </a:r>
            <a:r>
              <a:rPr lang="zh-TW" altLang="en-US" dirty="0"/>
              <a:t>等級；</a:t>
            </a:r>
            <a:endParaRPr lang="en-US" altLang="zh-TW" dirty="0"/>
          </a:p>
          <a:p>
            <a:pPr marL="192088" indent="-192088">
              <a:lnSpc>
                <a:spcPct val="120000"/>
              </a:lnSpc>
              <a:buFont typeface="Arial" panose="020B0604020202020204" pitchFamily="34" charset="0"/>
              <a:buChar char="•"/>
            </a:pPr>
            <a:r>
              <a:rPr lang="zh-TW" altLang="en-US" dirty="0"/>
              <a:t>此時所需並串電阻</a:t>
            </a:r>
            <a:r>
              <a:rPr lang="en-US" altLang="zh-TW" dirty="0"/>
              <a:t>R</a:t>
            </a:r>
            <a:r>
              <a:rPr lang="en-US" altLang="zh-TW" baseline="-25000" dirty="0"/>
              <a:t>s</a:t>
            </a:r>
            <a:r>
              <a:rPr lang="zh-TW" altLang="en-US" dirty="0"/>
              <a:t>約為檢流計內電阻</a:t>
            </a:r>
            <a:r>
              <a:rPr lang="en-US" altLang="zh-TW" dirty="0"/>
              <a:t>R</a:t>
            </a:r>
            <a:r>
              <a:rPr lang="en-US" altLang="zh-TW" baseline="-25000" dirty="0"/>
              <a:t>G</a:t>
            </a:r>
            <a:r>
              <a:rPr lang="zh-TW" altLang="en-US" dirty="0"/>
              <a:t>的</a:t>
            </a:r>
            <a:r>
              <a:rPr lang="en-US" altLang="zh-TW" dirty="0"/>
              <a:t>1/1000 </a:t>
            </a:r>
          </a:p>
        </p:txBody>
      </p:sp>
      <p:sp>
        <p:nvSpPr>
          <p:cNvPr id="46" name="矩形 45">
            <a:extLst>
              <a:ext uri="{FF2B5EF4-FFF2-40B4-BE49-F238E27FC236}">
                <a16:creationId xmlns:a16="http://schemas.microsoft.com/office/drawing/2014/main" id="{3CFBF97B-0A5F-4E85-9006-E9692162BAA6}"/>
              </a:ext>
            </a:extLst>
          </p:cNvPr>
          <p:cNvSpPr/>
          <p:nvPr/>
        </p:nvSpPr>
        <p:spPr>
          <a:xfrm>
            <a:off x="335177" y="3066904"/>
            <a:ext cx="4845754" cy="1391791"/>
          </a:xfrm>
          <a:prstGeom prst="rect">
            <a:avLst/>
          </a:prstGeom>
        </p:spPr>
        <p:txBody>
          <a:bodyPr wrap="square">
            <a:spAutoFit/>
          </a:bodyPr>
          <a:lstStyle/>
          <a:p>
            <a:pPr defTabSz="685800">
              <a:lnSpc>
                <a:spcPct val="120000"/>
              </a:lnSpc>
              <a:buSzPct val="100000"/>
            </a:pPr>
            <a:r>
              <a:rPr lang="en-US" altLang="zh-TW" b="1" dirty="0">
                <a:solidFill>
                  <a:srgbClr val="0000FF"/>
                </a:solidFill>
                <a:latin typeface="+mn-ea"/>
                <a:cs typeface="Times New Roman" pitchFamily="18" charset="0"/>
              </a:rPr>
              <a:t>2. </a:t>
            </a:r>
            <a:r>
              <a:rPr lang="zh-TW" altLang="zh-TW" b="1" dirty="0">
                <a:solidFill>
                  <a:srgbClr val="0000FF"/>
                </a:solidFill>
                <a:latin typeface="+mn-ea"/>
                <a:cs typeface="Times New Roman" pitchFamily="18" charset="0"/>
              </a:rPr>
              <a:t>自製</a:t>
            </a:r>
            <a:r>
              <a:rPr lang="zh-TW" altLang="en-US" b="1" dirty="0">
                <a:solidFill>
                  <a:srgbClr val="0000FF"/>
                </a:solidFill>
                <a:latin typeface="+mn-ea"/>
                <a:cs typeface="Times New Roman" pitchFamily="18" charset="0"/>
              </a:rPr>
              <a:t>伏特</a:t>
            </a:r>
            <a:r>
              <a:rPr lang="zh-TW" altLang="zh-TW" b="1" dirty="0">
                <a:solidFill>
                  <a:srgbClr val="0000FF"/>
                </a:solidFill>
                <a:latin typeface="+mn-ea"/>
                <a:cs typeface="Times New Roman" pitchFamily="18" charset="0"/>
              </a:rPr>
              <a:t>計</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測試 </a:t>
            </a: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a:t>
            </a:r>
            <a:r>
              <a:rPr lang="zh-TW" altLang="en-US" b="1" dirty="0">
                <a:solidFill>
                  <a:srgbClr val="0000FF"/>
                </a:solidFill>
                <a:latin typeface="+mn-ea"/>
                <a:cs typeface="Times New Roman" pitchFamily="18" charset="0"/>
              </a:rPr>
              <a:t> </a:t>
            </a:r>
            <a:r>
              <a:rPr lang="en-US" altLang="zh-TW"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V</a:t>
            </a:r>
            <a:r>
              <a:rPr lang="en-US" altLang="zh-TW" b="1" spc="-38"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FS</a:t>
            </a:r>
            <a:r>
              <a:rPr lang="en-US" altLang="zh-TW"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10 V</a:t>
            </a:r>
            <a:r>
              <a:rPr lang="en-US" altLang="zh-TW" b="1" dirty="0">
                <a:solidFill>
                  <a:srgbClr val="0000FF"/>
                </a:solidFill>
                <a:latin typeface="+mn-ea"/>
                <a:cs typeface="Times New Roman" pitchFamily="18" charset="0"/>
              </a:rPr>
              <a:t>)</a:t>
            </a:r>
          </a:p>
          <a:p>
            <a:pPr defTabSz="685800">
              <a:lnSpc>
                <a:spcPct val="120000"/>
              </a:lnSpc>
              <a:buSzPct val="100000"/>
            </a:pP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如</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圖</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自製</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伏特</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計</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檢流計</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電阻</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的電路</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的電壓值；設定電源供應器</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輸出電壓為</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5~8 V (</a:t>
            </a:r>
            <a:r>
              <a:rPr lang="zh-TW" altLang="zh-TW" dirty="0">
                <a:solidFill>
                  <a:srgbClr val="FF0000"/>
                </a:solidFill>
                <a:latin typeface="微軟正黑體" panose="020B0604030504040204" pitchFamily="34" charset="-120"/>
                <a:ea typeface="微軟正黑體" panose="020B0604030504040204" pitchFamily="34" charset="-120"/>
                <a:cs typeface="Times New Roman" pitchFamily="18" charset="0"/>
              </a:rPr>
              <a:t>注意：電壓不要調得太大</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i="1"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
        <p:nvSpPr>
          <p:cNvPr id="48" name="矩形 47">
            <a:extLst>
              <a:ext uri="{FF2B5EF4-FFF2-40B4-BE49-F238E27FC236}">
                <a16:creationId xmlns:a16="http://schemas.microsoft.com/office/drawing/2014/main" id="{DB7EFB31-764C-4EB1-9D2A-6623D188FEC1}"/>
              </a:ext>
            </a:extLst>
          </p:cNvPr>
          <p:cNvSpPr/>
          <p:nvPr/>
        </p:nvSpPr>
        <p:spPr>
          <a:xfrm>
            <a:off x="335177" y="4566794"/>
            <a:ext cx="8717473" cy="726994"/>
          </a:xfrm>
          <a:prstGeom prst="rect">
            <a:avLst/>
          </a:prstGeom>
        </p:spPr>
        <p:txBody>
          <a:bodyPr wrap="square">
            <a:spAutoFit/>
          </a:bodyPr>
          <a:lstStyle/>
          <a:p>
            <a:pPr marL="358775" lvl="0" indent="-358775" defTabSz="685800">
              <a:lnSpc>
                <a:spcPct val="120000"/>
              </a:lnSpc>
              <a:spcBef>
                <a:spcPts val="600"/>
              </a:spcBef>
              <a:buSzPct val="100000"/>
            </a:pP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3. </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改</a:t>
            </a:r>
            <a:r>
              <a:rPr lang="zh-TW"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以</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萬用</a:t>
            </a:r>
            <a:r>
              <a:rPr lang="zh-TW"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電</a:t>
            </a:r>
            <a:r>
              <a:rPr lang="zh-TW" altLang="en-US" b="1" dirty="0">
                <a:solidFill>
                  <a:srgbClr val="0000FF"/>
                </a:solidFill>
                <a:latin typeface="微軟正黑體" panose="020B0604030504040204" pitchFamily="34" charset="-120"/>
                <a:ea typeface="微軟正黑體" panose="020B0604030504040204" pitchFamily="34" charset="-120"/>
                <a:cs typeface="Times New Roman" pitchFamily="18" charset="0"/>
              </a:rPr>
              <a:t>錶測試</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 (5~8 V</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電壓</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之</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電壓值</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。比較</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自製伏特計，萬用電錶，電源供應器得到的電壓值</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
        <p:nvSpPr>
          <p:cNvPr id="49" name="矩形 48">
            <a:extLst>
              <a:ext uri="{FF2B5EF4-FFF2-40B4-BE49-F238E27FC236}">
                <a16:creationId xmlns:a16="http://schemas.microsoft.com/office/drawing/2014/main" id="{17B34B84-522E-4EF2-AC7B-BC91913E31BB}"/>
              </a:ext>
            </a:extLst>
          </p:cNvPr>
          <p:cNvSpPr/>
          <p:nvPr/>
        </p:nvSpPr>
        <p:spPr>
          <a:xfrm>
            <a:off x="282118" y="7098717"/>
            <a:ext cx="8717473" cy="797526"/>
          </a:xfrm>
          <a:prstGeom prst="rect">
            <a:avLst/>
          </a:prstGeom>
        </p:spPr>
        <p:txBody>
          <a:bodyPr wrap="square">
            <a:spAutoFit/>
          </a:bodyPr>
          <a:lstStyle/>
          <a:p>
            <a:pPr marL="358775" lvl="0" indent="-358775" defTabSz="685800">
              <a:lnSpc>
                <a:spcPct val="120000"/>
              </a:lnSpc>
              <a:buSzPct val="100000"/>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3. </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改變</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Rs</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，使滿刻度範圍為</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2.5 V</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，並將電源供應器輸出電壓改為</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1.5</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2 V</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，重覆</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步驟</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1 &amp; 2</a:t>
            </a:r>
            <a:r>
              <a:rPr lang="zh-TW" altLang="zh-TW" sz="20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p>
        </p:txBody>
      </p:sp>
      <p:sp>
        <p:nvSpPr>
          <p:cNvPr id="50" name="矩形 49">
            <a:extLst>
              <a:ext uri="{FF2B5EF4-FFF2-40B4-BE49-F238E27FC236}">
                <a16:creationId xmlns:a16="http://schemas.microsoft.com/office/drawing/2014/main" id="{CBEEF11B-25B3-4CF5-885A-AF971E005CE9}"/>
              </a:ext>
            </a:extLst>
          </p:cNvPr>
          <p:cNvSpPr/>
          <p:nvPr/>
        </p:nvSpPr>
        <p:spPr>
          <a:xfrm>
            <a:off x="335177" y="5380959"/>
            <a:ext cx="8717473" cy="726994"/>
          </a:xfrm>
          <a:prstGeom prst="rect">
            <a:avLst/>
          </a:prstGeom>
        </p:spPr>
        <p:txBody>
          <a:bodyPr wrap="square">
            <a:spAutoFit/>
          </a:bodyPr>
          <a:lstStyle/>
          <a:p>
            <a:pPr marL="358775" lvl="0" indent="-358775" defTabSz="685800">
              <a:lnSpc>
                <a:spcPct val="120000"/>
              </a:lnSpc>
              <a:buSzPct val="100000"/>
            </a:pP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4. </a:t>
            </a:r>
            <a:r>
              <a:rPr lang="zh-TW"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改變</a:t>
            </a: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Rs</a:t>
            </a:r>
            <a:r>
              <a:rPr lang="zh-TW"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，使滿刻度範圍為</a:t>
            </a:r>
            <a:r>
              <a:rPr lang="en-US" altLang="zh-TW" b="1" dirty="0">
                <a:solidFill>
                  <a:srgbClr val="0000FF"/>
                </a:solidFill>
                <a:latin typeface="微軟正黑體" panose="020B0604030504040204" pitchFamily="34" charset="-120"/>
                <a:ea typeface="微軟正黑體" panose="020B0604030504040204" pitchFamily="34" charset="-120"/>
                <a:cs typeface="Times New Roman" pitchFamily="18" charset="0"/>
              </a:rPr>
              <a:t>2.5 V</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，並將電源供應器輸出電壓改為</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1.5</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2 V</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，重覆</a:t>
            </a:r>
            <a:r>
              <a:rPr lang="zh-TW" altLang="en-US"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步驟</a:t>
            </a:r>
            <a:r>
              <a:rPr lang="en-US"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1 &amp; 2</a:t>
            </a:r>
            <a:r>
              <a:rPr lang="zh-TW" altLang="zh-TW" dirty="0">
                <a:solidFill>
                  <a:prstClr val="black"/>
                </a:solidFill>
                <a:latin typeface="微軟正黑體" panose="020B0604030504040204" pitchFamily="34" charset="-120"/>
                <a:ea typeface="微軟正黑體" panose="020B0604030504040204" pitchFamily="34" charset="-120"/>
                <a:cs typeface="Times New Roman" pitchFamily="18" charset="0"/>
              </a:rPr>
              <a:t>。</a:t>
            </a:r>
          </a:p>
        </p:txBody>
      </p:sp>
      <p:grpSp>
        <p:nvGrpSpPr>
          <p:cNvPr id="2" name="群組 1">
            <a:extLst>
              <a:ext uri="{FF2B5EF4-FFF2-40B4-BE49-F238E27FC236}">
                <a16:creationId xmlns:a16="http://schemas.microsoft.com/office/drawing/2014/main" id="{1AA19B93-BC1A-4FD7-916A-F7FD96525195}"/>
              </a:ext>
            </a:extLst>
          </p:cNvPr>
          <p:cNvGrpSpPr/>
          <p:nvPr/>
        </p:nvGrpSpPr>
        <p:grpSpPr>
          <a:xfrm>
            <a:off x="5180930" y="647377"/>
            <a:ext cx="4564465" cy="3160640"/>
            <a:chOff x="5676129" y="373523"/>
            <a:chExt cx="4564465" cy="3160640"/>
          </a:xfrm>
        </p:grpSpPr>
        <p:sp>
          <p:nvSpPr>
            <p:cNvPr id="45" name="Rectangle 3">
              <a:extLst>
                <a:ext uri="{FF2B5EF4-FFF2-40B4-BE49-F238E27FC236}">
                  <a16:creationId xmlns:a16="http://schemas.microsoft.com/office/drawing/2014/main" id="{70379327-7EA4-46F6-94CA-05EE642255CE}"/>
                </a:ext>
              </a:extLst>
            </p:cNvPr>
            <p:cNvSpPr>
              <a:spLocks noChangeArrowheads="1"/>
            </p:cNvSpPr>
            <p:nvPr/>
          </p:nvSpPr>
          <p:spPr bwMode="auto">
            <a:xfrm>
              <a:off x="6636937" y="2949388"/>
              <a:ext cx="36036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ea"/>
                  <a:cs typeface="Times New Roman" pitchFamily="18" charset="0"/>
                </a:rPr>
                <a:t>利用伏特計測量</a:t>
              </a:r>
              <a:endParaRPr kumimoji="1" lang="en-US" altLang="zh-TW" sz="1600" b="0" i="0" u="none" strike="noStrike" cap="none" normalizeH="0" baseline="0" dirty="0">
                <a:ln>
                  <a:noFill/>
                </a:ln>
                <a:solidFill>
                  <a:schemeClr val="tx1"/>
                </a:solidFill>
                <a:effectLst/>
                <a:latin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ea"/>
                  <a:cs typeface="Times New Roman" pitchFamily="18" charset="0"/>
                </a:rPr>
                <a:t>電路中兩點的電位差</a:t>
              </a:r>
            </a:p>
          </p:txBody>
        </p:sp>
        <p:grpSp>
          <p:nvGrpSpPr>
            <p:cNvPr id="11" name="群組 10">
              <a:extLst>
                <a:ext uri="{FF2B5EF4-FFF2-40B4-BE49-F238E27FC236}">
                  <a16:creationId xmlns:a16="http://schemas.microsoft.com/office/drawing/2014/main" id="{9BA5CB10-C343-4959-80EB-63CA4293C5DE}"/>
                </a:ext>
              </a:extLst>
            </p:cNvPr>
            <p:cNvGrpSpPr/>
            <p:nvPr/>
          </p:nvGrpSpPr>
          <p:grpSpPr>
            <a:xfrm rot="5400000">
              <a:off x="7524699" y="1804419"/>
              <a:ext cx="517854" cy="236119"/>
              <a:chOff x="4832358" y="4997362"/>
              <a:chExt cx="1945233" cy="291178"/>
            </a:xfrm>
          </p:grpSpPr>
          <p:cxnSp>
            <p:nvCxnSpPr>
              <p:cNvPr id="29" name="直線接點 28">
                <a:extLst>
                  <a:ext uri="{FF2B5EF4-FFF2-40B4-BE49-F238E27FC236}">
                    <a16:creationId xmlns:a16="http://schemas.microsoft.com/office/drawing/2014/main" id="{CBE6815C-3240-46DA-A7AF-E36C694FA97E}"/>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CBC38287-A726-4D85-B809-C16135B01362}"/>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210DF15A-D0E4-40FA-AFB5-D4F782D44AEF}"/>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8EB45D67-B446-4442-8E2A-2310AB022B9D}"/>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AEA63709-B870-4ACE-B27D-A0C03E8B6694}"/>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5B357C8E-B963-40DC-ABDB-2BA0E2E081FD}"/>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DB4155A8-5AEE-4C0F-9B0A-738596CEB951}"/>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D375F751-5118-468B-AA5F-C7B04144150F}"/>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AB4EE9A0-A683-47B9-8830-519C989824A8}"/>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群組 11">
              <a:extLst>
                <a:ext uri="{FF2B5EF4-FFF2-40B4-BE49-F238E27FC236}">
                  <a16:creationId xmlns:a16="http://schemas.microsoft.com/office/drawing/2014/main" id="{74CDC5B9-ABEE-4C27-A872-CE9DD9AB98EA}"/>
                </a:ext>
              </a:extLst>
            </p:cNvPr>
            <p:cNvGrpSpPr/>
            <p:nvPr/>
          </p:nvGrpSpPr>
          <p:grpSpPr>
            <a:xfrm>
              <a:off x="5676129" y="706796"/>
              <a:ext cx="1495531" cy="2451855"/>
              <a:chOff x="4984071" y="1083401"/>
              <a:chExt cx="1440000" cy="2363505"/>
            </a:xfrm>
          </p:grpSpPr>
          <p:sp>
            <p:nvSpPr>
              <p:cNvPr id="26" name="矩形 25">
                <a:extLst>
                  <a:ext uri="{FF2B5EF4-FFF2-40B4-BE49-F238E27FC236}">
                    <a16:creationId xmlns:a16="http://schemas.microsoft.com/office/drawing/2014/main" id="{B2965EA0-93CC-4845-B2FC-73A1A67AEAAD}"/>
                  </a:ext>
                </a:extLst>
              </p:cNvPr>
              <p:cNvSpPr/>
              <p:nvPr/>
            </p:nvSpPr>
            <p:spPr>
              <a:xfrm>
                <a:off x="4984071" y="1083401"/>
                <a:ext cx="1440000" cy="236350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600" dirty="0">
                    <a:solidFill>
                      <a:schemeClr val="tx1"/>
                    </a:solidFill>
                    <a:latin typeface="+mn-ea"/>
                  </a:rPr>
                  <a:t>Low-voltage power supply</a:t>
                </a:r>
                <a:endParaRPr lang="en-US" altLang="zh-TW" dirty="0">
                  <a:solidFill>
                    <a:schemeClr val="tx1"/>
                  </a:solidFill>
                  <a:latin typeface="+mn-ea"/>
                </a:endParaRPr>
              </a:p>
              <a:p>
                <a:pPr algn="ctr">
                  <a:lnSpc>
                    <a:spcPct val="120000"/>
                  </a:lnSpc>
                </a:pPr>
                <a:r>
                  <a:rPr lang="zh-TW" altLang="en-US" dirty="0">
                    <a:solidFill>
                      <a:schemeClr val="tx1"/>
                    </a:solidFill>
                    <a:latin typeface="+mn-ea"/>
                  </a:rPr>
                  <a:t>電源供應器</a:t>
                </a:r>
              </a:p>
            </p:txBody>
          </p:sp>
          <p:sp>
            <p:nvSpPr>
              <p:cNvPr id="27" name="橢圓 26">
                <a:extLst>
                  <a:ext uri="{FF2B5EF4-FFF2-40B4-BE49-F238E27FC236}">
                    <a16:creationId xmlns:a16="http://schemas.microsoft.com/office/drawing/2014/main" id="{23E30FF5-6EE6-4601-BEE9-22805EEA28C5}"/>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28" name="橢圓 27">
                <a:extLst>
                  <a:ext uri="{FF2B5EF4-FFF2-40B4-BE49-F238E27FC236}">
                    <a16:creationId xmlns:a16="http://schemas.microsoft.com/office/drawing/2014/main" id="{CF60B3B6-B6D3-4E6D-90C4-BDF9F3F1ABB3}"/>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13" name="直線接點 12">
              <a:extLst>
                <a:ext uri="{FF2B5EF4-FFF2-40B4-BE49-F238E27FC236}">
                  <a16:creationId xmlns:a16="http://schemas.microsoft.com/office/drawing/2014/main" id="{B20135BB-60AD-4ED4-A03E-153D27696AB2}"/>
                </a:ext>
              </a:extLst>
            </p:cNvPr>
            <p:cNvCxnSpPr>
              <a:cxnSpLocks/>
            </p:cNvCxnSpPr>
            <p:nvPr/>
          </p:nvCxnSpPr>
          <p:spPr>
            <a:xfrm>
              <a:off x="6944305" y="1053505"/>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7AADAB0B-96A7-46DD-B07D-5F8D278C52FE}"/>
                </a:ext>
              </a:extLst>
            </p:cNvPr>
            <p:cNvCxnSpPr/>
            <p:nvPr/>
          </p:nvCxnSpPr>
          <p:spPr>
            <a:xfrm>
              <a:off x="6935058" y="2770923"/>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1A16953E-2B7E-463B-8EB1-FDEE9D8A953C}"/>
                </a:ext>
              </a:extLst>
            </p:cNvPr>
            <p:cNvCxnSpPr/>
            <p:nvPr/>
          </p:nvCxnSpPr>
          <p:spPr>
            <a:xfrm>
              <a:off x="8719178" y="1045677"/>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FAB9C2A1-85D1-4492-9C18-62CB4008F05D}"/>
                </a:ext>
              </a:extLst>
            </p:cNvPr>
            <p:cNvCxnSpPr/>
            <p:nvPr/>
          </p:nvCxnSpPr>
          <p:spPr>
            <a:xfrm>
              <a:off x="8726095" y="2528185"/>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橢圓 16">
              <a:extLst>
                <a:ext uri="{FF2B5EF4-FFF2-40B4-BE49-F238E27FC236}">
                  <a16:creationId xmlns:a16="http://schemas.microsoft.com/office/drawing/2014/main" id="{75D79DD9-BEE1-4EB2-8DA8-70293CB8FFF4}"/>
                </a:ext>
              </a:extLst>
            </p:cNvPr>
            <p:cNvSpPr/>
            <p:nvPr/>
          </p:nvSpPr>
          <p:spPr>
            <a:xfrm>
              <a:off x="8438766" y="1958434"/>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dirty="0">
                  <a:solidFill>
                    <a:schemeClr val="tx1"/>
                  </a:solidFill>
                </a:rPr>
                <a:t>G</a:t>
              </a:r>
              <a:endParaRPr lang="zh-TW" altLang="en-US" sz="2400" dirty="0">
                <a:solidFill>
                  <a:schemeClr val="tx1"/>
                </a:solidFill>
              </a:endParaRPr>
            </a:p>
          </p:txBody>
        </p:sp>
        <p:cxnSp>
          <p:nvCxnSpPr>
            <p:cNvPr id="18" name="直線接點 17">
              <a:extLst>
                <a:ext uri="{FF2B5EF4-FFF2-40B4-BE49-F238E27FC236}">
                  <a16:creationId xmlns:a16="http://schemas.microsoft.com/office/drawing/2014/main" id="{D3913359-70C0-4D4E-B4E1-5EB9C7A11E5E}"/>
                </a:ext>
              </a:extLst>
            </p:cNvPr>
            <p:cNvCxnSpPr>
              <a:cxnSpLocks/>
            </p:cNvCxnSpPr>
            <p:nvPr/>
          </p:nvCxnSpPr>
          <p:spPr>
            <a:xfrm rot="5400000">
              <a:off x="7513377" y="2464316"/>
              <a:ext cx="57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9E305FA2-0C57-43B0-95A4-9107D7DBE5F2}"/>
                </a:ext>
              </a:extLst>
            </p:cNvPr>
            <p:cNvSpPr/>
            <p:nvPr/>
          </p:nvSpPr>
          <p:spPr>
            <a:xfrm>
              <a:off x="7051681" y="1358518"/>
              <a:ext cx="718466" cy="400110"/>
            </a:xfrm>
            <a:prstGeom prst="rect">
              <a:avLst/>
            </a:prstGeom>
          </p:spPr>
          <p:txBody>
            <a:bodyPr wrap="none">
              <a:spAutoFit/>
            </a:bodyPr>
            <a:lstStyle/>
            <a:p>
              <a:r>
                <a:rPr lang="en-US" altLang="zh-TW" sz="2000" b="1" i="1" dirty="0">
                  <a:solidFill>
                    <a:srgbClr val="CC3300"/>
                  </a:solidFill>
                  <a:latin typeface="+mn-ea"/>
                </a:rPr>
                <a:t>R</a:t>
              </a:r>
              <a:r>
                <a:rPr lang="en-US" altLang="zh-TW" sz="2000" b="1" i="1" baseline="-25000" dirty="0">
                  <a:solidFill>
                    <a:srgbClr val="CC3300"/>
                  </a:solidFill>
                  <a:latin typeface="+mn-ea"/>
                </a:rPr>
                <a:t>DUT</a:t>
              </a:r>
              <a:endParaRPr lang="zh-TW" altLang="en-US" sz="2000" b="1" baseline="-25000" dirty="0"/>
            </a:p>
          </p:txBody>
        </p:sp>
        <p:sp>
          <p:nvSpPr>
            <p:cNvPr id="20" name="矩形 19">
              <a:extLst>
                <a:ext uri="{FF2B5EF4-FFF2-40B4-BE49-F238E27FC236}">
                  <a16:creationId xmlns:a16="http://schemas.microsoft.com/office/drawing/2014/main" id="{CE19CDE7-50E6-42D2-99A1-38A518F423CB}"/>
                </a:ext>
              </a:extLst>
            </p:cNvPr>
            <p:cNvSpPr/>
            <p:nvPr/>
          </p:nvSpPr>
          <p:spPr>
            <a:xfrm>
              <a:off x="7074884" y="1772089"/>
              <a:ext cx="689612" cy="307777"/>
            </a:xfrm>
            <a:prstGeom prst="rect">
              <a:avLst/>
            </a:prstGeom>
          </p:spPr>
          <p:txBody>
            <a:bodyPr wrap="none">
              <a:spAutoFit/>
            </a:bodyPr>
            <a:lstStyle/>
            <a:p>
              <a:r>
                <a:rPr lang="en-US" altLang="zh-TW" sz="1400" b="1" dirty="0">
                  <a:solidFill>
                    <a:srgbClr val="CC3300"/>
                  </a:solidFill>
                  <a:latin typeface="+mn-ea"/>
                </a:rPr>
                <a:t>150 </a:t>
              </a:r>
              <a:r>
                <a:rPr lang="en-US" altLang="zh-TW" sz="1400" b="1" dirty="0">
                  <a:solidFill>
                    <a:srgbClr val="CC3300"/>
                  </a:solidFill>
                  <a:latin typeface="+mn-ea"/>
                  <a:sym typeface="Symbol" panose="05050102010706020507" pitchFamily="18" charset="2"/>
                </a:rPr>
                <a:t></a:t>
              </a:r>
              <a:endParaRPr lang="zh-TW" altLang="en-US" sz="1400" b="1" baseline="-25000" dirty="0"/>
            </a:p>
          </p:txBody>
        </p:sp>
        <p:cxnSp>
          <p:nvCxnSpPr>
            <p:cNvPr id="21" name="直線接點 20">
              <a:extLst>
                <a:ext uri="{FF2B5EF4-FFF2-40B4-BE49-F238E27FC236}">
                  <a16:creationId xmlns:a16="http://schemas.microsoft.com/office/drawing/2014/main" id="{8AD9B454-E963-4F64-A5F1-B7FA94D66C7A}"/>
                </a:ext>
              </a:extLst>
            </p:cNvPr>
            <p:cNvCxnSpPr>
              <a:cxnSpLocks/>
            </p:cNvCxnSpPr>
            <p:nvPr/>
          </p:nvCxnSpPr>
          <p:spPr>
            <a:xfrm rot="5400000">
              <a:off x="7477377" y="1369677"/>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橢圓 21">
              <a:extLst>
                <a:ext uri="{FF2B5EF4-FFF2-40B4-BE49-F238E27FC236}">
                  <a16:creationId xmlns:a16="http://schemas.microsoft.com/office/drawing/2014/main" id="{99C6FAE8-FF84-49F9-80CA-E762931A30BE}"/>
                </a:ext>
              </a:extLst>
            </p:cNvPr>
            <p:cNvSpPr/>
            <p:nvPr/>
          </p:nvSpPr>
          <p:spPr>
            <a:xfrm>
              <a:off x="8716827" y="1744529"/>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23" name="橢圓 22">
              <a:extLst>
                <a:ext uri="{FF2B5EF4-FFF2-40B4-BE49-F238E27FC236}">
                  <a16:creationId xmlns:a16="http://schemas.microsoft.com/office/drawing/2014/main" id="{D794BABF-2769-4D0B-907F-FEA2A47C2C88}"/>
                </a:ext>
              </a:extLst>
            </p:cNvPr>
            <p:cNvSpPr/>
            <p:nvPr/>
          </p:nvSpPr>
          <p:spPr>
            <a:xfrm>
              <a:off x="8724751" y="2456615"/>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cxnSp>
          <p:nvCxnSpPr>
            <p:cNvPr id="24" name="直線接點 23">
              <a:extLst>
                <a:ext uri="{FF2B5EF4-FFF2-40B4-BE49-F238E27FC236}">
                  <a16:creationId xmlns:a16="http://schemas.microsoft.com/office/drawing/2014/main" id="{4E673D52-B26F-4B00-927A-8C85147EB0F6}"/>
                </a:ext>
              </a:extLst>
            </p:cNvPr>
            <p:cNvCxnSpPr/>
            <p:nvPr/>
          </p:nvCxnSpPr>
          <p:spPr>
            <a:xfrm>
              <a:off x="7788060" y="1045677"/>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880766C6-0460-4AA3-A1FA-AE689F2F5450}"/>
                </a:ext>
              </a:extLst>
            </p:cNvPr>
            <p:cNvCxnSpPr/>
            <p:nvPr/>
          </p:nvCxnSpPr>
          <p:spPr>
            <a:xfrm>
              <a:off x="7796807" y="2770923"/>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63957102-B89E-4779-8D19-521E3011727A}"/>
                </a:ext>
              </a:extLst>
            </p:cNvPr>
            <p:cNvSpPr txBox="1"/>
            <p:nvPr/>
          </p:nvSpPr>
          <p:spPr>
            <a:xfrm>
              <a:off x="7590078" y="373523"/>
              <a:ext cx="1388467" cy="615553"/>
            </a:xfrm>
            <a:prstGeom prst="rect">
              <a:avLst/>
            </a:prstGeom>
            <a:noFill/>
          </p:spPr>
          <p:txBody>
            <a:bodyPr wrap="square" lIns="0" tIns="0" rIns="0" bIns="0" rtlCol="0">
              <a:spAutoFit/>
            </a:bodyPr>
            <a:lstStyle/>
            <a:p>
              <a:pPr algn="ctr"/>
              <a:r>
                <a:rPr lang="zh-TW" altLang="zh-TW" sz="2000" dirty="0">
                  <a:solidFill>
                    <a:srgbClr val="0000FF"/>
                  </a:solidFill>
                  <a:latin typeface="+mn-ea"/>
                  <a:cs typeface="Times New Roman" pitchFamily="18" charset="0"/>
                </a:rPr>
                <a:t>自製</a:t>
              </a:r>
              <a:r>
                <a:rPr lang="zh-TW" altLang="en-US" sz="2000" dirty="0">
                  <a:solidFill>
                    <a:srgbClr val="0000FF"/>
                  </a:solidFill>
                  <a:latin typeface="+mn-ea"/>
                  <a:cs typeface="Times New Roman" pitchFamily="18" charset="0"/>
                </a:rPr>
                <a:t>伏特</a:t>
              </a:r>
              <a:r>
                <a:rPr lang="zh-TW" altLang="en-US" sz="2000" dirty="0">
                  <a:solidFill>
                    <a:srgbClr val="0000FF"/>
                  </a:solidFill>
                  <a:latin typeface="+mn-ea"/>
                </a:rPr>
                <a:t>計</a:t>
              </a:r>
              <a:endParaRPr lang="en-US" altLang="zh-TW" sz="2000" dirty="0">
                <a:solidFill>
                  <a:srgbClr val="0000FF"/>
                </a:solidFill>
                <a:latin typeface="+mn-ea"/>
              </a:endParaRPr>
            </a:p>
            <a:p>
              <a:pPr algn="ctr"/>
              <a:r>
                <a:rPr lang="en-US" altLang="zh-TW" sz="2000" dirty="0">
                  <a:solidFill>
                    <a:srgbClr val="0000FF"/>
                  </a:solidFill>
                  <a:latin typeface="標楷體" panose="03000509000000000000" pitchFamily="65" charset="-120"/>
                  <a:ea typeface="標楷體" panose="03000509000000000000" pitchFamily="65" charset="-120"/>
                </a:rPr>
                <a:t>I</a:t>
              </a:r>
              <a:r>
                <a:rPr lang="en-US" altLang="zh-TW" sz="2000" baseline="-25000" dirty="0">
                  <a:solidFill>
                    <a:srgbClr val="0000FF"/>
                  </a:solidFill>
                </a:rPr>
                <a:t>V</a:t>
              </a:r>
              <a:r>
                <a:rPr lang="en-US" altLang="zh-TW" sz="2000" dirty="0">
                  <a:solidFill>
                    <a:srgbClr val="0000FF"/>
                  </a:solidFill>
                </a:rPr>
                <a:t>, R</a:t>
              </a:r>
              <a:r>
                <a:rPr lang="en-US" altLang="zh-TW" sz="2000" baseline="-25000" dirty="0">
                  <a:solidFill>
                    <a:srgbClr val="0000FF"/>
                  </a:solidFill>
                </a:rPr>
                <a:t>V</a:t>
              </a:r>
              <a:endParaRPr lang="zh-TW" altLang="en-US" sz="2000" baseline="-25000" dirty="0">
                <a:solidFill>
                  <a:srgbClr val="0000FF"/>
                </a:solidFill>
              </a:endParaRPr>
            </a:p>
          </p:txBody>
        </p:sp>
        <p:grpSp>
          <p:nvGrpSpPr>
            <p:cNvPr id="39" name="群組 38">
              <a:extLst>
                <a:ext uri="{FF2B5EF4-FFF2-40B4-BE49-F238E27FC236}">
                  <a16:creationId xmlns:a16="http://schemas.microsoft.com/office/drawing/2014/main" id="{8663074A-6B64-4D29-83ED-F5A977CA89FE}"/>
                </a:ext>
              </a:extLst>
            </p:cNvPr>
            <p:cNvGrpSpPr/>
            <p:nvPr/>
          </p:nvGrpSpPr>
          <p:grpSpPr>
            <a:xfrm rot="5400000">
              <a:off x="8467167" y="1402932"/>
              <a:ext cx="517854" cy="236119"/>
              <a:chOff x="4832358" y="4997362"/>
              <a:chExt cx="1945233" cy="291178"/>
            </a:xfrm>
          </p:grpSpPr>
          <p:cxnSp>
            <p:nvCxnSpPr>
              <p:cNvPr id="40" name="直線接點 39">
                <a:extLst>
                  <a:ext uri="{FF2B5EF4-FFF2-40B4-BE49-F238E27FC236}">
                    <a16:creationId xmlns:a16="http://schemas.microsoft.com/office/drawing/2014/main" id="{4B74D9A2-7744-4E6C-864A-2A495DE7A776}"/>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9DF4BCB6-B723-43C2-9916-EE502D407CA6}"/>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919F0ABA-203A-49F4-B17D-41E3E65C9B41}"/>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1C033288-3FBB-432D-936F-C03707D9ABE1}"/>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E05D47E4-07E1-4803-A970-542E473B0608}"/>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C4A73DF1-00E1-4B3D-9A08-7B25C67B9FBB}"/>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39897B5D-99C5-4D7C-B543-C48EFBCD9C03}"/>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3CB2C584-D3F5-4ACC-9E17-C3792A5F75A5}"/>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6F948D53-8ED4-42DA-9150-AA478F96CBFA}"/>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6" name="直線接點 55">
              <a:extLst>
                <a:ext uri="{FF2B5EF4-FFF2-40B4-BE49-F238E27FC236}">
                  <a16:creationId xmlns:a16="http://schemas.microsoft.com/office/drawing/2014/main" id="{6101FC4C-629D-4C8F-8D48-D9F5EDA90393}"/>
                </a:ext>
              </a:extLst>
            </p:cNvPr>
            <p:cNvCxnSpPr/>
            <p:nvPr/>
          </p:nvCxnSpPr>
          <p:spPr>
            <a:xfrm>
              <a:off x="8724751" y="174746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矩形: 圓角 56">
              <a:extLst>
                <a:ext uri="{FF2B5EF4-FFF2-40B4-BE49-F238E27FC236}">
                  <a16:creationId xmlns:a16="http://schemas.microsoft.com/office/drawing/2014/main" id="{21E6EFA3-45D5-4203-8C50-0438E53C91B5}"/>
                </a:ext>
              </a:extLst>
            </p:cNvPr>
            <p:cNvSpPr/>
            <p:nvPr/>
          </p:nvSpPr>
          <p:spPr>
            <a:xfrm>
              <a:off x="7946592" y="964179"/>
              <a:ext cx="1548198" cy="1868442"/>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B1E719E7-421F-4A53-B371-F2422D4A2803}"/>
                </a:ext>
              </a:extLst>
            </p:cNvPr>
            <p:cNvSpPr txBox="1"/>
            <p:nvPr/>
          </p:nvSpPr>
          <p:spPr>
            <a:xfrm>
              <a:off x="8916107" y="1247232"/>
              <a:ext cx="377206"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s</a:t>
              </a:r>
              <a:endParaRPr lang="zh-TW" altLang="en-US" sz="2800" baseline="-25000" dirty="0">
                <a:solidFill>
                  <a:srgbClr val="0000FF"/>
                </a:solidFill>
              </a:endParaRPr>
            </a:p>
          </p:txBody>
        </p:sp>
        <p:sp>
          <p:nvSpPr>
            <p:cNvPr id="59" name="文字方塊 58">
              <a:extLst>
                <a:ext uri="{FF2B5EF4-FFF2-40B4-BE49-F238E27FC236}">
                  <a16:creationId xmlns:a16="http://schemas.microsoft.com/office/drawing/2014/main" id="{152CE90C-47BA-4F52-9CDE-F83B0FF99BCC}"/>
                </a:ext>
              </a:extLst>
            </p:cNvPr>
            <p:cNvSpPr txBox="1"/>
            <p:nvPr/>
          </p:nvSpPr>
          <p:spPr>
            <a:xfrm>
              <a:off x="9023481" y="2006671"/>
              <a:ext cx="377206" cy="397700"/>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grpSp>
      <p:pic>
        <p:nvPicPr>
          <p:cNvPr id="55" name="圖形 54" descr="首頁">
            <a:hlinkClick r:id="rId3" action="ppaction://hlinksldjump"/>
            <a:extLst>
              <a:ext uri="{FF2B5EF4-FFF2-40B4-BE49-F238E27FC236}">
                <a16:creationId xmlns:a16="http://schemas.microsoft.com/office/drawing/2014/main" id="{7B923250-B46F-484F-960A-75492918F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
        <p:nvSpPr>
          <p:cNvPr id="60" name="矩形: 圓角 59">
            <a:extLst>
              <a:ext uri="{FF2B5EF4-FFF2-40B4-BE49-F238E27FC236}">
                <a16:creationId xmlns:a16="http://schemas.microsoft.com/office/drawing/2014/main" id="{DE431627-0F93-4BCA-92A1-6BBDA0130C91}"/>
              </a:ext>
            </a:extLst>
          </p:cNvPr>
          <p:cNvSpPr/>
          <p:nvPr/>
        </p:nvSpPr>
        <p:spPr>
          <a:xfrm>
            <a:off x="3618457" y="6371092"/>
            <a:ext cx="2568931" cy="384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t>放大倍率</a:t>
            </a:r>
            <a:r>
              <a:rPr lang="en-US" altLang="zh-TW" sz="2400" dirty="0"/>
              <a:t>~R</a:t>
            </a:r>
            <a:r>
              <a:rPr lang="en-US" altLang="zh-TW" sz="2400" baseline="-25000" dirty="0"/>
              <a:t>s</a:t>
            </a:r>
            <a:r>
              <a:rPr lang="en-US" altLang="zh-TW" sz="2400" dirty="0"/>
              <a:t>/R</a:t>
            </a:r>
            <a:r>
              <a:rPr lang="en-US" altLang="zh-TW" sz="2400" baseline="-25000" dirty="0"/>
              <a:t>G</a:t>
            </a:r>
            <a:endParaRPr lang="zh-TW" altLang="en-US" sz="2400" baseline="-25000" dirty="0"/>
          </a:p>
        </p:txBody>
      </p:sp>
    </p:spTree>
    <p:extLst>
      <p:ext uri="{BB962C8B-B14F-4D97-AF65-F5344CB8AC3E}">
        <p14:creationId xmlns:p14="http://schemas.microsoft.com/office/powerpoint/2010/main" val="1863934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a:extLst>
              <a:ext uri="{FF2B5EF4-FFF2-40B4-BE49-F238E27FC236}">
                <a16:creationId xmlns:a16="http://schemas.microsoft.com/office/drawing/2014/main" id="{804ED4BE-8D26-41B7-A540-CBA22102A432}"/>
              </a:ext>
            </a:extLst>
          </p:cNvPr>
          <p:cNvSpPr>
            <a:spLocks noGrp="1"/>
          </p:cNvSpPr>
          <p:nvPr>
            <p:ph type="title"/>
          </p:nvPr>
        </p:nvSpPr>
        <p:spPr>
          <a:xfrm>
            <a:off x="2202557" y="60414"/>
            <a:ext cx="5688952" cy="885948"/>
          </a:xfrm>
          <a:solidFill>
            <a:schemeClr val="bg1"/>
          </a:solidFill>
        </p:spPr>
        <p:txBody>
          <a:bodyPr/>
          <a:lstStyle/>
          <a:p>
            <a:r>
              <a:rPr lang="zh-TW" altLang="zh-TW" dirty="0">
                <a:solidFill>
                  <a:srgbClr val="0000FF"/>
                </a:solidFill>
                <a:cs typeface="Times New Roman" panose="02020603050405020304" pitchFamily="18" charset="0"/>
              </a:rPr>
              <a:t>實驗</a:t>
            </a:r>
            <a:r>
              <a:rPr lang="en-US" altLang="zh-TW" dirty="0">
                <a:solidFill>
                  <a:srgbClr val="0000FF"/>
                </a:solidFill>
                <a:cs typeface="Times New Roman" panose="02020603050405020304" pitchFamily="18" charset="0"/>
              </a:rPr>
              <a:t>3-</a:t>
            </a:r>
            <a:r>
              <a:rPr lang="zh-TW" altLang="en-US" dirty="0">
                <a:solidFill>
                  <a:srgbClr val="0000FF"/>
                </a:solidFill>
                <a:cs typeface="Times New Roman" panose="02020603050405020304" pitchFamily="18" charset="0"/>
              </a:rPr>
              <a:t>伏特計</a:t>
            </a:r>
            <a:r>
              <a:rPr lang="en-US" altLang="zh-TW" dirty="0">
                <a:solidFill>
                  <a:srgbClr val="0000FF"/>
                </a:solidFill>
              </a:rPr>
              <a:t> </a:t>
            </a:r>
            <a:r>
              <a:rPr lang="en-US" altLang="zh-TW" dirty="0">
                <a:solidFill>
                  <a:srgbClr val="0000FF"/>
                </a:solidFill>
                <a:cs typeface="Times New Roman" panose="02020603050405020304" pitchFamily="18" charset="0"/>
              </a:rPr>
              <a:t>V</a:t>
            </a:r>
            <a:r>
              <a:rPr lang="en-US" altLang="zh-TW" baseline="-25000" dirty="0">
                <a:solidFill>
                  <a:srgbClr val="0000FF"/>
                </a:solidFill>
                <a:cs typeface="Times New Roman" panose="02020603050405020304" pitchFamily="18" charset="0"/>
              </a:rPr>
              <a:t>FS</a:t>
            </a:r>
            <a:r>
              <a:rPr lang="en-US" altLang="zh-TW" dirty="0">
                <a:solidFill>
                  <a:srgbClr val="0000FF"/>
                </a:solidFill>
                <a:cs typeface="Times New Roman" panose="02020603050405020304" pitchFamily="18" charset="0"/>
              </a:rPr>
              <a:t>: 10 V</a:t>
            </a:r>
            <a:endParaRPr lang="zh-TW" altLang="en-US" dirty="0">
              <a:latin typeface="+mn-ea"/>
              <a:ea typeface="+mn-ea"/>
            </a:endParaRPr>
          </a:p>
        </p:txBody>
      </p:sp>
      <p:cxnSp>
        <p:nvCxnSpPr>
          <p:cNvPr id="26" name="直線單箭頭接點 25">
            <a:extLst>
              <a:ext uri="{FF2B5EF4-FFF2-40B4-BE49-F238E27FC236}">
                <a16:creationId xmlns:a16="http://schemas.microsoft.com/office/drawing/2014/main" id="{E5BBA8F4-A69D-4D5C-A37C-96E741FC886E}"/>
              </a:ext>
            </a:extLst>
          </p:cNvPr>
          <p:cNvCxnSpPr>
            <a:cxnSpLocks/>
          </p:cNvCxnSpPr>
          <p:nvPr/>
        </p:nvCxnSpPr>
        <p:spPr>
          <a:xfrm flipV="1">
            <a:off x="2595019" y="3744866"/>
            <a:ext cx="520321" cy="408009"/>
          </a:xfrm>
          <a:prstGeom prst="straightConnector1">
            <a:avLst/>
          </a:prstGeom>
          <a:ln w="38100">
            <a:solidFill>
              <a:srgbClr val="FF3300"/>
            </a:solidFill>
            <a:tailEnd type="triangle"/>
          </a:ln>
        </p:spPr>
        <p:style>
          <a:lnRef idx="1">
            <a:schemeClr val="dk1"/>
          </a:lnRef>
          <a:fillRef idx="0">
            <a:schemeClr val="dk1"/>
          </a:fillRef>
          <a:effectRef idx="0">
            <a:schemeClr val="dk1"/>
          </a:effectRef>
          <a:fontRef idx="minor">
            <a:schemeClr val="tx1"/>
          </a:fontRef>
        </p:style>
      </p:cxnSp>
      <p:sp>
        <p:nvSpPr>
          <p:cNvPr id="62" name="文字方塊 61">
            <a:extLst>
              <a:ext uri="{FF2B5EF4-FFF2-40B4-BE49-F238E27FC236}">
                <a16:creationId xmlns:a16="http://schemas.microsoft.com/office/drawing/2014/main" id="{B0CD96DA-CE49-406C-9E72-CCE522EBF2C4}"/>
              </a:ext>
            </a:extLst>
          </p:cNvPr>
          <p:cNvSpPr txBox="1"/>
          <p:nvPr/>
        </p:nvSpPr>
        <p:spPr>
          <a:xfrm>
            <a:off x="441584" y="978470"/>
            <a:ext cx="8410647" cy="2548198"/>
          </a:xfrm>
          <a:prstGeom prst="rect">
            <a:avLst/>
          </a:prstGeom>
          <a:noFill/>
        </p:spPr>
        <p:txBody>
          <a:bodyPr wrap="square" lIns="0" tIns="0" rIns="0" bIns="0" rtlCol="0">
            <a:spAutoFit/>
          </a:bodyPr>
          <a:lstStyle/>
          <a:p>
            <a:pPr>
              <a:lnSpc>
                <a:spcPct val="120000"/>
              </a:lnSpc>
            </a:pPr>
            <a:r>
              <a:rPr lang="en-US" altLang="zh-TW" sz="2800" b="1" dirty="0">
                <a:solidFill>
                  <a:srgbClr val="0000FF"/>
                </a:solidFill>
                <a:latin typeface="+mn-ea"/>
                <a:cs typeface="Times New Roman" pitchFamily="18" charset="0"/>
              </a:rPr>
              <a:t>1. </a:t>
            </a:r>
            <a:r>
              <a:rPr lang="zh-TW" altLang="zh-TW" sz="2800" b="1" dirty="0">
                <a:solidFill>
                  <a:srgbClr val="0000FF"/>
                </a:solidFill>
                <a:latin typeface="+mn-ea"/>
                <a:cs typeface="Times New Roman" pitchFamily="18" charset="0"/>
              </a:rPr>
              <a:t>自製</a:t>
            </a:r>
            <a:r>
              <a:rPr lang="zh-TW" altLang="en-US" sz="2800" b="1" dirty="0">
                <a:solidFill>
                  <a:srgbClr val="0000FF"/>
                </a:solidFill>
                <a:latin typeface="+mn-ea"/>
                <a:cs typeface="Times New Roman" pitchFamily="18" charset="0"/>
              </a:rPr>
              <a:t>伏特</a:t>
            </a:r>
            <a:r>
              <a:rPr lang="zh-TW" altLang="zh-TW" sz="2800" b="1" dirty="0">
                <a:solidFill>
                  <a:srgbClr val="0000FF"/>
                </a:solidFill>
                <a:latin typeface="+mn-ea"/>
                <a:cs typeface="Times New Roman" pitchFamily="18" charset="0"/>
              </a:rPr>
              <a:t>計</a:t>
            </a:r>
            <a:r>
              <a:rPr lang="en-US" altLang="zh-TW" sz="2800" b="1" dirty="0">
                <a:solidFill>
                  <a:srgbClr val="0000FF"/>
                </a:solidFill>
                <a:latin typeface="+mn-ea"/>
                <a:cs typeface="Times New Roman" pitchFamily="18" charset="0"/>
              </a:rPr>
              <a:t>(</a:t>
            </a:r>
            <a:r>
              <a:rPr lang="zh-TW" altLang="en-US" sz="2800" b="1" dirty="0">
                <a:solidFill>
                  <a:srgbClr val="0000FF"/>
                </a:solidFill>
                <a:latin typeface="+mn-ea"/>
                <a:cs typeface="Times New Roman" pitchFamily="18" charset="0"/>
              </a:rPr>
              <a:t>增加檢流計量程 </a:t>
            </a:r>
            <a:r>
              <a:rPr lang="en-US" altLang="zh-TW" sz="2800"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V</a:t>
            </a:r>
            <a:r>
              <a:rPr lang="en-US" altLang="zh-TW" sz="2800" b="1" spc="-38"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FS</a:t>
            </a:r>
            <a:r>
              <a:rPr lang="en-US" altLang="zh-TW" sz="2800"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10 V</a:t>
            </a:r>
            <a:r>
              <a:rPr lang="en-US" altLang="zh-TW" sz="2800" b="1" dirty="0">
                <a:solidFill>
                  <a:srgbClr val="0000FF"/>
                </a:solidFill>
                <a:latin typeface="+mn-ea"/>
                <a:cs typeface="Times New Roman" pitchFamily="18" charset="0"/>
              </a:rPr>
              <a:t>)</a:t>
            </a:r>
          </a:p>
          <a:p>
            <a:pPr marL="457200" indent="-457200">
              <a:lnSpc>
                <a:spcPct val="120000"/>
              </a:lnSpc>
              <a:buFont typeface="Arial" panose="020B0604020202020204" pitchFamily="34" charset="0"/>
              <a:buChar char="•"/>
            </a:pPr>
            <a:r>
              <a:rPr lang="zh-TW" altLang="en-US" sz="2800" dirty="0"/>
              <a:t>當檢流計計量程由</a:t>
            </a:r>
            <a:r>
              <a:rPr lang="en-US" altLang="zh-TW" sz="2800" dirty="0"/>
              <a:t>0.1 V</a:t>
            </a:r>
            <a:r>
              <a:rPr lang="en-US" altLang="zh-TW" sz="2800" dirty="0">
                <a:sym typeface="Wingdings" panose="05000000000000000000" pitchFamily="2" charset="2"/>
              </a:rPr>
              <a:t>10 V</a:t>
            </a:r>
          </a:p>
          <a:p>
            <a:pPr marL="457200" indent="-457200">
              <a:lnSpc>
                <a:spcPct val="120000"/>
              </a:lnSpc>
              <a:buFont typeface="Arial" panose="020B0604020202020204" pitchFamily="34" charset="0"/>
              <a:buChar char="•"/>
            </a:pPr>
            <a:r>
              <a:rPr lang="zh-TW" altLang="en-US" sz="2800" dirty="0"/>
              <a:t>待測電壓為原檢流計*</a:t>
            </a:r>
            <a:r>
              <a:rPr lang="en-US" altLang="zh-TW" sz="2800" dirty="0"/>
              <a:t>100 </a:t>
            </a:r>
            <a:r>
              <a:rPr lang="zh-TW" altLang="en-US" sz="2800" dirty="0"/>
              <a:t>倍，可利用串聯分壓電壓，使經過檢流計之電壓維持</a:t>
            </a:r>
            <a:r>
              <a:rPr lang="en-US" altLang="zh-TW" sz="2800" dirty="0"/>
              <a:t>0.1 V</a:t>
            </a:r>
            <a:r>
              <a:rPr lang="zh-TW" altLang="en-US" sz="2800" dirty="0"/>
              <a:t>等級；</a:t>
            </a:r>
            <a:endParaRPr lang="en-US" altLang="zh-TW" sz="2800" dirty="0"/>
          </a:p>
          <a:p>
            <a:pPr marL="457200" indent="-457200">
              <a:lnSpc>
                <a:spcPct val="120000"/>
              </a:lnSpc>
              <a:buFont typeface="Arial" panose="020B0604020202020204" pitchFamily="34" charset="0"/>
              <a:buChar char="•"/>
            </a:pPr>
            <a:r>
              <a:rPr lang="zh-TW" altLang="en-US" sz="2800" dirty="0"/>
              <a:t>此時所需並串電阻</a:t>
            </a:r>
            <a:r>
              <a:rPr lang="en-US" altLang="zh-TW" sz="2800" dirty="0"/>
              <a:t>Rs</a:t>
            </a:r>
            <a:r>
              <a:rPr lang="zh-TW" altLang="en-US" sz="2800" dirty="0"/>
              <a:t>約為檢流計內電阻</a:t>
            </a:r>
            <a:r>
              <a:rPr lang="en-US" altLang="zh-TW" sz="2800" dirty="0"/>
              <a:t>Rs</a:t>
            </a:r>
            <a:r>
              <a:rPr lang="zh-TW" altLang="en-US" sz="2800" dirty="0"/>
              <a:t>的</a:t>
            </a:r>
            <a:r>
              <a:rPr lang="en-US" altLang="zh-TW" sz="2800" dirty="0"/>
              <a:t>1/1000 </a:t>
            </a:r>
          </a:p>
        </p:txBody>
      </p:sp>
      <p:grpSp>
        <p:nvGrpSpPr>
          <p:cNvPr id="47" name="群組 46">
            <a:extLst>
              <a:ext uri="{FF2B5EF4-FFF2-40B4-BE49-F238E27FC236}">
                <a16:creationId xmlns:a16="http://schemas.microsoft.com/office/drawing/2014/main" id="{60EE1F80-A7DC-4753-9F45-C2303B320120}"/>
              </a:ext>
            </a:extLst>
          </p:cNvPr>
          <p:cNvGrpSpPr/>
          <p:nvPr/>
        </p:nvGrpSpPr>
        <p:grpSpPr>
          <a:xfrm>
            <a:off x="5377765" y="3558776"/>
            <a:ext cx="3474466" cy="3025157"/>
            <a:chOff x="5256916" y="4158000"/>
            <a:chExt cx="3474466" cy="3025157"/>
          </a:xfrm>
        </p:grpSpPr>
        <p:cxnSp>
          <p:nvCxnSpPr>
            <p:cNvPr id="53" name="直線單箭頭接點 52">
              <a:extLst>
                <a:ext uri="{FF2B5EF4-FFF2-40B4-BE49-F238E27FC236}">
                  <a16:creationId xmlns:a16="http://schemas.microsoft.com/office/drawing/2014/main" id="{BAA92D37-F123-454A-84B5-A406AD4FB1E5}"/>
                </a:ext>
              </a:extLst>
            </p:cNvPr>
            <p:cNvCxnSpPr>
              <a:cxnSpLocks/>
            </p:cNvCxnSpPr>
            <p:nvPr/>
          </p:nvCxnSpPr>
          <p:spPr>
            <a:xfrm rot="5400000" flipV="1">
              <a:off x="6165464" y="4598730"/>
              <a:ext cx="0" cy="49511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5E652481-4881-4EE3-9271-1C555BAC9899}"/>
                </a:ext>
              </a:extLst>
            </p:cNvPr>
            <p:cNvSpPr txBox="1"/>
            <p:nvPr/>
          </p:nvSpPr>
          <p:spPr>
            <a:xfrm>
              <a:off x="5416848" y="4176808"/>
              <a:ext cx="2918428" cy="461665"/>
            </a:xfrm>
            <a:prstGeom prst="rect">
              <a:avLst/>
            </a:prstGeom>
            <a:noFill/>
          </p:spPr>
          <p:txBody>
            <a:bodyPr wrap="none" rtlCol="0">
              <a:spAutoFit/>
            </a:bodyPr>
            <a:lstStyle/>
            <a:p>
              <a:r>
                <a:rPr lang="en-US" altLang="zh-TW" sz="2400" dirty="0">
                  <a:solidFill>
                    <a:srgbClr val="FF3300"/>
                  </a:solidFill>
                  <a:latin typeface="標楷體" panose="03000509000000000000" pitchFamily="65" charset="-120"/>
                  <a:ea typeface="標楷體" panose="03000509000000000000" pitchFamily="65" charset="-120"/>
                </a:rPr>
                <a:t>I</a:t>
              </a:r>
              <a:r>
                <a:rPr lang="en-US" altLang="zh-TW" sz="2400" dirty="0">
                  <a:solidFill>
                    <a:srgbClr val="FF3300"/>
                  </a:solidFill>
                </a:rPr>
                <a:t> </a:t>
              </a:r>
              <a:r>
                <a:rPr lang="en-US" altLang="zh-TW" sz="2400" baseline="-25000" dirty="0">
                  <a:solidFill>
                    <a:srgbClr val="FF3300"/>
                  </a:solidFill>
                </a:rPr>
                <a:t>FS</a:t>
              </a:r>
              <a:r>
                <a:rPr lang="en-US" altLang="zh-TW" sz="2400" dirty="0">
                  <a:solidFill>
                    <a:srgbClr val="FF3300"/>
                  </a:solidFill>
                </a:rPr>
                <a:t>=50 </a:t>
              </a:r>
              <a:r>
                <a:rPr lang="en-US" altLang="zh-TW" sz="2400" dirty="0">
                  <a:solidFill>
                    <a:srgbClr val="FF3300"/>
                  </a:solidFill>
                  <a:sym typeface="Symbol" panose="05050102010706020507" pitchFamily="18" charset="2"/>
                </a:rPr>
                <a:t></a:t>
              </a:r>
              <a:r>
                <a:rPr lang="en-US" altLang="zh-TW" sz="2400" dirty="0">
                  <a:solidFill>
                    <a:srgbClr val="FF3300"/>
                  </a:solidFill>
                </a:rPr>
                <a:t>A ; V </a:t>
              </a:r>
              <a:r>
                <a:rPr lang="en-US" altLang="zh-TW" sz="2400" baseline="-25000" dirty="0">
                  <a:solidFill>
                    <a:srgbClr val="FF3300"/>
                  </a:solidFill>
                </a:rPr>
                <a:t>FS</a:t>
              </a:r>
              <a:r>
                <a:rPr lang="en-US" altLang="zh-TW" sz="2400" dirty="0">
                  <a:solidFill>
                    <a:srgbClr val="FF3300"/>
                  </a:solidFill>
                </a:rPr>
                <a:t>=0.1 V</a:t>
              </a:r>
              <a:endParaRPr lang="zh-TW" altLang="en-US" sz="2400" dirty="0">
                <a:solidFill>
                  <a:srgbClr val="FF3300"/>
                </a:solidFill>
              </a:endParaRPr>
            </a:p>
          </p:txBody>
        </p:sp>
        <p:sp>
          <p:nvSpPr>
            <p:cNvPr id="57" name="橢圓 56">
              <a:extLst>
                <a:ext uri="{FF2B5EF4-FFF2-40B4-BE49-F238E27FC236}">
                  <a16:creationId xmlns:a16="http://schemas.microsoft.com/office/drawing/2014/main" id="{7100D41B-AB50-4987-8C63-EE50AE6BA21A}"/>
                </a:ext>
              </a:extLst>
            </p:cNvPr>
            <p:cNvSpPr/>
            <p:nvPr/>
          </p:nvSpPr>
          <p:spPr>
            <a:xfrm>
              <a:off x="6739808" y="473646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66" name="直線接點 65">
              <a:extLst>
                <a:ext uri="{FF2B5EF4-FFF2-40B4-BE49-F238E27FC236}">
                  <a16:creationId xmlns:a16="http://schemas.microsoft.com/office/drawing/2014/main" id="{EC24FC90-7ADD-4737-A152-751F3E89285F}"/>
                </a:ext>
              </a:extLst>
            </p:cNvPr>
            <p:cNvCxnSpPr/>
            <p:nvPr/>
          </p:nvCxnSpPr>
          <p:spPr>
            <a:xfrm>
              <a:off x="7279808" y="5002826"/>
              <a:ext cx="6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0F198146-CBF3-425F-82B6-4CEE7BDFA304}"/>
                </a:ext>
              </a:extLst>
            </p:cNvPr>
            <p:cNvCxnSpPr>
              <a:cxnSpLocks/>
            </p:cNvCxnSpPr>
            <p:nvPr/>
          </p:nvCxnSpPr>
          <p:spPr>
            <a:xfrm>
              <a:off x="6068912" y="4993093"/>
              <a:ext cx="68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7DBE21AC-112A-4A1E-BF5C-E242088204C9}"/>
                </a:ext>
              </a:extLst>
            </p:cNvPr>
            <p:cNvCxnSpPr>
              <a:cxnSpLocks/>
            </p:cNvCxnSpPr>
            <p:nvPr/>
          </p:nvCxnSpPr>
          <p:spPr>
            <a:xfrm flipH="1">
              <a:off x="7943837" y="4993093"/>
              <a:ext cx="0" cy="1323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B3698A5E-C4EC-4C3C-A204-2EC1FF580789}"/>
                </a:ext>
              </a:extLst>
            </p:cNvPr>
            <p:cNvCxnSpPr>
              <a:cxnSpLocks/>
            </p:cNvCxnSpPr>
            <p:nvPr/>
          </p:nvCxnSpPr>
          <p:spPr>
            <a:xfrm flipH="1">
              <a:off x="6073601" y="4993093"/>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050AB7A0-FAB9-44F2-A769-78AF506602FA}"/>
                </a:ext>
              </a:extLst>
            </p:cNvPr>
            <p:cNvCxnSpPr/>
            <p:nvPr/>
          </p:nvCxnSpPr>
          <p:spPr>
            <a:xfrm>
              <a:off x="5256916" y="626372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A2104946-089B-4B29-A308-A93A8FCFC701}"/>
                </a:ext>
              </a:extLst>
            </p:cNvPr>
            <p:cNvCxnSpPr>
              <a:cxnSpLocks/>
            </p:cNvCxnSpPr>
            <p:nvPr/>
          </p:nvCxnSpPr>
          <p:spPr>
            <a:xfrm flipH="1" flipV="1">
              <a:off x="7939382" y="626372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群組 71">
              <a:extLst>
                <a:ext uri="{FF2B5EF4-FFF2-40B4-BE49-F238E27FC236}">
                  <a16:creationId xmlns:a16="http://schemas.microsoft.com/office/drawing/2014/main" id="{807BD15F-CC82-49CD-BAF9-E5369C8A1191}"/>
                </a:ext>
              </a:extLst>
            </p:cNvPr>
            <p:cNvGrpSpPr/>
            <p:nvPr/>
          </p:nvGrpSpPr>
          <p:grpSpPr>
            <a:xfrm rot="5400000">
              <a:off x="5825758" y="5467975"/>
              <a:ext cx="517854" cy="236119"/>
              <a:chOff x="4832358" y="4997362"/>
              <a:chExt cx="1945233" cy="291178"/>
            </a:xfrm>
          </p:grpSpPr>
          <p:cxnSp>
            <p:nvCxnSpPr>
              <p:cNvPr id="86" name="直線接點 85">
                <a:extLst>
                  <a:ext uri="{FF2B5EF4-FFF2-40B4-BE49-F238E27FC236}">
                    <a16:creationId xmlns:a16="http://schemas.microsoft.com/office/drawing/2014/main" id="{E6B83411-9729-4CB0-B6BD-9986278919B6}"/>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5A2531A-ABF0-42DC-AD8C-B4C18108415F}"/>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9E3E60CA-2CCF-4CBB-9AC2-5E6C3450481B}"/>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BA62D634-6AAF-46C2-869B-B80A93ADEB12}"/>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4D9720ED-10D6-42CE-922B-D5A4D85C3C8E}"/>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317B1C58-3D0B-4C16-8422-641310422E44}"/>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23E20FD4-C9B9-467D-A199-1BBE37CEA5FA}"/>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9BE0200B-BAC4-4EF4-8549-4919EFC8C8B9}"/>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A3EA4A61-5FA4-4C52-9EF9-E1C1198F25C3}"/>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文字方塊 72">
              <a:extLst>
                <a:ext uri="{FF2B5EF4-FFF2-40B4-BE49-F238E27FC236}">
                  <a16:creationId xmlns:a16="http://schemas.microsoft.com/office/drawing/2014/main" id="{9C5EC44A-650E-4B25-AC85-3B2EF49740F2}"/>
                </a:ext>
              </a:extLst>
            </p:cNvPr>
            <p:cNvSpPr txBox="1"/>
            <p:nvPr/>
          </p:nvSpPr>
          <p:spPr>
            <a:xfrm>
              <a:off x="6272727" y="5351715"/>
              <a:ext cx="301429"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S</a:t>
              </a:r>
              <a:endParaRPr lang="zh-TW" altLang="en-US" sz="2800" baseline="-25000" dirty="0">
                <a:solidFill>
                  <a:srgbClr val="0000FF"/>
                </a:solidFill>
              </a:endParaRPr>
            </a:p>
          </p:txBody>
        </p:sp>
        <p:sp>
          <p:nvSpPr>
            <p:cNvPr id="74" name="橢圓 73">
              <a:extLst>
                <a:ext uri="{FF2B5EF4-FFF2-40B4-BE49-F238E27FC236}">
                  <a16:creationId xmlns:a16="http://schemas.microsoft.com/office/drawing/2014/main" id="{5584CD9F-E63F-4E9F-A215-2D0D975D89DA}"/>
                </a:ext>
              </a:extLst>
            </p:cNvPr>
            <p:cNvSpPr>
              <a:spLocks noChangeAspect="1"/>
            </p:cNvSpPr>
            <p:nvPr/>
          </p:nvSpPr>
          <p:spPr>
            <a:xfrm>
              <a:off x="5985464" y="6185060"/>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75" name="橢圓 74">
              <a:extLst>
                <a:ext uri="{FF2B5EF4-FFF2-40B4-BE49-F238E27FC236}">
                  <a16:creationId xmlns:a16="http://schemas.microsoft.com/office/drawing/2014/main" id="{2E6BFB61-39C7-403A-8F30-8843706EA6BB}"/>
                </a:ext>
              </a:extLst>
            </p:cNvPr>
            <p:cNvSpPr>
              <a:spLocks noChangeAspect="1"/>
            </p:cNvSpPr>
            <p:nvPr/>
          </p:nvSpPr>
          <p:spPr>
            <a:xfrm>
              <a:off x="7849229" y="6176699"/>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zh-TW" dirty="0">
                  <a:solidFill>
                    <a:schemeClr val="tx1"/>
                  </a:solidFill>
                </a:rPr>
                <a:t>-</a:t>
              </a:r>
              <a:endParaRPr lang="zh-TW" altLang="en-US" dirty="0">
                <a:solidFill>
                  <a:schemeClr val="tx1"/>
                </a:solidFill>
              </a:endParaRPr>
            </a:p>
          </p:txBody>
        </p:sp>
        <p:sp>
          <p:nvSpPr>
            <p:cNvPr id="76" name="文字方塊 75">
              <a:extLst>
                <a:ext uri="{FF2B5EF4-FFF2-40B4-BE49-F238E27FC236}">
                  <a16:creationId xmlns:a16="http://schemas.microsoft.com/office/drawing/2014/main" id="{35695109-D8AB-42A6-BCFA-B26EFF38F464}"/>
                </a:ext>
              </a:extLst>
            </p:cNvPr>
            <p:cNvSpPr txBox="1"/>
            <p:nvPr/>
          </p:nvSpPr>
          <p:spPr>
            <a:xfrm>
              <a:off x="6895861" y="5216517"/>
              <a:ext cx="342914" cy="430887"/>
            </a:xfrm>
            <a:prstGeom prst="rect">
              <a:avLst/>
            </a:prstGeom>
            <a:noFill/>
          </p:spPr>
          <p:txBody>
            <a:bodyPr wrap="non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sp>
          <p:nvSpPr>
            <p:cNvPr id="77" name="矩形 76">
              <a:extLst>
                <a:ext uri="{FF2B5EF4-FFF2-40B4-BE49-F238E27FC236}">
                  <a16:creationId xmlns:a16="http://schemas.microsoft.com/office/drawing/2014/main" id="{3F43B84C-9632-473B-AFCE-6505F6F99B24}"/>
                </a:ext>
              </a:extLst>
            </p:cNvPr>
            <p:cNvSpPr/>
            <p:nvPr/>
          </p:nvSpPr>
          <p:spPr>
            <a:xfrm>
              <a:off x="5371077" y="4158000"/>
              <a:ext cx="3168000"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圓角 77">
              <a:extLst>
                <a:ext uri="{FF2B5EF4-FFF2-40B4-BE49-F238E27FC236}">
                  <a16:creationId xmlns:a16="http://schemas.microsoft.com/office/drawing/2014/main" id="{CB09BFB5-3C09-4490-92C9-53D519827C47}"/>
                </a:ext>
              </a:extLst>
            </p:cNvPr>
            <p:cNvSpPr/>
            <p:nvPr/>
          </p:nvSpPr>
          <p:spPr>
            <a:xfrm>
              <a:off x="5371077" y="6604275"/>
              <a:ext cx="3282161" cy="578882"/>
            </a:xfrm>
            <a:prstGeom prst="roundRect">
              <a:avLst/>
            </a:prstGeom>
            <a:solidFill>
              <a:schemeClr val="bg1"/>
            </a:solidFill>
          </p:spPr>
          <p:txBody>
            <a:bodyPr wrap="square">
              <a:spAutoFit/>
            </a:bodyPr>
            <a:lstStyle/>
            <a:p>
              <a:pPr algn="ctr"/>
              <a:r>
                <a:rPr kumimoji="1" lang="en-US" altLang="zh-TW" sz="2800" dirty="0">
                  <a:solidFill>
                    <a:srgbClr val="0000FF"/>
                  </a:solidFill>
                  <a:latin typeface="+mn-ea"/>
                  <a:cs typeface="Times New Roman" pitchFamily="18" charset="0"/>
                </a:rPr>
                <a:t>10 V</a:t>
              </a:r>
              <a:r>
                <a:rPr kumimoji="1" lang="zh-TW" altLang="en-US" sz="2800" dirty="0">
                  <a:solidFill>
                    <a:srgbClr val="0000FF"/>
                  </a:solidFill>
                  <a:latin typeface="+mn-ea"/>
                  <a:cs typeface="Times New Roman" pitchFamily="18" charset="0"/>
                </a:rPr>
                <a:t>電壓計結構圖</a:t>
              </a:r>
            </a:p>
          </p:txBody>
        </p:sp>
        <p:sp>
          <p:nvSpPr>
            <p:cNvPr id="79" name="橢圓 78">
              <a:extLst>
                <a:ext uri="{FF2B5EF4-FFF2-40B4-BE49-F238E27FC236}">
                  <a16:creationId xmlns:a16="http://schemas.microsoft.com/office/drawing/2014/main" id="{6EC2A657-F2E6-4593-A02C-0319615C874B}"/>
                </a:ext>
              </a:extLst>
            </p:cNvPr>
            <p:cNvSpPr>
              <a:spLocks noChangeAspect="1"/>
            </p:cNvSpPr>
            <p:nvPr/>
          </p:nvSpPr>
          <p:spPr>
            <a:xfrm>
              <a:off x="5894437" y="6298887"/>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a</a:t>
              </a:r>
              <a:endParaRPr lang="zh-TW" altLang="en-US" dirty="0">
                <a:solidFill>
                  <a:schemeClr val="tx1"/>
                </a:solidFill>
              </a:endParaRPr>
            </a:p>
          </p:txBody>
        </p:sp>
        <p:sp>
          <p:nvSpPr>
            <p:cNvPr id="80" name="橢圓 79">
              <a:extLst>
                <a:ext uri="{FF2B5EF4-FFF2-40B4-BE49-F238E27FC236}">
                  <a16:creationId xmlns:a16="http://schemas.microsoft.com/office/drawing/2014/main" id="{CA19573B-9404-4098-9C7D-5ADE587A87F2}"/>
                </a:ext>
              </a:extLst>
            </p:cNvPr>
            <p:cNvSpPr>
              <a:spLocks noChangeAspect="1"/>
            </p:cNvSpPr>
            <p:nvPr/>
          </p:nvSpPr>
          <p:spPr>
            <a:xfrm>
              <a:off x="7770660" y="630239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b</a:t>
              </a:r>
              <a:endParaRPr lang="zh-TW" altLang="en-US" dirty="0">
                <a:solidFill>
                  <a:schemeClr val="tx1"/>
                </a:solidFill>
              </a:endParaRPr>
            </a:p>
          </p:txBody>
        </p:sp>
        <p:cxnSp>
          <p:nvCxnSpPr>
            <p:cNvPr id="81" name="直線接點 80">
              <a:extLst>
                <a:ext uri="{FF2B5EF4-FFF2-40B4-BE49-F238E27FC236}">
                  <a16:creationId xmlns:a16="http://schemas.microsoft.com/office/drawing/2014/main" id="{809F4FD9-F7D2-4FFA-916D-869FB27B9AF8}"/>
                </a:ext>
              </a:extLst>
            </p:cNvPr>
            <p:cNvCxnSpPr>
              <a:cxnSpLocks/>
            </p:cNvCxnSpPr>
            <p:nvPr/>
          </p:nvCxnSpPr>
          <p:spPr>
            <a:xfrm flipH="1">
              <a:off x="6078433" y="5826077"/>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橢圓 81">
              <a:extLst>
                <a:ext uri="{FF2B5EF4-FFF2-40B4-BE49-F238E27FC236}">
                  <a16:creationId xmlns:a16="http://schemas.microsoft.com/office/drawing/2014/main" id="{E530895E-E943-4708-9319-6F7C77D33CDC}"/>
                </a:ext>
              </a:extLst>
            </p:cNvPr>
            <p:cNvSpPr/>
            <p:nvPr/>
          </p:nvSpPr>
          <p:spPr>
            <a:xfrm>
              <a:off x="5535194" y="623511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橢圓 82">
              <a:extLst>
                <a:ext uri="{FF2B5EF4-FFF2-40B4-BE49-F238E27FC236}">
                  <a16:creationId xmlns:a16="http://schemas.microsoft.com/office/drawing/2014/main" id="{5F1B80D4-0B92-42C4-AFBC-5440CA197ECD}"/>
                </a:ext>
              </a:extLst>
            </p:cNvPr>
            <p:cNvSpPr/>
            <p:nvPr/>
          </p:nvSpPr>
          <p:spPr>
            <a:xfrm>
              <a:off x="8262357" y="622999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4" name="矩形 83">
                  <a:extLst>
                    <a:ext uri="{FF2B5EF4-FFF2-40B4-BE49-F238E27FC236}">
                      <a16:creationId xmlns:a16="http://schemas.microsoft.com/office/drawing/2014/main" id="{896AC255-B4D4-4F40-9462-B76377B8888B}"/>
                    </a:ext>
                  </a:extLst>
                </p:cNvPr>
                <p:cNvSpPr/>
                <p:nvPr/>
              </p:nvSpPr>
              <p:spPr>
                <a:xfrm>
                  <a:off x="5352611" y="5868598"/>
                  <a:ext cx="4748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solidFill>
                                  <a:srgbClr val="000000"/>
                                </a:solidFill>
                                <a:latin typeface="Cambria Math" panose="02040503050406030204" pitchFamily="18" charset="0"/>
                              </a:rPr>
                            </m:ctrlPr>
                          </m:sSubPr>
                          <m:e>
                            <m:r>
                              <a:rPr lang="en-US" altLang="zh-TW" sz="2000" i="1">
                                <a:solidFill>
                                  <a:srgbClr val="000000"/>
                                </a:solidFill>
                                <a:latin typeface="Cambria Math" panose="02040503050406030204" pitchFamily="18" charset="0"/>
                              </a:rPr>
                              <m:t>𝑉</m:t>
                            </m:r>
                          </m:e>
                          <m:sub>
                            <m:r>
                              <a:rPr lang="en-US" altLang="zh-TW" sz="2000" b="0" i="1" smtClean="0">
                                <a:solidFill>
                                  <a:srgbClr val="000000"/>
                                </a:solidFill>
                                <a:latin typeface="Cambria Math" panose="02040503050406030204" pitchFamily="18" charset="0"/>
                              </a:rPr>
                              <m:t>𝑎</m:t>
                            </m:r>
                          </m:sub>
                        </m:sSub>
                      </m:oMath>
                    </m:oMathPara>
                  </a14:m>
                  <a:endParaRPr lang="zh-TW" altLang="en-US" sz="2000" dirty="0"/>
                </a:p>
              </p:txBody>
            </p:sp>
          </mc:Choice>
          <mc:Fallback xmlns="">
            <p:sp>
              <p:nvSpPr>
                <p:cNvPr id="84" name="矩形 83">
                  <a:extLst>
                    <a:ext uri="{FF2B5EF4-FFF2-40B4-BE49-F238E27FC236}">
                      <a16:creationId xmlns:a16="http://schemas.microsoft.com/office/drawing/2014/main" id="{896AC255-B4D4-4F40-9462-B76377B8888B}"/>
                    </a:ext>
                  </a:extLst>
                </p:cNvPr>
                <p:cNvSpPr>
                  <a:spLocks noRot="1" noChangeAspect="1" noMove="1" noResize="1" noEditPoints="1" noAdjustHandles="1" noChangeArrowheads="1" noChangeShapeType="1" noTextEdit="1"/>
                </p:cNvSpPr>
                <p:nvPr/>
              </p:nvSpPr>
              <p:spPr>
                <a:xfrm>
                  <a:off x="5352611" y="5868598"/>
                  <a:ext cx="474810" cy="400110"/>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5" name="矩形 84">
                  <a:extLst>
                    <a:ext uri="{FF2B5EF4-FFF2-40B4-BE49-F238E27FC236}">
                      <a16:creationId xmlns:a16="http://schemas.microsoft.com/office/drawing/2014/main" id="{7C2477D2-4305-4990-A455-9FB28D2848EE}"/>
                    </a:ext>
                  </a:extLst>
                </p:cNvPr>
                <p:cNvSpPr/>
                <p:nvPr/>
              </p:nvSpPr>
              <p:spPr>
                <a:xfrm>
                  <a:off x="8091903" y="5868598"/>
                  <a:ext cx="49648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solidFill>
                                  <a:srgbClr val="000000"/>
                                </a:solidFill>
                                <a:latin typeface="Cambria Math" panose="02040503050406030204" pitchFamily="18" charset="0"/>
                              </a:rPr>
                            </m:ctrlPr>
                          </m:sSubPr>
                          <m:e>
                            <m:r>
                              <a:rPr lang="en-US" altLang="zh-TW" sz="2000" i="1">
                                <a:solidFill>
                                  <a:srgbClr val="000000"/>
                                </a:solidFill>
                                <a:latin typeface="Cambria Math" panose="02040503050406030204" pitchFamily="18" charset="0"/>
                              </a:rPr>
                              <m:t>𝑉</m:t>
                            </m:r>
                          </m:e>
                          <m:sub>
                            <m:r>
                              <a:rPr lang="en-US" altLang="zh-TW" sz="2000" b="0" i="1" smtClean="0">
                                <a:solidFill>
                                  <a:srgbClr val="000000"/>
                                </a:solidFill>
                                <a:latin typeface="Cambria Math" panose="02040503050406030204" pitchFamily="18" charset="0"/>
                              </a:rPr>
                              <m:t>𝑏</m:t>
                            </m:r>
                          </m:sub>
                        </m:sSub>
                      </m:oMath>
                    </m:oMathPara>
                  </a14:m>
                  <a:endParaRPr lang="zh-TW" altLang="en-US" sz="2000" dirty="0"/>
                </a:p>
              </p:txBody>
            </p:sp>
          </mc:Choice>
          <mc:Fallback xmlns="">
            <p:sp>
              <p:nvSpPr>
                <p:cNvPr id="85" name="矩形 84">
                  <a:extLst>
                    <a:ext uri="{FF2B5EF4-FFF2-40B4-BE49-F238E27FC236}">
                      <a16:creationId xmlns:a16="http://schemas.microsoft.com/office/drawing/2014/main" id="{7C2477D2-4305-4990-A455-9FB28D2848EE}"/>
                    </a:ext>
                  </a:extLst>
                </p:cNvPr>
                <p:cNvSpPr>
                  <a:spLocks noRot="1" noChangeAspect="1" noMove="1" noResize="1" noEditPoints="1" noAdjustHandles="1" noChangeArrowheads="1" noChangeShapeType="1" noTextEdit="1"/>
                </p:cNvSpPr>
                <p:nvPr/>
              </p:nvSpPr>
              <p:spPr>
                <a:xfrm>
                  <a:off x="8091903" y="5868598"/>
                  <a:ext cx="496482" cy="400110"/>
                </a:xfrm>
                <a:prstGeom prst="rect">
                  <a:avLst/>
                </a:prstGeom>
                <a:blipFill>
                  <a:blip r:embed="rId4"/>
                  <a:stretch>
                    <a:fillRect b="-151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95" name="物件 3">
                <a:extLst>
                  <a:ext uri="{FF2B5EF4-FFF2-40B4-BE49-F238E27FC236}">
                    <a16:creationId xmlns:a16="http://schemas.microsoft.com/office/drawing/2014/main" id="{62B02BC5-1BCE-4542-B51B-89FCCEB731F8}"/>
                  </a:ext>
                </a:extLst>
              </p:cNvPr>
              <p:cNvSpPr txBox="1"/>
              <p:nvPr/>
            </p:nvSpPr>
            <p:spPr bwMode="auto">
              <a:xfrm>
                <a:off x="1049914" y="3668945"/>
                <a:ext cx="3046400" cy="635771"/>
              </a:xfrm>
              <a:prstGeom prst="rect">
                <a:avLst/>
              </a:prstGeom>
              <a:noFill/>
            </p:spPr>
            <p:txBody>
              <a:bodyPr>
                <a:normAutofit fontScale="92500"/>
              </a:bodyPr>
              <a:lstStyle/>
              <a:p>
                <a:pPr/>
                <a14:m>
                  <m:oMathPara xmlns:m="http://schemas.openxmlformats.org/officeDocument/2006/math">
                    <m:oMathParaPr>
                      <m:jc m:val="centerGroup"/>
                    </m:oMathParaPr>
                    <m:oMath xmlns:m="http://schemas.openxmlformats.org/officeDocument/2006/math">
                      <m:sSub>
                        <m:sSubPr>
                          <m:ctrlPr>
                            <a:rPr lang="zh-TW" altLang="en-US" sz="2800" i="1" smtClean="0">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𝑉</m:t>
                          </m:r>
                        </m:e>
                        <m:sub>
                          <m:r>
                            <a:rPr lang="zh-TW" altLang="en-US" sz="2800" i="1">
                              <a:solidFill>
                                <a:srgbClr val="000000"/>
                              </a:solidFill>
                              <a:latin typeface="Cambria Math" panose="02040503050406030204" pitchFamily="18" charset="0"/>
                            </a:rPr>
                            <m:t>𝑎𝑏</m:t>
                          </m:r>
                        </m:sub>
                      </m:sSub>
                      <m:r>
                        <a:rPr lang="zh-TW" altLang="en-US" sz="2800" i="1">
                          <a:solidFill>
                            <a:srgbClr val="000000"/>
                          </a:solidFill>
                          <a:latin typeface="Cambria Math" panose="02040503050406030204" pitchFamily="18" charset="0"/>
                        </a:rPr>
                        <m:t>=</m:t>
                      </m:r>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𝐼</m:t>
                          </m:r>
                        </m:e>
                        <m:sub>
                          <m:r>
                            <a:rPr lang="en-US" altLang="zh-TW" sz="2800" b="0" i="1" smtClean="0">
                              <a:solidFill>
                                <a:srgbClr val="000000"/>
                              </a:solidFill>
                              <a:latin typeface="Cambria Math" panose="02040503050406030204" pitchFamily="18" charset="0"/>
                            </a:rPr>
                            <m:t>𝐺</m:t>
                          </m:r>
                        </m:sub>
                      </m:sSub>
                      <m:r>
                        <a:rPr lang="en-US" altLang="zh-TW" sz="2800" b="0" i="1" smtClean="0">
                          <a:solidFill>
                            <a:srgbClr val="000000"/>
                          </a:solidFill>
                          <a:latin typeface="Cambria Math" panose="02040503050406030204" pitchFamily="18" charset="0"/>
                        </a:rPr>
                        <m:t> </m:t>
                      </m:r>
                      <m:d>
                        <m:dPr>
                          <m:ctrlPr>
                            <a:rPr lang="zh-TW" altLang="en-US" sz="2800" i="1">
                              <a:solidFill>
                                <a:srgbClr val="000000"/>
                              </a:solidFill>
                              <a:latin typeface="Cambria Math" panose="02040503050406030204" pitchFamily="18" charset="0"/>
                            </a:rPr>
                          </m:ctrlPr>
                        </m:dPr>
                        <m:e>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𝑅</m:t>
                              </m:r>
                            </m:e>
                            <m:sub>
                              <m:r>
                                <a:rPr lang="en-US" altLang="zh-TW" sz="2800" b="0" i="1" smtClean="0">
                                  <a:solidFill>
                                    <a:srgbClr val="000000"/>
                                  </a:solidFill>
                                  <a:latin typeface="Cambria Math" panose="02040503050406030204" pitchFamily="18" charset="0"/>
                                </a:rPr>
                                <m:t>𝐺</m:t>
                              </m:r>
                            </m:sub>
                          </m:sSub>
                          <m:r>
                            <a:rPr lang="zh-TW" altLang="en-US" sz="2800" i="1">
                              <a:solidFill>
                                <a:srgbClr val="000000"/>
                              </a:solidFill>
                              <a:latin typeface="Cambria Math" panose="02040503050406030204" pitchFamily="18" charset="0"/>
                            </a:rPr>
                            <m:t>+</m:t>
                          </m:r>
                          <m:sSub>
                            <m:sSubPr>
                              <m:ctrlPr>
                                <a:rPr lang="zh-TW" altLang="en-US" sz="2800" i="1">
                                  <a:solidFill>
                                    <a:srgbClr val="000000"/>
                                  </a:solidFill>
                                  <a:latin typeface="Cambria Math" panose="02040503050406030204" pitchFamily="18" charset="0"/>
                                </a:rPr>
                              </m:ctrlPr>
                            </m:sSubPr>
                            <m:e>
                              <m:r>
                                <a:rPr lang="zh-TW" altLang="en-US" sz="2800" i="1">
                                  <a:solidFill>
                                    <a:srgbClr val="000000"/>
                                  </a:solidFill>
                                  <a:latin typeface="Cambria Math" panose="02040503050406030204" pitchFamily="18" charset="0"/>
                                </a:rPr>
                                <m:t>𝑅</m:t>
                              </m:r>
                            </m:e>
                            <m:sub>
                              <m:r>
                                <a:rPr lang="zh-TW" altLang="en-US" sz="2800" i="1">
                                  <a:solidFill>
                                    <a:srgbClr val="000000"/>
                                  </a:solidFill>
                                  <a:latin typeface="Cambria Math" panose="02040503050406030204" pitchFamily="18" charset="0"/>
                                </a:rPr>
                                <m:t>𝑠</m:t>
                              </m:r>
                            </m:sub>
                          </m:sSub>
                        </m:e>
                      </m:d>
                    </m:oMath>
                  </m:oMathPara>
                </a14:m>
                <a:endParaRPr lang="zh-TW" altLang="en-US" sz="2800" dirty="0">
                  <a:latin typeface="+mn-ea"/>
                </a:endParaRPr>
              </a:p>
            </p:txBody>
          </p:sp>
        </mc:Choice>
        <mc:Fallback xmlns="">
          <p:sp>
            <p:nvSpPr>
              <p:cNvPr id="95" name="物件 3">
                <a:extLst>
                  <a:ext uri="{FF2B5EF4-FFF2-40B4-BE49-F238E27FC236}">
                    <a16:creationId xmlns:a16="http://schemas.microsoft.com/office/drawing/2014/main" id="{62B02BC5-1BCE-4542-B51B-89FCCEB731F8}"/>
                  </a:ext>
                </a:extLst>
              </p:cNvPr>
              <p:cNvSpPr txBox="1">
                <a:spLocks noRot="1" noChangeAspect="1" noMove="1" noResize="1" noEditPoints="1" noAdjustHandles="1" noChangeArrowheads="1" noChangeShapeType="1" noTextEdit="1"/>
              </p:cNvSpPr>
              <p:nvPr/>
            </p:nvSpPr>
            <p:spPr bwMode="auto">
              <a:xfrm>
                <a:off x="1049914" y="3668945"/>
                <a:ext cx="3046400" cy="635771"/>
              </a:xfrm>
              <a:prstGeom prst="rect">
                <a:avLst/>
              </a:prstGeom>
              <a:blipFill>
                <a:blip r:embed="rId5"/>
                <a:stretch>
                  <a:fillRect/>
                </a:stretch>
              </a:blipFill>
            </p:spPr>
            <p:txBody>
              <a:bodyPr/>
              <a:lstStyle/>
              <a:p>
                <a:r>
                  <a:rPr lang="zh-TW" altLang="en-US">
                    <a:noFill/>
                  </a:rPr>
                  <a:t> </a:t>
                </a:r>
              </a:p>
            </p:txBody>
          </p:sp>
        </mc:Fallback>
      </mc:AlternateContent>
      <p:grpSp>
        <p:nvGrpSpPr>
          <p:cNvPr id="5" name="群組 4">
            <a:extLst>
              <a:ext uri="{FF2B5EF4-FFF2-40B4-BE49-F238E27FC236}">
                <a16:creationId xmlns:a16="http://schemas.microsoft.com/office/drawing/2014/main" id="{5CCD2457-42C1-479B-B141-15AEBAB51FA0}"/>
              </a:ext>
            </a:extLst>
          </p:cNvPr>
          <p:cNvGrpSpPr>
            <a:grpSpLocks noChangeAspect="1"/>
          </p:cNvGrpSpPr>
          <p:nvPr/>
        </p:nvGrpSpPr>
        <p:grpSpPr>
          <a:xfrm>
            <a:off x="491060" y="4446993"/>
            <a:ext cx="4348443" cy="1527866"/>
            <a:chOff x="895928" y="4059679"/>
            <a:chExt cx="3996022" cy="1404039"/>
          </a:xfrm>
        </p:grpSpPr>
        <p:sp>
          <p:nvSpPr>
            <p:cNvPr id="97" name="文字方塊 96">
              <a:extLst>
                <a:ext uri="{FF2B5EF4-FFF2-40B4-BE49-F238E27FC236}">
                  <a16:creationId xmlns:a16="http://schemas.microsoft.com/office/drawing/2014/main" id="{95DE936A-8079-498E-8B3C-3D7835495A6D}"/>
                </a:ext>
              </a:extLst>
            </p:cNvPr>
            <p:cNvSpPr txBox="1"/>
            <p:nvPr/>
          </p:nvSpPr>
          <p:spPr>
            <a:xfrm>
              <a:off x="895928" y="4059679"/>
              <a:ext cx="3996022" cy="140403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nSpc>
                  <a:spcPct val="120000"/>
                </a:lnSpc>
              </a:pPr>
              <a:r>
                <a:rPr lang="en-US" altLang="zh-TW" sz="2400" dirty="0">
                  <a:solidFill>
                    <a:schemeClr val="bg1">
                      <a:lumMod val="85000"/>
                    </a:schemeClr>
                  </a:solidFill>
                  <a:latin typeface="+mn-ea"/>
                </a:rPr>
                <a:t>10=50*10</a:t>
              </a:r>
              <a:r>
                <a:rPr lang="en-US" altLang="zh-TW" sz="2400" baseline="30000" dirty="0">
                  <a:solidFill>
                    <a:schemeClr val="bg1">
                      <a:lumMod val="85000"/>
                    </a:schemeClr>
                  </a:solidFill>
                  <a:latin typeface="+mn-ea"/>
                </a:rPr>
                <a:t>-6</a:t>
              </a:r>
              <a:r>
                <a:rPr lang="zh-TW" altLang="en-US" sz="2400" dirty="0">
                  <a:solidFill>
                    <a:schemeClr val="bg1">
                      <a:lumMod val="85000"/>
                    </a:schemeClr>
                  </a:solidFill>
                  <a:latin typeface="+mn-ea"/>
                </a:rPr>
                <a:t>*</a:t>
              </a:r>
              <a:r>
                <a:rPr lang="en-US" altLang="zh-TW" sz="2400" dirty="0">
                  <a:solidFill>
                    <a:schemeClr val="bg1">
                      <a:lumMod val="85000"/>
                    </a:schemeClr>
                  </a:solidFill>
                  <a:latin typeface="+mn-ea"/>
                </a:rPr>
                <a:t>(2041+R</a:t>
              </a:r>
              <a:r>
                <a:rPr lang="en-US" altLang="zh-TW" sz="2400" baseline="-25000" dirty="0">
                  <a:solidFill>
                    <a:schemeClr val="bg1">
                      <a:lumMod val="85000"/>
                    </a:schemeClr>
                  </a:solidFill>
                  <a:latin typeface="+mn-ea"/>
                </a:rPr>
                <a:t>s</a:t>
              </a:r>
              <a:r>
                <a:rPr lang="en-US" altLang="zh-TW" sz="2400" dirty="0">
                  <a:solidFill>
                    <a:schemeClr val="bg1">
                      <a:lumMod val="85000"/>
                    </a:schemeClr>
                  </a:solidFill>
                  <a:latin typeface="+mn-ea"/>
                </a:rPr>
                <a:t>)</a:t>
              </a:r>
            </a:p>
            <a:p>
              <a:pPr>
                <a:lnSpc>
                  <a:spcPct val="120000"/>
                </a:lnSpc>
              </a:pPr>
              <a:r>
                <a:rPr lang="en-US" altLang="zh-TW" sz="2400" dirty="0">
                  <a:solidFill>
                    <a:schemeClr val="bg1">
                      <a:lumMod val="85000"/>
                    </a:schemeClr>
                  </a:solidFill>
                  <a:latin typeface="+mn-ea"/>
                </a:rPr>
                <a:t>R</a:t>
              </a:r>
              <a:r>
                <a:rPr lang="en-US" altLang="zh-TW" sz="2400" baseline="-25000" dirty="0">
                  <a:solidFill>
                    <a:schemeClr val="bg1">
                      <a:lumMod val="85000"/>
                    </a:schemeClr>
                  </a:solidFill>
                  <a:latin typeface="+mn-ea"/>
                </a:rPr>
                <a:t>s</a:t>
              </a:r>
              <a:r>
                <a:rPr lang="en-US" altLang="zh-TW" sz="2400" dirty="0">
                  <a:solidFill>
                    <a:schemeClr val="bg1">
                      <a:lumMod val="85000"/>
                    </a:schemeClr>
                  </a:solidFill>
                  <a:latin typeface="+mn-ea"/>
                </a:rPr>
                <a:t>=0.2*10</a:t>
              </a:r>
              <a:r>
                <a:rPr lang="en-US" altLang="zh-TW" sz="2400" baseline="30000" dirty="0">
                  <a:solidFill>
                    <a:schemeClr val="bg1">
                      <a:lumMod val="85000"/>
                    </a:schemeClr>
                  </a:solidFill>
                  <a:latin typeface="+mn-ea"/>
                </a:rPr>
                <a:t>6</a:t>
              </a:r>
              <a:r>
                <a:rPr lang="en-US" altLang="zh-TW" sz="2400" dirty="0">
                  <a:solidFill>
                    <a:schemeClr val="bg1">
                      <a:lumMod val="85000"/>
                    </a:schemeClr>
                  </a:solidFill>
                  <a:latin typeface="+mn-ea"/>
                </a:rPr>
                <a:t>-2041=200 k</a:t>
              </a:r>
              <a:r>
                <a:rPr lang="en-US" altLang="zh-TW" sz="2400" dirty="0">
                  <a:solidFill>
                    <a:schemeClr val="bg1">
                      <a:lumMod val="85000"/>
                    </a:schemeClr>
                  </a:solidFill>
                  <a:latin typeface="+mn-ea"/>
                  <a:sym typeface="Symbol" panose="05050102010706020507" pitchFamily="18" charset="2"/>
                </a:rPr>
                <a:t></a:t>
              </a:r>
            </a:p>
            <a:p>
              <a:pPr marL="358775" lvl="0" indent="-358775" defTabSz="685800">
                <a:lnSpc>
                  <a:spcPct val="120000"/>
                </a:lnSpc>
                <a:buSzPct val="100000"/>
              </a:pPr>
              <a:r>
                <a:rPr lang="zh-TW" altLang="en-US" sz="2400" dirty="0">
                  <a:solidFill>
                    <a:schemeClr val="tx1">
                      <a:lumMod val="65000"/>
                      <a:lumOff val="35000"/>
                    </a:schemeClr>
                  </a:solidFill>
                  <a:latin typeface="+mn-ea"/>
                </a:rPr>
                <a:t>實際選擇使用電阻</a:t>
              </a:r>
              <a:r>
                <a:rPr lang="en-US" altLang="zh-TW" sz="2400" dirty="0">
                  <a:solidFill>
                    <a:schemeClr val="tx1">
                      <a:lumMod val="65000"/>
                      <a:lumOff val="35000"/>
                    </a:schemeClr>
                  </a:solidFill>
                  <a:latin typeface="+mn-ea"/>
                </a:rPr>
                <a:t>R</a:t>
              </a:r>
              <a:r>
                <a:rPr lang="en-US" altLang="zh-TW" sz="2400" baseline="-25000" dirty="0">
                  <a:solidFill>
                    <a:schemeClr val="tx1">
                      <a:lumMod val="65000"/>
                      <a:lumOff val="35000"/>
                    </a:schemeClr>
                  </a:solidFill>
                  <a:latin typeface="+mn-ea"/>
                </a:rPr>
                <a:t>s </a:t>
              </a:r>
              <a:r>
                <a:rPr lang="en-US" altLang="zh-TW" sz="2400" dirty="0">
                  <a:solidFill>
                    <a:schemeClr val="tx1">
                      <a:lumMod val="65000"/>
                      <a:lumOff val="35000"/>
                    </a:schemeClr>
                  </a:solidFill>
                  <a:latin typeface="+mn-ea"/>
                </a:rPr>
                <a:t>=</a:t>
              </a:r>
              <a:r>
                <a:rPr lang="en-US" altLang="zh-TW" sz="2400" dirty="0">
                  <a:solidFill>
                    <a:schemeClr val="bg1">
                      <a:lumMod val="85000"/>
                    </a:schemeClr>
                  </a:solidFill>
                  <a:latin typeface="+mn-ea"/>
                </a:rPr>
                <a:t>200</a:t>
              </a:r>
              <a:r>
                <a:rPr lang="en-US" altLang="zh-TW" sz="2400" dirty="0">
                  <a:solidFill>
                    <a:schemeClr val="tx1">
                      <a:lumMod val="65000"/>
                      <a:lumOff val="35000"/>
                    </a:schemeClr>
                  </a:solidFill>
                  <a:latin typeface="+mn-ea"/>
                </a:rPr>
                <a:t> k</a:t>
              </a:r>
              <a:r>
                <a:rPr lang="en-US" altLang="zh-TW" sz="2400" dirty="0">
                  <a:solidFill>
                    <a:schemeClr val="tx1">
                      <a:lumMod val="65000"/>
                      <a:lumOff val="35000"/>
                    </a:schemeClr>
                  </a:solidFill>
                  <a:latin typeface="+mn-ea"/>
                  <a:sym typeface="Symbol" panose="05050102010706020507" pitchFamily="18" charset="2"/>
                </a:rPr>
                <a:t></a:t>
              </a:r>
              <a:endParaRPr lang="en-US" altLang="zh-TW" sz="2400" dirty="0">
                <a:solidFill>
                  <a:schemeClr val="tx1">
                    <a:lumMod val="65000"/>
                    <a:lumOff val="35000"/>
                  </a:schemeClr>
                </a:solidFill>
                <a:latin typeface="+mn-ea"/>
              </a:endParaRPr>
            </a:p>
          </p:txBody>
        </p:sp>
        <p:cxnSp>
          <p:nvCxnSpPr>
            <p:cNvPr id="99" name="直線單箭頭接點 98">
              <a:extLst>
                <a:ext uri="{FF2B5EF4-FFF2-40B4-BE49-F238E27FC236}">
                  <a16:creationId xmlns:a16="http://schemas.microsoft.com/office/drawing/2014/main" id="{1F5F06C7-50AE-4F6E-9F55-1D06ACAF5B3F}"/>
                </a:ext>
              </a:extLst>
            </p:cNvPr>
            <p:cNvCxnSpPr/>
            <p:nvPr/>
          </p:nvCxnSpPr>
          <p:spPr>
            <a:xfrm flipV="1">
              <a:off x="2667371" y="4529035"/>
              <a:ext cx="324000" cy="324000"/>
            </a:xfrm>
            <a:prstGeom prst="straightConnector1">
              <a:avLst/>
            </a:prstGeom>
            <a:ln w="38100">
              <a:solidFill>
                <a:schemeClr val="bg1">
                  <a:lumMod val="85000"/>
                </a:schemeClr>
              </a:solidFill>
              <a:tailEnd type="triangle"/>
            </a:ln>
          </p:spPr>
          <p:style>
            <a:lnRef idx="1">
              <a:schemeClr val="dk1"/>
            </a:lnRef>
            <a:fillRef idx="0">
              <a:schemeClr val="dk1"/>
            </a:fillRef>
            <a:effectRef idx="0">
              <a:schemeClr val="dk1"/>
            </a:effectRef>
            <a:fontRef idx="minor">
              <a:schemeClr val="tx1"/>
            </a:fontRef>
          </p:style>
        </p:cxnSp>
        <p:cxnSp>
          <p:nvCxnSpPr>
            <p:cNvPr id="100" name="直線單箭頭接點 99">
              <a:extLst>
                <a:ext uri="{FF2B5EF4-FFF2-40B4-BE49-F238E27FC236}">
                  <a16:creationId xmlns:a16="http://schemas.microsoft.com/office/drawing/2014/main" id="{6798B82D-1C63-471D-9FD4-0F397A6D3743}"/>
                </a:ext>
              </a:extLst>
            </p:cNvPr>
            <p:cNvCxnSpPr/>
            <p:nvPr/>
          </p:nvCxnSpPr>
          <p:spPr>
            <a:xfrm flipV="1">
              <a:off x="2761144" y="4160432"/>
              <a:ext cx="324000" cy="324000"/>
            </a:xfrm>
            <a:prstGeom prst="straightConnector1">
              <a:avLst/>
            </a:prstGeom>
            <a:ln w="38100">
              <a:solidFill>
                <a:schemeClr val="bg1">
                  <a:lumMod val="85000"/>
                </a:schemeClr>
              </a:solidFill>
              <a:tailEnd type="triangle"/>
            </a:ln>
          </p:spPr>
          <p:style>
            <a:lnRef idx="1">
              <a:schemeClr val="dk1"/>
            </a:lnRef>
            <a:fillRef idx="0">
              <a:schemeClr val="dk1"/>
            </a:fillRef>
            <a:effectRef idx="0">
              <a:schemeClr val="dk1"/>
            </a:effectRef>
            <a:fontRef idx="minor">
              <a:schemeClr val="tx1"/>
            </a:fontRef>
          </p:style>
        </p:cxnSp>
      </p:grpSp>
      <p:pic>
        <p:nvPicPr>
          <p:cNvPr id="44" name="圖形 43" descr="首頁">
            <a:hlinkClick r:id="rId6" action="ppaction://hlinksldjump"/>
            <a:extLst>
              <a:ext uri="{FF2B5EF4-FFF2-40B4-BE49-F238E27FC236}">
                <a16:creationId xmlns:a16="http://schemas.microsoft.com/office/drawing/2014/main" id="{C0A39F36-F25A-4ACE-8A4D-87C60EB55D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840337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Rectangle 3"/>
          <p:cNvSpPr>
            <a:spLocks noChangeArrowheads="1"/>
          </p:cNvSpPr>
          <p:nvPr/>
        </p:nvSpPr>
        <p:spPr bwMode="auto">
          <a:xfrm>
            <a:off x="5322415" y="3636545"/>
            <a:ext cx="37540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n-ea"/>
                <a:cs typeface="Times New Roman" pitchFamily="18" charset="0"/>
              </a:rPr>
              <a:t>利用伏特計測量電路中</a:t>
            </a:r>
            <a:endParaRPr kumimoji="1" lang="en-US" altLang="zh-TW" sz="2400" b="0" i="0" u="none" strike="noStrike" cap="none" normalizeH="0" baseline="0" dirty="0">
              <a:ln>
                <a:noFill/>
              </a:ln>
              <a:solidFill>
                <a:schemeClr val="tx1"/>
              </a:solidFill>
              <a:effectLst/>
              <a:latin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n-ea"/>
                <a:cs typeface="Times New Roman" pitchFamily="18" charset="0"/>
              </a:rPr>
              <a:t>兩點的電位差</a:t>
            </a:r>
          </a:p>
        </p:txBody>
      </p:sp>
      <p:sp>
        <p:nvSpPr>
          <p:cNvPr id="7" name="標題 6">
            <a:extLst>
              <a:ext uri="{FF2B5EF4-FFF2-40B4-BE49-F238E27FC236}">
                <a16:creationId xmlns:a16="http://schemas.microsoft.com/office/drawing/2014/main" id="{3DAF27AE-8AE0-4EDB-A436-4F0C11740145}"/>
              </a:ext>
            </a:extLst>
          </p:cNvPr>
          <p:cNvSpPr>
            <a:spLocks noGrp="1"/>
          </p:cNvSpPr>
          <p:nvPr>
            <p:ph type="title"/>
          </p:nvPr>
        </p:nvSpPr>
        <p:spPr>
          <a:xfrm>
            <a:off x="1881136" y="63761"/>
            <a:ext cx="6028599" cy="617901"/>
          </a:xfrm>
          <a:solidFill>
            <a:schemeClr val="bg1"/>
          </a:solidFill>
        </p:spPr>
        <p:txBody>
          <a:bodyPr/>
          <a:lstStyle/>
          <a:p>
            <a:r>
              <a:rPr lang="zh-TW"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實驗</a:t>
            </a:r>
            <a:r>
              <a:rPr lang="en-US"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4000" b="1" kern="1200" spc="-3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伏特計</a:t>
            </a:r>
            <a:r>
              <a:rPr lang="en-US"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mj-cs"/>
              </a:rPr>
              <a:t> </a:t>
            </a:r>
            <a:r>
              <a:rPr lang="en-US" altLang="zh-TW" sz="4000" dirty="0">
                <a:solidFill>
                  <a:srgbClr val="0000FF"/>
                </a:solidFill>
                <a:effectLst/>
                <a:cs typeface="Times New Roman" panose="02020603050405020304" pitchFamily="18" charset="0"/>
              </a:rPr>
              <a:t>-</a:t>
            </a:r>
            <a:r>
              <a:rPr lang="zh-TW" altLang="zh-TW" sz="4000" dirty="0">
                <a:solidFill>
                  <a:srgbClr val="0000FF"/>
                </a:solidFill>
                <a:effectLst/>
                <a:cs typeface="Times New Roman" panose="02020603050405020304" pitchFamily="18" charset="0"/>
              </a:rPr>
              <a:t>測試</a:t>
            </a:r>
            <a:endParaRPr lang="zh-TW" altLang="en-US" sz="4000" dirty="0">
              <a:solidFill>
                <a:srgbClr val="0000FF"/>
              </a:solidFill>
              <a:effectLst/>
              <a:cs typeface="Times New Roman" panose="02020603050405020304" pitchFamily="18" charset="0"/>
            </a:endParaRPr>
          </a:p>
        </p:txBody>
      </p:sp>
      <p:sp>
        <p:nvSpPr>
          <p:cNvPr id="9" name="矩形 8">
            <a:extLst>
              <a:ext uri="{FF2B5EF4-FFF2-40B4-BE49-F238E27FC236}">
                <a16:creationId xmlns:a16="http://schemas.microsoft.com/office/drawing/2014/main" id="{ABEF4583-6F00-41E7-B022-E55666671E3E}"/>
              </a:ext>
            </a:extLst>
          </p:cNvPr>
          <p:cNvSpPr/>
          <p:nvPr/>
        </p:nvSpPr>
        <p:spPr>
          <a:xfrm>
            <a:off x="214578" y="848629"/>
            <a:ext cx="5040000" cy="495392"/>
          </a:xfrm>
          <a:prstGeom prst="rect">
            <a:avLst/>
          </a:prstGeom>
        </p:spPr>
        <p:txBody>
          <a:bodyPr wrap="square">
            <a:spAutoFit/>
          </a:bodyPr>
          <a:lstStyle/>
          <a:p>
            <a:pPr defTabSz="685800">
              <a:lnSpc>
                <a:spcPct val="120000"/>
              </a:lnSpc>
              <a:buSzPct val="100000"/>
            </a:pPr>
            <a:r>
              <a:rPr lang="en-US" altLang="zh-TW" sz="2400" b="1" dirty="0">
                <a:solidFill>
                  <a:srgbClr val="0000FF"/>
                </a:solidFill>
                <a:latin typeface="+mn-ea"/>
                <a:cs typeface="Times New Roman" pitchFamily="18" charset="0"/>
              </a:rPr>
              <a:t>2. </a:t>
            </a:r>
            <a:r>
              <a:rPr lang="zh-TW" altLang="zh-TW" sz="2400" b="1" dirty="0">
                <a:solidFill>
                  <a:srgbClr val="0000FF"/>
                </a:solidFill>
                <a:latin typeface="+mn-ea"/>
                <a:cs typeface="Times New Roman" pitchFamily="18" charset="0"/>
              </a:rPr>
              <a:t>自製</a:t>
            </a:r>
            <a:r>
              <a:rPr lang="zh-TW" altLang="en-US" sz="2400" b="1" dirty="0">
                <a:solidFill>
                  <a:srgbClr val="0000FF"/>
                </a:solidFill>
                <a:latin typeface="+mn-ea"/>
                <a:cs typeface="Times New Roman" pitchFamily="18" charset="0"/>
              </a:rPr>
              <a:t>伏特</a:t>
            </a:r>
            <a:r>
              <a:rPr lang="zh-TW" altLang="zh-TW" sz="2400" b="1" dirty="0">
                <a:solidFill>
                  <a:srgbClr val="0000FF"/>
                </a:solidFill>
                <a:latin typeface="+mn-ea"/>
                <a:cs typeface="Times New Roman" pitchFamily="18" charset="0"/>
              </a:rPr>
              <a:t>計</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測試 </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a:t>
            </a:r>
            <a:r>
              <a:rPr lang="zh-TW" altLang="en-US" sz="2400" b="1" dirty="0">
                <a:solidFill>
                  <a:srgbClr val="0000FF"/>
                </a:solidFill>
                <a:latin typeface="+mn-ea"/>
                <a:cs typeface="Times New Roman" pitchFamily="18" charset="0"/>
              </a:rPr>
              <a:t> </a:t>
            </a:r>
            <a:r>
              <a:rPr lang="en-US" altLang="zh-TW" sz="2400"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V</a:t>
            </a:r>
            <a:r>
              <a:rPr lang="en-US" altLang="zh-TW" sz="2400" b="1" spc="-38"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FS</a:t>
            </a:r>
            <a:r>
              <a:rPr lang="en-US" altLang="zh-TW" sz="2400" b="1" spc="-38"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10 V</a:t>
            </a:r>
            <a:r>
              <a:rPr lang="en-US" altLang="zh-TW" sz="2400" b="1" dirty="0">
                <a:solidFill>
                  <a:srgbClr val="0000FF"/>
                </a:solidFill>
                <a:latin typeface="+mn-ea"/>
                <a:cs typeface="Times New Roman" pitchFamily="18" charset="0"/>
              </a:rPr>
              <a:t>)</a:t>
            </a:r>
          </a:p>
        </p:txBody>
      </p:sp>
      <p:graphicFrame>
        <p:nvGraphicFramePr>
          <p:cNvPr id="18" name="表格 17">
            <a:extLst>
              <a:ext uri="{FF2B5EF4-FFF2-40B4-BE49-F238E27FC236}">
                <a16:creationId xmlns:a16="http://schemas.microsoft.com/office/drawing/2014/main" id="{99F6EA79-8E7E-4ED5-978D-140FA038BB23}"/>
              </a:ext>
            </a:extLst>
          </p:cNvPr>
          <p:cNvGraphicFramePr>
            <a:graphicFrameLocks noGrp="1"/>
          </p:cNvGraphicFramePr>
          <p:nvPr>
            <p:extLst>
              <p:ext uri="{D42A27DB-BD31-4B8C-83A1-F6EECF244321}">
                <p14:modId xmlns:p14="http://schemas.microsoft.com/office/powerpoint/2010/main" val="737014896"/>
              </p:ext>
            </p:extLst>
          </p:nvPr>
        </p:nvGraphicFramePr>
        <p:xfrm>
          <a:off x="9361340" y="-176210"/>
          <a:ext cx="3231972" cy="7034210"/>
        </p:xfrm>
        <a:graphic>
          <a:graphicData uri="http://schemas.openxmlformats.org/drawingml/2006/table">
            <a:tbl>
              <a:tblPr firstRow="1" bandRow="1">
                <a:tableStyleId>{5C22544A-7EE6-4342-B048-85BDC9FD1C3A}</a:tableStyleId>
              </a:tblPr>
              <a:tblGrid>
                <a:gridCol w="1400573">
                  <a:extLst>
                    <a:ext uri="{9D8B030D-6E8A-4147-A177-3AD203B41FA5}">
                      <a16:colId xmlns:a16="http://schemas.microsoft.com/office/drawing/2014/main" val="2511927509"/>
                    </a:ext>
                  </a:extLst>
                </a:gridCol>
                <a:gridCol w="545233">
                  <a:extLst>
                    <a:ext uri="{9D8B030D-6E8A-4147-A177-3AD203B41FA5}">
                      <a16:colId xmlns:a16="http://schemas.microsoft.com/office/drawing/2014/main" val="2829340369"/>
                    </a:ext>
                  </a:extLst>
                </a:gridCol>
                <a:gridCol w="1286166">
                  <a:extLst>
                    <a:ext uri="{9D8B030D-6E8A-4147-A177-3AD203B41FA5}">
                      <a16:colId xmlns:a16="http://schemas.microsoft.com/office/drawing/2014/main" val="2849855945"/>
                    </a:ext>
                  </a:extLst>
                </a:gridCol>
              </a:tblGrid>
              <a:tr h="500529">
                <a:tc>
                  <a:txBody>
                    <a:bodyPr/>
                    <a:lstStyle/>
                    <a:p>
                      <a:pPr algn="ctr"/>
                      <a:r>
                        <a:rPr lang="zh-TW" altLang="en-US" sz="1800" dirty="0"/>
                        <a:t>電阻 </a:t>
                      </a:r>
                      <a:r>
                        <a:rPr lang="en-US" altLang="zh-TW" sz="1800" dirty="0"/>
                        <a:t>(</a:t>
                      </a:r>
                      <a:r>
                        <a:rPr lang="en-US" altLang="zh-TW" sz="1800" dirty="0">
                          <a:sym typeface="Symbol" panose="05050102010706020507" pitchFamily="18" charset="2"/>
                        </a:rPr>
                        <a:t></a:t>
                      </a:r>
                      <a:r>
                        <a:rPr lang="en-US" altLang="zh-TW" sz="1800" dirty="0"/>
                        <a:t>)</a:t>
                      </a:r>
                      <a:endParaRPr lang="zh-TW" altLang="en-US" sz="18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600" dirty="0"/>
                        <a:t>數量 </a:t>
                      </a:r>
                      <a:r>
                        <a:rPr lang="en-US" altLang="zh-TW" sz="1600" dirty="0"/>
                        <a:t>(</a:t>
                      </a:r>
                      <a:r>
                        <a:rPr lang="zh-TW" altLang="en-US" sz="1600" dirty="0"/>
                        <a:t>個</a:t>
                      </a:r>
                      <a:r>
                        <a:rPr lang="en-US" altLang="zh-TW" sz="1600" dirty="0"/>
                        <a:t>)</a:t>
                      </a:r>
                      <a:endParaRPr lang="zh-TW" altLang="en-US" sz="1600" dirty="0"/>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800" dirty="0"/>
                        <a:t>4</a:t>
                      </a:r>
                      <a:r>
                        <a:rPr lang="zh-TW" altLang="en-US" sz="1800" dirty="0"/>
                        <a:t>條色碼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395573">
                <a:tc>
                  <a:txBody>
                    <a:bodyPr/>
                    <a:lstStyle/>
                    <a:p>
                      <a:pPr algn="ctr"/>
                      <a:r>
                        <a:rPr lang="en-US" altLang="zh-TW" sz="1800" dirty="0"/>
                        <a:t>1</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2</a:t>
                      </a:r>
                      <a:endParaRPr lang="zh-TW" altLang="en-US" sz="1800" dirty="0"/>
                    </a:p>
                  </a:txBody>
                  <a:tcPr anchor="ctr"/>
                </a:tc>
                <a:tc>
                  <a:txBody>
                    <a:bodyPr/>
                    <a:lstStyle/>
                    <a:p>
                      <a:pPr algn="ctr"/>
                      <a:r>
                        <a:rPr lang="zh-TW" altLang="en-US" sz="1800" dirty="0"/>
                        <a:t>棕黑金金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395573">
                <a:tc>
                  <a:txBody>
                    <a:bodyPr/>
                    <a:lstStyle/>
                    <a:p>
                      <a:pPr algn="ctr"/>
                      <a:r>
                        <a:rPr lang="en-US" altLang="zh-TW" sz="1800" dirty="0"/>
                        <a:t>1.6</a:t>
                      </a:r>
                      <a:r>
                        <a:rPr lang="zh-TW" altLang="en-US" sz="1800" dirty="0"/>
                        <a:t>或</a:t>
                      </a:r>
                      <a:r>
                        <a:rPr lang="en-US" altLang="zh-TW" sz="1800" dirty="0"/>
                        <a:t>3.3+3.3</a:t>
                      </a:r>
                      <a:r>
                        <a:rPr lang="zh-TW" altLang="en-US" sz="1800" dirty="0"/>
                        <a:t>並聯</a:t>
                      </a:r>
                      <a:r>
                        <a:rPr lang="en-US" altLang="zh-TW" sz="1800" dirty="0"/>
                        <a:t>(1.65 </a:t>
                      </a:r>
                      <a:r>
                        <a:rPr lang="en-US" altLang="zh-TW" sz="1800" dirty="0">
                          <a:sym typeface="Symbol" panose="05050102010706020507" pitchFamily="18" charset="2"/>
                        </a:rPr>
                        <a:t>)</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棕藍金金或</a:t>
                      </a:r>
                      <a:endParaRPr lang="en-US" altLang="zh-TW" sz="1800" dirty="0"/>
                    </a:p>
                    <a:p>
                      <a:pPr algn="ctr"/>
                      <a:r>
                        <a:rPr lang="en-US" altLang="zh-TW" sz="1800" dirty="0"/>
                        <a:t>2</a:t>
                      </a:r>
                      <a:r>
                        <a:rPr lang="zh-TW" altLang="en-US" sz="1800" dirty="0"/>
                        <a:t>橘橘金並聯</a:t>
                      </a:r>
                      <a:endParaRPr lang="en-US" altLang="zh-TW" sz="1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395573">
                <a:tc>
                  <a:txBody>
                    <a:bodyPr/>
                    <a:lstStyle/>
                    <a:p>
                      <a:pPr algn="ctr"/>
                      <a:r>
                        <a:rPr lang="en-US" altLang="zh-TW" sz="1800" dirty="0"/>
                        <a:t>10</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2</a:t>
                      </a:r>
                      <a:endParaRPr lang="zh-TW" altLang="en-US" sz="1800" dirty="0"/>
                    </a:p>
                  </a:txBody>
                  <a:tcPr anchor="ctr"/>
                </a:tc>
                <a:tc>
                  <a:txBody>
                    <a:bodyPr/>
                    <a:lstStyle/>
                    <a:p>
                      <a:pPr algn="ctr"/>
                      <a:r>
                        <a:rPr lang="zh-TW" altLang="en-US" sz="1800" dirty="0"/>
                        <a:t>棕黑黑金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395573">
                <a:tc>
                  <a:txBody>
                    <a:bodyPr/>
                    <a:lstStyle/>
                    <a:p>
                      <a:pPr algn="ctr"/>
                      <a:r>
                        <a:rPr lang="en-US" altLang="zh-TW" sz="1800" dirty="0"/>
                        <a:t>16 </a:t>
                      </a:r>
                    </a:p>
                    <a:p>
                      <a:pPr algn="ctr"/>
                      <a:r>
                        <a:rPr lang="zh-TW" altLang="en-US" sz="1800" dirty="0"/>
                        <a:t>或</a:t>
                      </a:r>
                      <a:r>
                        <a:rPr lang="en-US" altLang="zh-TW" sz="1800" dirty="0"/>
                        <a:t>15+1(</a:t>
                      </a:r>
                      <a:r>
                        <a:rPr lang="zh-TW" altLang="en-US" sz="1800" dirty="0"/>
                        <a:t>串聯</a:t>
                      </a:r>
                      <a:r>
                        <a:rPr lang="en-US" altLang="zh-TW" sz="1800" dirty="0"/>
                        <a:t>)</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棕藍黑金或</a:t>
                      </a:r>
                      <a:endParaRPr lang="en-US" altLang="zh-TW" sz="1800" dirty="0"/>
                    </a:p>
                    <a:p>
                      <a:pPr algn="ctr"/>
                      <a:r>
                        <a:rPr lang="zh-TW" altLang="en-US" sz="1400" dirty="0"/>
                        <a:t>棕綠黑金</a:t>
                      </a:r>
                      <a:r>
                        <a:rPr lang="en-US" altLang="zh-TW" sz="1400" dirty="0"/>
                        <a:t>&amp;</a:t>
                      </a:r>
                      <a:r>
                        <a:rPr lang="zh-TW" altLang="en-US" sz="1400" dirty="0"/>
                        <a:t>棕黑金金串聯</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395573">
                <a:tc>
                  <a:txBody>
                    <a:bodyPr/>
                    <a:lstStyle/>
                    <a:p>
                      <a:pPr algn="ctr"/>
                      <a:r>
                        <a:rPr lang="en-US" altLang="zh-TW" sz="1800" dirty="0">
                          <a:solidFill>
                            <a:srgbClr val="FF0000"/>
                          </a:solidFill>
                        </a:rPr>
                        <a:t>150</a:t>
                      </a:r>
                      <a:endParaRPr lang="zh-TW" altLang="en-US" sz="1800" dirty="0">
                        <a:solidFill>
                          <a:srgbClr val="FF0000"/>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solidFill>
                            <a:srgbClr val="FF0000"/>
                          </a:solidFill>
                        </a:rPr>
                        <a:t>1</a:t>
                      </a:r>
                      <a:endParaRPr lang="zh-TW" altLang="en-US" sz="1800" dirty="0">
                        <a:solidFill>
                          <a:srgbClr val="FF0000"/>
                        </a:solidFill>
                      </a:endParaRPr>
                    </a:p>
                  </a:txBody>
                  <a:tcPr anchor="ctr"/>
                </a:tc>
                <a:tc>
                  <a:txBody>
                    <a:bodyPr/>
                    <a:lstStyle/>
                    <a:p>
                      <a:pPr algn="ctr"/>
                      <a:r>
                        <a:rPr lang="zh-TW" altLang="en-US" sz="1800" dirty="0">
                          <a:solidFill>
                            <a:srgbClr val="FF0000"/>
                          </a:solidFill>
                        </a:rPr>
                        <a:t>棕綠棕金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395573">
                <a:tc>
                  <a:txBody>
                    <a:bodyPr/>
                    <a:lstStyle/>
                    <a:p>
                      <a:pPr algn="ctr"/>
                      <a:r>
                        <a:rPr lang="en-US" altLang="zh-TW" sz="1800" dirty="0"/>
                        <a:t>300</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橘黑棕金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395573">
                <a:tc>
                  <a:txBody>
                    <a:bodyPr/>
                    <a:lstStyle/>
                    <a:p>
                      <a:pPr algn="ctr"/>
                      <a:r>
                        <a:rPr lang="en-US" altLang="zh-TW" sz="1800" dirty="0"/>
                        <a:t>390</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橘白棕金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95573">
                <a:tc>
                  <a:txBody>
                    <a:bodyPr/>
                    <a:lstStyle/>
                    <a:p>
                      <a:pPr algn="ctr"/>
                      <a:r>
                        <a:rPr lang="en-US" altLang="zh-TW" sz="1800" dirty="0"/>
                        <a:t>39k</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2</a:t>
                      </a:r>
                      <a:endParaRPr lang="zh-TW" altLang="en-US" sz="1800" dirty="0"/>
                    </a:p>
                  </a:txBody>
                  <a:tcPr anchor="ctr"/>
                </a:tc>
                <a:tc>
                  <a:txBody>
                    <a:bodyPr/>
                    <a:lstStyle/>
                    <a:p>
                      <a:pPr algn="ctr"/>
                      <a:r>
                        <a:rPr lang="zh-TW" altLang="en-US" sz="1800" dirty="0"/>
                        <a:t>橘白橘金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395573">
                <a:tc>
                  <a:txBody>
                    <a:bodyPr/>
                    <a:lstStyle/>
                    <a:p>
                      <a:pPr algn="ctr"/>
                      <a:r>
                        <a:rPr lang="en-US" altLang="zh-TW" sz="1800" dirty="0"/>
                        <a:t>50k</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綠黑橘金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395573">
                <a:tc>
                  <a:txBody>
                    <a:bodyPr/>
                    <a:lstStyle/>
                    <a:p>
                      <a:pPr algn="ctr"/>
                      <a:r>
                        <a:rPr lang="en-US" altLang="zh-TW" sz="1800" dirty="0"/>
                        <a:t>100k</a:t>
                      </a:r>
                      <a:endParaRPr lang="zh-TW" altLang="en-US" sz="18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t>1</a:t>
                      </a:r>
                      <a:endParaRPr lang="zh-TW" altLang="en-US" sz="1800" dirty="0"/>
                    </a:p>
                  </a:txBody>
                  <a:tcPr anchor="ctr"/>
                </a:tc>
                <a:tc>
                  <a:txBody>
                    <a:bodyPr/>
                    <a:lstStyle/>
                    <a:p>
                      <a:pPr algn="ctr"/>
                      <a:r>
                        <a:rPr lang="zh-TW" altLang="en-US" sz="1800" dirty="0"/>
                        <a:t>棕黑黃金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395573">
                <a:tc>
                  <a:txBody>
                    <a:bodyPr/>
                    <a:lstStyle/>
                    <a:p>
                      <a:pPr algn="ctr"/>
                      <a:r>
                        <a:rPr lang="en-US" altLang="zh-TW" sz="1800" dirty="0">
                          <a:solidFill>
                            <a:srgbClr val="FF0000"/>
                          </a:solidFill>
                        </a:rPr>
                        <a:t>200k</a:t>
                      </a:r>
                      <a:endParaRPr lang="zh-TW" altLang="en-US" sz="1800" dirty="0">
                        <a:solidFill>
                          <a:srgbClr val="FF0000"/>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800" dirty="0">
                          <a:solidFill>
                            <a:srgbClr val="FF0000"/>
                          </a:solidFill>
                        </a:rPr>
                        <a:t>1</a:t>
                      </a:r>
                      <a:endParaRPr lang="zh-TW" altLang="en-US" sz="1800" dirty="0">
                        <a:solidFill>
                          <a:srgbClr val="FF0000"/>
                        </a:solidFill>
                      </a:endParaRPr>
                    </a:p>
                  </a:txBody>
                  <a:tcPr anchor="ctr"/>
                </a:tc>
                <a:tc>
                  <a:txBody>
                    <a:bodyPr/>
                    <a:lstStyle/>
                    <a:p>
                      <a:pPr algn="ctr"/>
                      <a:r>
                        <a:rPr lang="zh-TW" altLang="en-US" sz="1800" dirty="0">
                          <a:solidFill>
                            <a:srgbClr val="FF0000"/>
                          </a:solidFill>
                        </a:rPr>
                        <a:t>紅黑黃金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395573">
                <a:tc>
                  <a:txBody>
                    <a:bodyPr/>
                    <a:lstStyle/>
                    <a:p>
                      <a:pPr algn="ctr"/>
                      <a:r>
                        <a:rPr lang="en-US" altLang="zh-TW" sz="1800" dirty="0"/>
                        <a:t>390k</a:t>
                      </a:r>
                      <a:endParaRPr lang="zh-TW" altLang="en-US" sz="18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800" dirty="0"/>
                        <a:t>1</a:t>
                      </a:r>
                      <a:endParaRPr lang="zh-TW" alt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800" dirty="0"/>
                        <a:t>橘白黃金</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sp>
        <p:nvSpPr>
          <p:cNvPr id="16" name="矩形 15">
            <a:extLst>
              <a:ext uri="{FF2B5EF4-FFF2-40B4-BE49-F238E27FC236}">
                <a16:creationId xmlns:a16="http://schemas.microsoft.com/office/drawing/2014/main" id="{E9EE8A81-95DB-413A-AEDA-E4D21BD98531}"/>
              </a:ext>
            </a:extLst>
          </p:cNvPr>
          <p:cNvSpPr/>
          <p:nvPr/>
        </p:nvSpPr>
        <p:spPr>
          <a:xfrm>
            <a:off x="138859" y="1344021"/>
            <a:ext cx="5073865" cy="3674724"/>
          </a:xfrm>
          <a:prstGeom prst="rect">
            <a:avLst/>
          </a:prstGeom>
        </p:spPr>
        <p:txBody>
          <a:bodyPr wrap="square">
            <a:spAutoFit/>
          </a:bodyPr>
          <a:lstStyle/>
          <a:p>
            <a:pPr marL="358775" lvl="0" defTabSz="685800">
              <a:lnSpc>
                <a:spcPct val="120000"/>
              </a:lnSpc>
              <a:buSzPct val="100000"/>
            </a:pP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如</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圖</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自製</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伏特</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計</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檢流計</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電阻</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的電路</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的電壓值；設定電源供應器</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輸出電壓為</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5~8 V (</a:t>
            </a:r>
            <a:r>
              <a:rPr lang="zh-TW" altLang="zh-TW" sz="2400" b="1" dirty="0">
                <a:solidFill>
                  <a:srgbClr val="FF0000"/>
                </a:solidFill>
                <a:latin typeface="微軟正黑體" panose="020B0604030504040204" pitchFamily="34" charset="-120"/>
                <a:ea typeface="微軟正黑體" panose="020B0604030504040204" pitchFamily="34" charset="-120"/>
                <a:cs typeface="Times New Roman" pitchFamily="18" charset="0"/>
              </a:rPr>
              <a:t>注意：電壓不要調得太大</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sz="2400" b="1" i="1"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358775" lvl="0" indent="-358775" defTabSz="685800">
              <a:lnSpc>
                <a:spcPct val="120000"/>
              </a:lnSpc>
              <a:spcBef>
                <a:spcPts val="600"/>
              </a:spcBef>
              <a:buSzPct val="100000"/>
            </a:pP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3. </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改</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萬用</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電</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錶測試</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150 </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 (5~8 V</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電壓</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sym typeface="Symbol" panose="05050102010706020507" pitchFamily="18" charset="2"/>
              </a:rPr>
              <a:t>之</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電壓值</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。比較</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自製伏特計，萬用電錶，電源供應器得到的電壓值</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
        <p:nvSpPr>
          <p:cNvPr id="3" name="矩形 2">
            <a:extLst>
              <a:ext uri="{FF2B5EF4-FFF2-40B4-BE49-F238E27FC236}">
                <a16:creationId xmlns:a16="http://schemas.microsoft.com/office/drawing/2014/main" id="{BEFAC243-F46C-4B14-8222-EB93BE255871}"/>
              </a:ext>
            </a:extLst>
          </p:cNvPr>
          <p:cNvSpPr/>
          <p:nvPr/>
        </p:nvSpPr>
        <p:spPr>
          <a:xfrm>
            <a:off x="214578" y="5252230"/>
            <a:ext cx="8717473" cy="938590"/>
          </a:xfrm>
          <a:prstGeom prst="rect">
            <a:avLst/>
          </a:prstGeom>
        </p:spPr>
        <p:txBody>
          <a:bodyPr wrap="square">
            <a:spAutoFit/>
          </a:bodyPr>
          <a:lstStyle/>
          <a:p>
            <a:pPr marL="358775" lvl="0" indent="-358775" defTabSz="685800">
              <a:lnSpc>
                <a:spcPct val="120000"/>
              </a:lnSpc>
              <a:buSzPct val="100000"/>
            </a:pP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4. </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改變</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Rs</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，使滿刻度範圍為</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2.5 V</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，並將電源供應器輸出電壓改為</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1.5</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2 V</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，重覆</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測試</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步驟</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 &amp; 2</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p>
        </p:txBody>
      </p:sp>
      <p:grpSp>
        <p:nvGrpSpPr>
          <p:cNvPr id="10" name="群組 9">
            <a:extLst>
              <a:ext uri="{FF2B5EF4-FFF2-40B4-BE49-F238E27FC236}">
                <a16:creationId xmlns:a16="http://schemas.microsoft.com/office/drawing/2014/main" id="{8DD2132E-841B-4D77-9993-60E2E9C05957}"/>
              </a:ext>
            </a:extLst>
          </p:cNvPr>
          <p:cNvGrpSpPr/>
          <p:nvPr/>
        </p:nvGrpSpPr>
        <p:grpSpPr>
          <a:xfrm>
            <a:off x="5151103" y="405431"/>
            <a:ext cx="3818661" cy="2785128"/>
            <a:chOff x="5676129" y="373523"/>
            <a:chExt cx="3818661" cy="2785128"/>
          </a:xfrm>
        </p:grpSpPr>
        <p:grpSp>
          <p:nvGrpSpPr>
            <p:cNvPr id="12" name="群組 11">
              <a:extLst>
                <a:ext uri="{FF2B5EF4-FFF2-40B4-BE49-F238E27FC236}">
                  <a16:creationId xmlns:a16="http://schemas.microsoft.com/office/drawing/2014/main" id="{AD46C34A-0EC1-485D-887F-B43A45575444}"/>
                </a:ext>
              </a:extLst>
            </p:cNvPr>
            <p:cNvGrpSpPr/>
            <p:nvPr/>
          </p:nvGrpSpPr>
          <p:grpSpPr>
            <a:xfrm rot="5400000">
              <a:off x="7524699" y="1804419"/>
              <a:ext cx="517854" cy="236119"/>
              <a:chOff x="4832358" y="4997362"/>
              <a:chExt cx="1945233" cy="291178"/>
            </a:xfrm>
          </p:grpSpPr>
          <p:cxnSp>
            <p:nvCxnSpPr>
              <p:cNvPr id="47" name="直線接點 46">
                <a:extLst>
                  <a:ext uri="{FF2B5EF4-FFF2-40B4-BE49-F238E27FC236}">
                    <a16:creationId xmlns:a16="http://schemas.microsoft.com/office/drawing/2014/main" id="{F4109A37-DC5B-4838-B517-92383CFE379B}"/>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D607155B-D1BE-43FA-926D-C5A02A55F37F}"/>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23A7BE24-2D5E-4773-A2D8-31245E51AFB1}"/>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038A02D9-6BC0-435C-B2DD-3E5298F2ED9C}"/>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5C148065-702E-4C93-B323-FAB72577D1BD}"/>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7D2800F5-C1A4-4688-9543-9B26769A3AFC}"/>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C89DDC1F-DD95-4AF0-B493-1CFDB6BBA21F}"/>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EC74AF0B-026E-4AAE-BAFC-2ABECF9F06CE}"/>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27A87CA0-2AEB-445B-8B01-4BAF899B5556}"/>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群組 12">
              <a:extLst>
                <a:ext uri="{FF2B5EF4-FFF2-40B4-BE49-F238E27FC236}">
                  <a16:creationId xmlns:a16="http://schemas.microsoft.com/office/drawing/2014/main" id="{4F6D2690-ECB0-413F-B1AE-A503769342C0}"/>
                </a:ext>
              </a:extLst>
            </p:cNvPr>
            <p:cNvGrpSpPr/>
            <p:nvPr/>
          </p:nvGrpSpPr>
          <p:grpSpPr>
            <a:xfrm>
              <a:off x="5676129" y="706796"/>
              <a:ext cx="1495531" cy="2451855"/>
              <a:chOff x="4984071" y="1083401"/>
              <a:chExt cx="1440000" cy="2363505"/>
            </a:xfrm>
          </p:grpSpPr>
          <p:sp>
            <p:nvSpPr>
              <p:cNvPr id="44" name="矩形 43">
                <a:extLst>
                  <a:ext uri="{FF2B5EF4-FFF2-40B4-BE49-F238E27FC236}">
                    <a16:creationId xmlns:a16="http://schemas.microsoft.com/office/drawing/2014/main" id="{DC8831DF-6D84-4CAD-A56B-17DDC3CCC54A}"/>
                  </a:ext>
                </a:extLst>
              </p:cNvPr>
              <p:cNvSpPr/>
              <p:nvPr/>
            </p:nvSpPr>
            <p:spPr>
              <a:xfrm>
                <a:off x="4984071" y="1083401"/>
                <a:ext cx="1440000" cy="236350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600" dirty="0">
                    <a:solidFill>
                      <a:schemeClr val="tx1"/>
                    </a:solidFill>
                    <a:latin typeface="+mn-ea"/>
                  </a:rPr>
                  <a:t>Low-voltage power supply</a:t>
                </a:r>
                <a:endParaRPr lang="en-US" altLang="zh-TW" dirty="0">
                  <a:solidFill>
                    <a:schemeClr val="tx1"/>
                  </a:solidFill>
                  <a:latin typeface="+mn-ea"/>
                </a:endParaRPr>
              </a:p>
              <a:p>
                <a:pPr algn="ctr">
                  <a:lnSpc>
                    <a:spcPct val="120000"/>
                  </a:lnSpc>
                </a:pPr>
                <a:r>
                  <a:rPr lang="zh-TW" altLang="en-US" dirty="0">
                    <a:solidFill>
                      <a:schemeClr val="tx1"/>
                    </a:solidFill>
                    <a:latin typeface="+mn-ea"/>
                  </a:rPr>
                  <a:t>電源供應器</a:t>
                </a:r>
              </a:p>
            </p:txBody>
          </p:sp>
          <p:sp>
            <p:nvSpPr>
              <p:cNvPr id="45" name="橢圓 44">
                <a:extLst>
                  <a:ext uri="{FF2B5EF4-FFF2-40B4-BE49-F238E27FC236}">
                    <a16:creationId xmlns:a16="http://schemas.microsoft.com/office/drawing/2014/main" id="{1FB80605-1CC7-47DC-925F-7456D84357CD}"/>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46" name="橢圓 45">
                <a:extLst>
                  <a:ext uri="{FF2B5EF4-FFF2-40B4-BE49-F238E27FC236}">
                    <a16:creationId xmlns:a16="http://schemas.microsoft.com/office/drawing/2014/main" id="{12BF67D0-9E04-4EEA-82C3-A8C6E9F5B430}"/>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14" name="直線接點 13">
              <a:extLst>
                <a:ext uri="{FF2B5EF4-FFF2-40B4-BE49-F238E27FC236}">
                  <a16:creationId xmlns:a16="http://schemas.microsoft.com/office/drawing/2014/main" id="{5A6E83E3-121D-479B-B93E-0D314573FE64}"/>
                </a:ext>
              </a:extLst>
            </p:cNvPr>
            <p:cNvCxnSpPr>
              <a:cxnSpLocks/>
            </p:cNvCxnSpPr>
            <p:nvPr/>
          </p:nvCxnSpPr>
          <p:spPr>
            <a:xfrm>
              <a:off x="6944305" y="1053505"/>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514E71EB-2C5C-47D5-9F87-02BDD4EC404F}"/>
                </a:ext>
              </a:extLst>
            </p:cNvPr>
            <p:cNvCxnSpPr/>
            <p:nvPr/>
          </p:nvCxnSpPr>
          <p:spPr>
            <a:xfrm>
              <a:off x="6935058" y="2770923"/>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B721C511-B124-4607-819C-3FA0F89B72F9}"/>
                </a:ext>
              </a:extLst>
            </p:cNvPr>
            <p:cNvCxnSpPr/>
            <p:nvPr/>
          </p:nvCxnSpPr>
          <p:spPr>
            <a:xfrm>
              <a:off x="8719178" y="1045677"/>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6D7F59B1-DD5D-4112-BC5C-D2E24216D4E7}"/>
                </a:ext>
              </a:extLst>
            </p:cNvPr>
            <p:cNvCxnSpPr/>
            <p:nvPr/>
          </p:nvCxnSpPr>
          <p:spPr>
            <a:xfrm>
              <a:off x="8726095" y="2528185"/>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橢圓 19">
              <a:extLst>
                <a:ext uri="{FF2B5EF4-FFF2-40B4-BE49-F238E27FC236}">
                  <a16:creationId xmlns:a16="http://schemas.microsoft.com/office/drawing/2014/main" id="{AA1B0BD5-576E-42C2-ADDE-11A1538965BF}"/>
                </a:ext>
              </a:extLst>
            </p:cNvPr>
            <p:cNvSpPr/>
            <p:nvPr/>
          </p:nvSpPr>
          <p:spPr>
            <a:xfrm>
              <a:off x="8438766" y="1958434"/>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dirty="0">
                  <a:solidFill>
                    <a:schemeClr val="tx1"/>
                  </a:solidFill>
                </a:rPr>
                <a:t>G</a:t>
              </a:r>
              <a:endParaRPr lang="zh-TW" altLang="en-US" sz="2400" dirty="0">
                <a:solidFill>
                  <a:schemeClr val="tx1"/>
                </a:solidFill>
              </a:endParaRPr>
            </a:p>
          </p:txBody>
        </p:sp>
        <p:cxnSp>
          <p:nvCxnSpPr>
            <p:cNvPr id="21" name="直線接點 20">
              <a:extLst>
                <a:ext uri="{FF2B5EF4-FFF2-40B4-BE49-F238E27FC236}">
                  <a16:creationId xmlns:a16="http://schemas.microsoft.com/office/drawing/2014/main" id="{74F49DA8-FE94-4425-90DC-4EF76A58F546}"/>
                </a:ext>
              </a:extLst>
            </p:cNvPr>
            <p:cNvCxnSpPr>
              <a:cxnSpLocks/>
            </p:cNvCxnSpPr>
            <p:nvPr/>
          </p:nvCxnSpPr>
          <p:spPr>
            <a:xfrm rot="5400000">
              <a:off x="7513377" y="2464316"/>
              <a:ext cx="57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9103EEB4-FA14-474C-826F-6D820C4EAE36}"/>
                </a:ext>
              </a:extLst>
            </p:cNvPr>
            <p:cNvSpPr/>
            <p:nvPr/>
          </p:nvSpPr>
          <p:spPr>
            <a:xfrm>
              <a:off x="7051681" y="1358518"/>
              <a:ext cx="718466" cy="400110"/>
            </a:xfrm>
            <a:prstGeom prst="rect">
              <a:avLst/>
            </a:prstGeom>
          </p:spPr>
          <p:txBody>
            <a:bodyPr wrap="none">
              <a:spAutoFit/>
            </a:bodyPr>
            <a:lstStyle/>
            <a:p>
              <a:r>
                <a:rPr lang="en-US" altLang="zh-TW" sz="2000" b="1" i="1" dirty="0">
                  <a:solidFill>
                    <a:srgbClr val="CC3300"/>
                  </a:solidFill>
                  <a:latin typeface="+mn-ea"/>
                </a:rPr>
                <a:t>R</a:t>
              </a:r>
              <a:r>
                <a:rPr lang="en-US" altLang="zh-TW" sz="2000" b="1" i="1" baseline="-25000" dirty="0">
                  <a:solidFill>
                    <a:srgbClr val="CC3300"/>
                  </a:solidFill>
                  <a:latin typeface="+mn-ea"/>
                </a:rPr>
                <a:t>DUT</a:t>
              </a:r>
              <a:endParaRPr lang="zh-TW" altLang="en-US" sz="2000" b="1" baseline="-25000" dirty="0"/>
            </a:p>
          </p:txBody>
        </p:sp>
        <p:sp>
          <p:nvSpPr>
            <p:cNvPr id="23" name="矩形 22">
              <a:extLst>
                <a:ext uri="{FF2B5EF4-FFF2-40B4-BE49-F238E27FC236}">
                  <a16:creationId xmlns:a16="http://schemas.microsoft.com/office/drawing/2014/main" id="{CE8DEB85-FA4C-43F2-9F1B-29FB2309E4AD}"/>
                </a:ext>
              </a:extLst>
            </p:cNvPr>
            <p:cNvSpPr/>
            <p:nvPr/>
          </p:nvSpPr>
          <p:spPr>
            <a:xfrm>
              <a:off x="7074884" y="1772089"/>
              <a:ext cx="689612" cy="307777"/>
            </a:xfrm>
            <a:prstGeom prst="rect">
              <a:avLst/>
            </a:prstGeom>
          </p:spPr>
          <p:txBody>
            <a:bodyPr wrap="none">
              <a:spAutoFit/>
            </a:bodyPr>
            <a:lstStyle/>
            <a:p>
              <a:r>
                <a:rPr lang="en-US" altLang="zh-TW" sz="1400" b="1" dirty="0">
                  <a:solidFill>
                    <a:srgbClr val="CC3300"/>
                  </a:solidFill>
                  <a:latin typeface="+mn-ea"/>
                </a:rPr>
                <a:t>150 </a:t>
              </a:r>
              <a:r>
                <a:rPr lang="en-US" altLang="zh-TW" sz="1400" b="1" dirty="0">
                  <a:solidFill>
                    <a:srgbClr val="CC3300"/>
                  </a:solidFill>
                  <a:latin typeface="+mn-ea"/>
                  <a:sym typeface="Symbol" panose="05050102010706020507" pitchFamily="18" charset="2"/>
                </a:rPr>
                <a:t></a:t>
              </a:r>
              <a:endParaRPr lang="zh-TW" altLang="en-US" sz="1400" b="1" baseline="-25000" dirty="0"/>
            </a:p>
          </p:txBody>
        </p:sp>
        <p:cxnSp>
          <p:nvCxnSpPr>
            <p:cNvPr id="24" name="直線接點 23">
              <a:extLst>
                <a:ext uri="{FF2B5EF4-FFF2-40B4-BE49-F238E27FC236}">
                  <a16:creationId xmlns:a16="http://schemas.microsoft.com/office/drawing/2014/main" id="{F5419FA0-F241-4846-B3C2-3FB3EB599B1D}"/>
                </a:ext>
              </a:extLst>
            </p:cNvPr>
            <p:cNvCxnSpPr>
              <a:cxnSpLocks/>
            </p:cNvCxnSpPr>
            <p:nvPr/>
          </p:nvCxnSpPr>
          <p:spPr>
            <a:xfrm rot="5400000">
              <a:off x="7477377" y="1369677"/>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橢圓 24">
              <a:extLst>
                <a:ext uri="{FF2B5EF4-FFF2-40B4-BE49-F238E27FC236}">
                  <a16:creationId xmlns:a16="http://schemas.microsoft.com/office/drawing/2014/main" id="{DF4B4956-780B-400F-8BEA-5576F4E400A5}"/>
                </a:ext>
              </a:extLst>
            </p:cNvPr>
            <p:cNvSpPr/>
            <p:nvPr/>
          </p:nvSpPr>
          <p:spPr>
            <a:xfrm>
              <a:off x="8716827" y="1744529"/>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26" name="橢圓 25">
              <a:extLst>
                <a:ext uri="{FF2B5EF4-FFF2-40B4-BE49-F238E27FC236}">
                  <a16:creationId xmlns:a16="http://schemas.microsoft.com/office/drawing/2014/main" id="{735C05ED-8E5F-49AD-9903-08860B112EC1}"/>
                </a:ext>
              </a:extLst>
            </p:cNvPr>
            <p:cNvSpPr/>
            <p:nvPr/>
          </p:nvSpPr>
          <p:spPr>
            <a:xfrm>
              <a:off x="8724751" y="2456615"/>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cxnSp>
          <p:nvCxnSpPr>
            <p:cNvPr id="27" name="直線接點 26">
              <a:extLst>
                <a:ext uri="{FF2B5EF4-FFF2-40B4-BE49-F238E27FC236}">
                  <a16:creationId xmlns:a16="http://schemas.microsoft.com/office/drawing/2014/main" id="{C52AD19F-A2EB-484D-B18F-DF1C72EBC440}"/>
                </a:ext>
              </a:extLst>
            </p:cNvPr>
            <p:cNvCxnSpPr/>
            <p:nvPr/>
          </p:nvCxnSpPr>
          <p:spPr>
            <a:xfrm>
              <a:off x="7788060" y="1045677"/>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6AF4861F-33EF-4370-930A-04A59CEF1F40}"/>
                </a:ext>
              </a:extLst>
            </p:cNvPr>
            <p:cNvCxnSpPr/>
            <p:nvPr/>
          </p:nvCxnSpPr>
          <p:spPr>
            <a:xfrm>
              <a:off x="7796807" y="2770923"/>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文字方塊 28">
              <a:extLst>
                <a:ext uri="{FF2B5EF4-FFF2-40B4-BE49-F238E27FC236}">
                  <a16:creationId xmlns:a16="http://schemas.microsoft.com/office/drawing/2014/main" id="{78D6BCF1-CDBD-4D7A-9D72-7E8E4C4FC8CB}"/>
                </a:ext>
              </a:extLst>
            </p:cNvPr>
            <p:cNvSpPr txBox="1"/>
            <p:nvPr/>
          </p:nvSpPr>
          <p:spPr>
            <a:xfrm>
              <a:off x="7590078" y="373523"/>
              <a:ext cx="1388467" cy="615553"/>
            </a:xfrm>
            <a:prstGeom prst="rect">
              <a:avLst/>
            </a:prstGeom>
            <a:noFill/>
          </p:spPr>
          <p:txBody>
            <a:bodyPr wrap="square" lIns="0" tIns="0" rIns="0" bIns="0" rtlCol="0">
              <a:spAutoFit/>
            </a:bodyPr>
            <a:lstStyle/>
            <a:p>
              <a:pPr algn="ctr"/>
              <a:r>
                <a:rPr lang="zh-TW" altLang="zh-TW" sz="2000" dirty="0">
                  <a:solidFill>
                    <a:srgbClr val="0000FF"/>
                  </a:solidFill>
                  <a:latin typeface="+mn-ea"/>
                  <a:cs typeface="Times New Roman" pitchFamily="18" charset="0"/>
                </a:rPr>
                <a:t>自製</a:t>
              </a:r>
              <a:r>
                <a:rPr lang="zh-TW" altLang="en-US" sz="2000" dirty="0">
                  <a:solidFill>
                    <a:srgbClr val="0000FF"/>
                  </a:solidFill>
                  <a:latin typeface="+mn-ea"/>
                  <a:cs typeface="Times New Roman" pitchFamily="18" charset="0"/>
                </a:rPr>
                <a:t>伏特</a:t>
              </a:r>
              <a:r>
                <a:rPr lang="zh-TW" altLang="en-US" sz="2000" dirty="0">
                  <a:solidFill>
                    <a:srgbClr val="0000FF"/>
                  </a:solidFill>
                  <a:latin typeface="+mn-ea"/>
                </a:rPr>
                <a:t>計</a:t>
              </a:r>
              <a:endParaRPr lang="en-US" altLang="zh-TW" sz="2000" dirty="0">
                <a:solidFill>
                  <a:srgbClr val="0000FF"/>
                </a:solidFill>
                <a:latin typeface="+mn-ea"/>
              </a:endParaRPr>
            </a:p>
            <a:p>
              <a:pPr algn="ctr"/>
              <a:r>
                <a:rPr lang="en-US" altLang="zh-TW" sz="2000" dirty="0">
                  <a:solidFill>
                    <a:srgbClr val="0000FF"/>
                  </a:solidFill>
                  <a:latin typeface="標楷體" panose="03000509000000000000" pitchFamily="65" charset="-120"/>
                  <a:ea typeface="標楷體" panose="03000509000000000000" pitchFamily="65" charset="-120"/>
                </a:rPr>
                <a:t>I</a:t>
              </a:r>
              <a:r>
                <a:rPr lang="en-US" altLang="zh-TW" sz="2000" baseline="-25000" dirty="0">
                  <a:solidFill>
                    <a:srgbClr val="0000FF"/>
                  </a:solidFill>
                </a:rPr>
                <a:t>V</a:t>
              </a:r>
              <a:r>
                <a:rPr lang="en-US" altLang="zh-TW" sz="2000" dirty="0">
                  <a:solidFill>
                    <a:srgbClr val="0000FF"/>
                  </a:solidFill>
                </a:rPr>
                <a:t>, R</a:t>
              </a:r>
              <a:r>
                <a:rPr lang="en-US" altLang="zh-TW" sz="2000" baseline="-25000" dirty="0">
                  <a:solidFill>
                    <a:srgbClr val="0000FF"/>
                  </a:solidFill>
                </a:rPr>
                <a:t>V</a:t>
              </a:r>
              <a:endParaRPr lang="zh-TW" altLang="en-US" sz="2000" baseline="-25000" dirty="0">
                <a:solidFill>
                  <a:srgbClr val="0000FF"/>
                </a:solidFill>
              </a:endParaRPr>
            </a:p>
          </p:txBody>
        </p:sp>
        <p:grpSp>
          <p:nvGrpSpPr>
            <p:cNvPr id="30" name="群組 29">
              <a:extLst>
                <a:ext uri="{FF2B5EF4-FFF2-40B4-BE49-F238E27FC236}">
                  <a16:creationId xmlns:a16="http://schemas.microsoft.com/office/drawing/2014/main" id="{2DD0C5D6-56A1-4F4D-AA89-CEFCA8989C79}"/>
                </a:ext>
              </a:extLst>
            </p:cNvPr>
            <p:cNvGrpSpPr/>
            <p:nvPr/>
          </p:nvGrpSpPr>
          <p:grpSpPr>
            <a:xfrm rot="5400000">
              <a:off x="8467167" y="1402932"/>
              <a:ext cx="517854" cy="236119"/>
              <a:chOff x="4832358" y="4997362"/>
              <a:chExt cx="1945233" cy="291178"/>
            </a:xfrm>
          </p:grpSpPr>
          <p:cxnSp>
            <p:nvCxnSpPr>
              <p:cNvPr id="35" name="直線接點 34">
                <a:extLst>
                  <a:ext uri="{FF2B5EF4-FFF2-40B4-BE49-F238E27FC236}">
                    <a16:creationId xmlns:a16="http://schemas.microsoft.com/office/drawing/2014/main" id="{68FA716A-F659-4AE7-A15B-7C29514401B9}"/>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1B375A1B-4DD8-4188-BE94-0B6013BCF7BD}"/>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CDB224E9-6E10-42AA-BB6A-C638A697A628}"/>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2FC02481-5663-444C-9332-C32F06610877}"/>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1967587-F5DA-424D-ACDF-0C55A1D9E505}"/>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274614B1-9968-4CD7-8D23-A491554875F4}"/>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EEE8AFDC-1C35-40EA-A6A4-08621E74A8C4}"/>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1934C827-7455-4125-B2F5-C78A6D078ED8}"/>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00553FFB-6376-470E-89AD-E7D490BDB7E0}"/>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直線接點 30">
              <a:extLst>
                <a:ext uri="{FF2B5EF4-FFF2-40B4-BE49-F238E27FC236}">
                  <a16:creationId xmlns:a16="http://schemas.microsoft.com/office/drawing/2014/main" id="{CE314A46-ED68-459F-A91B-060FAF221545}"/>
                </a:ext>
              </a:extLst>
            </p:cNvPr>
            <p:cNvCxnSpPr/>
            <p:nvPr/>
          </p:nvCxnSpPr>
          <p:spPr>
            <a:xfrm>
              <a:off x="8724751" y="174746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159BF430-80EB-4A55-9615-8178A906039C}"/>
                </a:ext>
              </a:extLst>
            </p:cNvPr>
            <p:cNvSpPr/>
            <p:nvPr/>
          </p:nvSpPr>
          <p:spPr>
            <a:xfrm>
              <a:off x="7946592" y="964179"/>
              <a:ext cx="1548198" cy="1868442"/>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41B00A41-235F-4B04-8659-0C72B1C249D8}"/>
                </a:ext>
              </a:extLst>
            </p:cNvPr>
            <p:cNvSpPr txBox="1"/>
            <p:nvPr/>
          </p:nvSpPr>
          <p:spPr>
            <a:xfrm>
              <a:off x="8916107" y="1247232"/>
              <a:ext cx="377206"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s</a:t>
              </a:r>
              <a:endParaRPr lang="zh-TW" altLang="en-US" sz="2800" baseline="-25000" dirty="0">
                <a:solidFill>
                  <a:srgbClr val="0000FF"/>
                </a:solidFill>
              </a:endParaRPr>
            </a:p>
          </p:txBody>
        </p:sp>
        <p:sp>
          <p:nvSpPr>
            <p:cNvPr id="34" name="文字方塊 33">
              <a:extLst>
                <a:ext uri="{FF2B5EF4-FFF2-40B4-BE49-F238E27FC236}">
                  <a16:creationId xmlns:a16="http://schemas.microsoft.com/office/drawing/2014/main" id="{E77E3914-8E81-4EC9-A84D-747E425C38A2}"/>
                </a:ext>
              </a:extLst>
            </p:cNvPr>
            <p:cNvSpPr txBox="1"/>
            <p:nvPr/>
          </p:nvSpPr>
          <p:spPr>
            <a:xfrm>
              <a:off x="9023481" y="2006671"/>
              <a:ext cx="377206" cy="397700"/>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grpSp>
      <p:pic>
        <p:nvPicPr>
          <p:cNvPr id="56" name="圖形 55" descr="首頁">
            <a:hlinkClick r:id="rId2" action="ppaction://hlinksldjump"/>
            <a:extLst>
              <a:ext uri="{FF2B5EF4-FFF2-40B4-BE49-F238E27FC236}">
                <a16:creationId xmlns:a16="http://schemas.microsoft.com/office/drawing/2014/main" id="{01F85A91-EFC5-42F3-A381-861B0705F7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741307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F99294-69A0-42FF-A35F-E3A01A06BA7B}"/>
              </a:ext>
            </a:extLst>
          </p:cNvPr>
          <p:cNvSpPr>
            <a:spLocks noGrp="1"/>
          </p:cNvSpPr>
          <p:nvPr>
            <p:ph type="title"/>
          </p:nvPr>
        </p:nvSpPr>
        <p:spPr>
          <a:xfrm>
            <a:off x="2407481" y="-39157"/>
            <a:ext cx="5053612" cy="617901"/>
          </a:xfrm>
          <a:solidFill>
            <a:schemeClr val="bg1"/>
          </a:solidFill>
        </p:spPr>
        <p:txBody>
          <a:bodyPr/>
          <a:lstStyle/>
          <a:p>
            <a:r>
              <a:rPr lang="zh-TW" altLang="en-US" dirty="0">
                <a:solidFill>
                  <a:srgbClr val="0000FF"/>
                </a:solidFill>
              </a:rPr>
              <a:t>伏特計接線 </a:t>
            </a:r>
            <a:r>
              <a:rPr lang="en-US" altLang="zh-TW" dirty="0">
                <a:solidFill>
                  <a:srgbClr val="0000FF"/>
                </a:solidFill>
              </a:rPr>
              <a:t>(10 V</a:t>
            </a:r>
            <a:r>
              <a:rPr lang="en-US" altLang="zh-TW" baseline="-25000" dirty="0">
                <a:solidFill>
                  <a:srgbClr val="0000FF"/>
                </a:solidFill>
              </a:rPr>
              <a:t>FS</a:t>
            </a:r>
            <a:r>
              <a:rPr lang="en-US" altLang="zh-TW" dirty="0">
                <a:solidFill>
                  <a:srgbClr val="0000FF"/>
                </a:solidFill>
              </a:rPr>
              <a:t>)</a:t>
            </a:r>
            <a:endParaRPr lang="zh-TW" altLang="en-US" dirty="0">
              <a:solidFill>
                <a:srgbClr val="0000FF"/>
              </a:solidFill>
            </a:endParaRPr>
          </a:p>
        </p:txBody>
      </p:sp>
      <p:sp>
        <p:nvSpPr>
          <p:cNvPr id="3" name="矩形: 圓角 2">
            <a:extLst>
              <a:ext uri="{FF2B5EF4-FFF2-40B4-BE49-F238E27FC236}">
                <a16:creationId xmlns:a16="http://schemas.microsoft.com/office/drawing/2014/main" id="{3245795E-FE5D-4965-B1A6-481595AFFD55}"/>
              </a:ext>
            </a:extLst>
          </p:cNvPr>
          <p:cNvSpPr/>
          <p:nvPr/>
        </p:nvSpPr>
        <p:spPr>
          <a:xfrm>
            <a:off x="833048" y="5647246"/>
            <a:ext cx="3578736" cy="1290992"/>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58775" lvl="0" indent="-358775" defTabSz="685800">
              <a:lnSpc>
                <a:spcPct val="120000"/>
              </a:lnSpc>
              <a:buSzPct val="100000"/>
            </a:pPr>
            <a:r>
              <a:rPr lang="zh-TW" altLang="en-US" sz="2000" dirty="0">
                <a:solidFill>
                  <a:schemeClr val="tx1">
                    <a:lumMod val="65000"/>
                    <a:lumOff val="35000"/>
                  </a:schemeClr>
                </a:solidFill>
                <a:latin typeface="+mn-ea"/>
                <a:cs typeface="Times New Roman" pitchFamily="18" charset="0"/>
                <a:sym typeface="Symbol" panose="05050102010706020507" pitchFamily="18" charset="2"/>
              </a:rPr>
              <a:t>測量流經</a:t>
            </a:r>
            <a:r>
              <a:rPr lang="en-US" altLang="zh-TW" sz="2000" dirty="0">
                <a:solidFill>
                  <a:schemeClr val="tx1">
                    <a:lumMod val="65000"/>
                    <a:lumOff val="35000"/>
                  </a:schemeClr>
                </a:solidFill>
                <a:latin typeface="+mn-ea"/>
                <a:cs typeface="Times New Roman" pitchFamily="18" charset="0"/>
                <a:sym typeface="Symbol" panose="05050102010706020507" pitchFamily="18" charset="2"/>
              </a:rPr>
              <a:t>150</a:t>
            </a:r>
            <a:r>
              <a:rPr lang="zh-TW" altLang="en-US" sz="2000" dirty="0">
                <a:solidFill>
                  <a:schemeClr val="tx1">
                    <a:lumMod val="65000"/>
                    <a:lumOff val="35000"/>
                  </a:schemeClr>
                </a:solidFill>
                <a:latin typeface="+mn-ea"/>
                <a:cs typeface="Times New Roman" pitchFamily="18" charset="0"/>
                <a:sym typeface="Symbol" panose="05050102010706020507" pitchFamily="18" charset="2"/>
              </a:rPr>
              <a:t> 電阻之電壓 </a:t>
            </a:r>
            <a:r>
              <a:rPr lang="en-US" altLang="zh-TW" sz="2000" dirty="0">
                <a:solidFill>
                  <a:schemeClr val="tx1">
                    <a:lumMod val="65000"/>
                    <a:lumOff val="35000"/>
                  </a:schemeClr>
                </a:solidFill>
                <a:latin typeface="+mn-ea"/>
                <a:cs typeface="Times New Roman" pitchFamily="18" charset="0"/>
                <a:sym typeface="Symbol" panose="05050102010706020507" pitchFamily="18" charset="2"/>
              </a:rPr>
              <a:t>V</a:t>
            </a:r>
          </a:p>
          <a:p>
            <a:pPr marL="358775" lvl="0" indent="-358775" defTabSz="685800">
              <a:lnSpc>
                <a:spcPct val="120000"/>
              </a:lnSpc>
              <a:buSzPct val="100000"/>
            </a:pPr>
            <a:r>
              <a:rPr lang="en-US" altLang="zh-TW" sz="2000" dirty="0">
                <a:solidFill>
                  <a:schemeClr val="tx1">
                    <a:lumMod val="65000"/>
                    <a:lumOff val="35000"/>
                  </a:schemeClr>
                </a:solidFill>
                <a:latin typeface="+mn-ea"/>
                <a:cs typeface="Times New Roman" pitchFamily="18" charset="0"/>
                <a:sym typeface="Symbol" panose="05050102010706020507" pitchFamily="18" charset="2"/>
              </a:rPr>
              <a:t>1. </a:t>
            </a:r>
            <a:r>
              <a:rPr lang="zh-TW" altLang="en-US" sz="2000" dirty="0">
                <a:solidFill>
                  <a:schemeClr val="tx1">
                    <a:lumMod val="65000"/>
                    <a:lumOff val="35000"/>
                  </a:schemeClr>
                </a:solidFill>
                <a:latin typeface="+mn-ea"/>
                <a:cs typeface="Times New Roman" pitchFamily="18" charset="0"/>
                <a:sym typeface="Symbol" panose="05050102010706020507" pitchFamily="18" charset="2"/>
              </a:rPr>
              <a:t>檢流計讀值</a:t>
            </a:r>
            <a:r>
              <a:rPr lang="en-US" altLang="zh-TW" sz="2000" dirty="0">
                <a:solidFill>
                  <a:schemeClr val="tx1">
                    <a:lumMod val="65000"/>
                    <a:lumOff val="35000"/>
                  </a:schemeClr>
                </a:solidFill>
                <a:latin typeface="+mn-ea"/>
                <a:cs typeface="Times New Roman" pitchFamily="18" charset="0"/>
                <a:sym typeface="Symbol" panose="05050102010706020507" pitchFamily="18" charset="2"/>
              </a:rPr>
              <a:t>:</a:t>
            </a:r>
            <a:r>
              <a:rPr lang="zh-TW" altLang="en-US" sz="2000" dirty="0">
                <a:solidFill>
                  <a:schemeClr val="tx1">
                    <a:lumMod val="65000"/>
                    <a:lumOff val="35000"/>
                  </a:schemeClr>
                </a:solidFill>
                <a:latin typeface="+mn-ea"/>
                <a:cs typeface="Times New Roman" pitchFamily="18" charset="0"/>
                <a:sym typeface="Symbol" panose="05050102010706020507" pitchFamily="18" charset="2"/>
              </a:rPr>
              <a:t> </a:t>
            </a:r>
            <a:r>
              <a:rPr lang="en-US" altLang="zh-TW" sz="2000" dirty="0">
                <a:solidFill>
                  <a:schemeClr val="bg1">
                    <a:lumMod val="85000"/>
                  </a:schemeClr>
                </a:solidFill>
                <a:latin typeface="+mn-ea"/>
                <a:cs typeface="Times New Roman" pitchFamily="18" charset="0"/>
                <a:sym typeface="Symbol" panose="05050102010706020507" pitchFamily="18" charset="2"/>
              </a:rPr>
              <a:t>24 </a:t>
            </a:r>
            <a:r>
              <a:rPr lang="en-US" altLang="zh-TW" sz="2000" dirty="0">
                <a:solidFill>
                  <a:schemeClr val="bg1">
                    <a:lumMod val="85000"/>
                  </a:schemeClr>
                </a:solidFill>
                <a:latin typeface="+mn-ea"/>
                <a:cs typeface="Times New Roman" pitchFamily="18" charset="0"/>
                <a:sym typeface="Wingdings" panose="05000000000000000000" pitchFamily="2" charset="2"/>
              </a:rPr>
              <a:t>4.8 </a:t>
            </a:r>
            <a:r>
              <a:rPr lang="en-US" altLang="zh-TW" sz="2000" dirty="0">
                <a:solidFill>
                  <a:schemeClr val="tx1">
                    <a:lumMod val="65000"/>
                    <a:lumOff val="35000"/>
                  </a:schemeClr>
                </a:solidFill>
                <a:latin typeface="+mn-ea"/>
                <a:cs typeface="Times New Roman" pitchFamily="18" charset="0"/>
                <a:sym typeface="Wingdings" panose="05000000000000000000" pitchFamily="2" charset="2"/>
              </a:rPr>
              <a:t>V</a:t>
            </a:r>
            <a:endParaRPr lang="en-US" altLang="zh-TW" sz="2000" dirty="0">
              <a:solidFill>
                <a:schemeClr val="tx1">
                  <a:lumMod val="65000"/>
                  <a:lumOff val="35000"/>
                </a:schemeClr>
              </a:solidFill>
              <a:latin typeface="+mn-ea"/>
              <a:cs typeface="Times New Roman" pitchFamily="18" charset="0"/>
              <a:sym typeface="Symbol" panose="05050102010706020507" pitchFamily="18" charset="2"/>
            </a:endParaRPr>
          </a:p>
          <a:p>
            <a:pPr marL="358775" lvl="0" indent="-358775" defTabSz="685800">
              <a:lnSpc>
                <a:spcPct val="120000"/>
              </a:lnSpc>
              <a:buSzPct val="100000"/>
            </a:pPr>
            <a:r>
              <a:rPr lang="en-US" altLang="zh-TW" sz="2000" dirty="0">
                <a:solidFill>
                  <a:schemeClr val="tx1">
                    <a:lumMod val="65000"/>
                    <a:lumOff val="35000"/>
                  </a:schemeClr>
                </a:solidFill>
                <a:latin typeface="+mn-ea"/>
                <a:cs typeface="Times New Roman" pitchFamily="18" charset="0"/>
              </a:rPr>
              <a:t>2. </a:t>
            </a:r>
            <a:r>
              <a:rPr lang="zh-TW" altLang="en-US" sz="2000" dirty="0">
                <a:solidFill>
                  <a:schemeClr val="tx1">
                    <a:lumMod val="65000"/>
                    <a:lumOff val="35000"/>
                  </a:schemeClr>
                </a:solidFill>
                <a:latin typeface="+mn-ea"/>
                <a:cs typeface="Times New Roman" pitchFamily="18" charset="0"/>
              </a:rPr>
              <a:t>改用萬用電錶</a:t>
            </a:r>
            <a:r>
              <a:rPr lang="en-US" altLang="zh-TW" sz="2000" dirty="0">
                <a:solidFill>
                  <a:schemeClr val="tx1">
                    <a:lumMod val="65000"/>
                    <a:lumOff val="35000"/>
                  </a:schemeClr>
                </a:solidFill>
                <a:latin typeface="+mn-ea"/>
                <a:cs typeface="Times New Roman" pitchFamily="18" charset="0"/>
              </a:rPr>
              <a:t>:</a:t>
            </a:r>
            <a:r>
              <a:rPr lang="zh-TW" altLang="en-US" sz="2000" dirty="0">
                <a:solidFill>
                  <a:schemeClr val="tx1">
                    <a:lumMod val="65000"/>
                    <a:lumOff val="35000"/>
                  </a:schemeClr>
                </a:solidFill>
                <a:latin typeface="+mn-ea"/>
                <a:cs typeface="Times New Roman" pitchFamily="18" charset="0"/>
              </a:rPr>
              <a:t> </a:t>
            </a:r>
            <a:r>
              <a:rPr lang="en-US" altLang="zh-TW" sz="2000" dirty="0">
                <a:solidFill>
                  <a:schemeClr val="bg1">
                    <a:lumMod val="85000"/>
                  </a:schemeClr>
                </a:solidFill>
                <a:latin typeface="+mn-ea"/>
                <a:cs typeface="Times New Roman" pitchFamily="18" charset="0"/>
              </a:rPr>
              <a:t>=4.94 </a:t>
            </a:r>
            <a:r>
              <a:rPr lang="en-US" altLang="zh-TW" sz="2000" dirty="0">
                <a:solidFill>
                  <a:schemeClr val="tx1">
                    <a:lumMod val="65000"/>
                    <a:lumOff val="35000"/>
                  </a:schemeClr>
                </a:solidFill>
                <a:latin typeface="+mn-ea"/>
                <a:cs typeface="Times New Roman" pitchFamily="18" charset="0"/>
              </a:rPr>
              <a:t>V</a:t>
            </a:r>
          </a:p>
        </p:txBody>
      </p:sp>
      <p:pic>
        <p:nvPicPr>
          <p:cNvPr id="4" name="圖片 3" descr="實驗室.jpg">
            <a:extLst>
              <a:ext uri="{FF2B5EF4-FFF2-40B4-BE49-F238E27FC236}">
                <a16:creationId xmlns:a16="http://schemas.microsoft.com/office/drawing/2014/main" id="{BDD9A00B-C6C8-4C5D-BAA3-4EB42FC81B3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2734" y="859183"/>
            <a:ext cx="4771364" cy="28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a:extLst>
              <a:ext uri="{FF2B5EF4-FFF2-40B4-BE49-F238E27FC236}">
                <a16:creationId xmlns:a16="http://schemas.microsoft.com/office/drawing/2014/main" id="{A8DCEFA1-D440-4A00-AC66-D941C465577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4302289" y="3770293"/>
            <a:ext cx="806937" cy="291280"/>
          </a:xfrm>
          <a:prstGeom prst="rect">
            <a:avLst/>
          </a:prstGeom>
        </p:spPr>
      </p:pic>
      <p:pic>
        <p:nvPicPr>
          <p:cNvPr id="6" name="圖片 5">
            <a:extLst>
              <a:ext uri="{FF2B5EF4-FFF2-40B4-BE49-F238E27FC236}">
                <a16:creationId xmlns:a16="http://schemas.microsoft.com/office/drawing/2014/main" id="{D9056FDA-C8FF-497C-9A72-DA128422CB5F}"/>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3808326" y="3806288"/>
            <a:ext cx="902619" cy="304297"/>
          </a:xfrm>
          <a:prstGeom prst="rect">
            <a:avLst/>
          </a:prstGeom>
        </p:spPr>
      </p:pic>
      <p:sp>
        <p:nvSpPr>
          <p:cNvPr id="7" name="矩形: 圓角 6">
            <a:extLst>
              <a:ext uri="{FF2B5EF4-FFF2-40B4-BE49-F238E27FC236}">
                <a16:creationId xmlns:a16="http://schemas.microsoft.com/office/drawing/2014/main" id="{595B0E72-97C5-4194-A4D8-22CC6463D710}"/>
              </a:ext>
            </a:extLst>
          </p:cNvPr>
          <p:cNvSpPr/>
          <p:nvPr/>
        </p:nvSpPr>
        <p:spPr>
          <a:xfrm>
            <a:off x="2885281" y="1353508"/>
            <a:ext cx="552891" cy="446968"/>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1" name="矩形: 圓角 10">
            <a:extLst>
              <a:ext uri="{FF2B5EF4-FFF2-40B4-BE49-F238E27FC236}">
                <a16:creationId xmlns:a16="http://schemas.microsoft.com/office/drawing/2014/main" id="{6A20213A-9809-428C-BDF2-6BBAF8389C9E}"/>
              </a:ext>
            </a:extLst>
          </p:cNvPr>
          <p:cNvSpPr/>
          <p:nvPr/>
        </p:nvSpPr>
        <p:spPr>
          <a:xfrm>
            <a:off x="492937" y="2734085"/>
            <a:ext cx="806824" cy="43927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2" name="矩形: 圓角 11">
            <a:extLst>
              <a:ext uri="{FF2B5EF4-FFF2-40B4-BE49-F238E27FC236}">
                <a16:creationId xmlns:a16="http://schemas.microsoft.com/office/drawing/2014/main" id="{FB5A9CAD-1A9F-4028-8E90-9DA5017D3EC9}"/>
              </a:ext>
            </a:extLst>
          </p:cNvPr>
          <p:cNvSpPr/>
          <p:nvPr/>
        </p:nvSpPr>
        <p:spPr>
          <a:xfrm>
            <a:off x="4247274" y="2298057"/>
            <a:ext cx="806824" cy="43927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3" name="矩形: 圓角 12">
            <a:extLst>
              <a:ext uri="{FF2B5EF4-FFF2-40B4-BE49-F238E27FC236}">
                <a16:creationId xmlns:a16="http://schemas.microsoft.com/office/drawing/2014/main" id="{862E11FB-1AFA-44A6-86C3-A5E8CF225516}"/>
              </a:ext>
            </a:extLst>
          </p:cNvPr>
          <p:cNvSpPr/>
          <p:nvPr/>
        </p:nvSpPr>
        <p:spPr>
          <a:xfrm>
            <a:off x="612012" y="1435378"/>
            <a:ext cx="806824" cy="212621"/>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grpSp>
        <p:nvGrpSpPr>
          <p:cNvPr id="67" name="群組 66">
            <a:extLst>
              <a:ext uri="{FF2B5EF4-FFF2-40B4-BE49-F238E27FC236}">
                <a16:creationId xmlns:a16="http://schemas.microsoft.com/office/drawing/2014/main" id="{31DA5150-D7DA-4747-8DD0-0DD5499DC1F6}"/>
              </a:ext>
            </a:extLst>
          </p:cNvPr>
          <p:cNvGrpSpPr/>
          <p:nvPr/>
        </p:nvGrpSpPr>
        <p:grpSpPr>
          <a:xfrm>
            <a:off x="5682605" y="1044580"/>
            <a:ext cx="1588523" cy="2595096"/>
            <a:chOff x="5316285" y="1241436"/>
            <a:chExt cx="1588523" cy="2595096"/>
          </a:xfrm>
        </p:grpSpPr>
        <p:pic>
          <p:nvPicPr>
            <p:cNvPr id="30" name="圖片 29">
              <a:extLst>
                <a:ext uri="{FF2B5EF4-FFF2-40B4-BE49-F238E27FC236}">
                  <a16:creationId xmlns:a16="http://schemas.microsoft.com/office/drawing/2014/main" id="{EA9043A8-D409-4C87-AE8B-8D1F169C846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316285" y="1241436"/>
              <a:ext cx="1588523" cy="2087418"/>
            </a:xfrm>
            <a:prstGeom prst="roundRect">
              <a:avLst>
                <a:gd name="adj" fmla="val 7902"/>
              </a:avLst>
            </a:prstGeom>
          </p:spPr>
        </p:pic>
        <p:pic>
          <p:nvPicPr>
            <p:cNvPr id="31" name="圖片 30">
              <a:extLst>
                <a:ext uri="{FF2B5EF4-FFF2-40B4-BE49-F238E27FC236}">
                  <a16:creationId xmlns:a16="http://schemas.microsoft.com/office/drawing/2014/main" id="{91CB1517-DBE6-4E41-AF21-843DA54CB7D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577587">
              <a:off x="6225603" y="3204259"/>
              <a:ext cx="877655" cy="316807"/>
            </a:xfrm>
            <a:prstGeom prst="rect">
              <a:avLst/>
            </a:prstGeom>
          </p:spPr>
        </p:pic>
        <p:pic>
          <p:nvPicPr>
            <p:cNvPr id="32" name="圖片 31">
              <a:extLst>
                <a:ext uri="{FF2B5EF4-FFF2-40B4-BE49-F238E27FC236}">
                  <a16:creationId xmlns:a16="http://schemas.microsoft.com/office/drawing/2014/main" id="{3E170245-9C1B-4381-AF4B-4E03FCC9265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5103961" y="3233074"/>
              <a:ext cx="902619" cy="304297"/>
            </a:xfrm>
            <a:prstGeom prst="rect">
              <a:avLst/>
            </a:prstGeom>
          </p:spPr>
        </p:pic>
      </p:grpSp>
      <p:pic>
        <p:nvPicPr>
          <p:cNvPr id="39" name="圖片 38">
            <a:extLst>
              <a:ext uri="{FF2B5EF4-FFF2-40B4-BE49-F238E27FC236}">
                <a16:creationId xmlns:a16="http://schemas.microsoft.com/office/drawing/2014/main" id="{C1A61817-30B6-48EA-9FB4-1F92B5D01AE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bright="20000" contrast="-20000"/>
                    </a14:imgEffect>
                  </a14:imgLayer>
                </a14:imgProps>
              </a:ext>
            </a:extLst>
          </a:blip>
          <a:srcRect l="44264" t="1" r="21316" b="3360"/>
          <a:stretch/>
        </p:blipFill>
        <p:spPr>
          <a:xfrm>
            <a:off x="6606168" y="3637618"/>
            <a:ext cx="2230435" cy="2087418"/>
          </a:xfrm>
          <a:prstGeom prst="rect">
            <a:avLst/>
          </a:prstGeom>
        </p:spPr>
      </p:pic>
      <p:grpSp>
        <p:nvGrpSpPr>
          <p:cNvPr id="42" name="群組 41">
            <a:extLst>
              <a:ext uri="{FF2B5EF4-FFF2-40B4-BE49-F238E27FC236}">
                <a16:creationId xmlns:a16="http://schemas.microsoft.com/office/drawing/2014/main" id="{AFD327F7-3A36-404F-A4B3-13CBDBC0E1F4}"/>
              </a:ext>
            </a:extLst>
          </p:cNvPr>
          <p:cNvGrpSpPr/>
          <p:nvPr/>
        </p:nvGrpSpPr>
        <p:grpSpPr>
          <a:xfrm>
            <a:off x="7273372" y="4085032"/>
            <a:ext cx="813194" cy="375854"/>
            <a:chOff x="2431047" y="5113383"/>
            <a:chExt cx="650071" cy="314329"/>
          </a:xfrm>
        </p:grpSpPr>
        <p:sp>
          <p:nvSpPr>
            <p:cNvPr id="51" name="手繪多邊形: 圖案 50">
              <a:extLst>
                <a:ext uri="{FF2B5EF4-FFF2-40B4-BE49-F238E27FC236}">
                  <a16:creationId xmlns:a16="http://schemas.microsoft.com/office/drawing/2014/main" id="{0D855672-8EC0-45CD-898C-9A093AA3009B}"/>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2" name="手繪多邊形: 圖案 51">
              <a:extLst>
                <a:ext uri="{FF2B5EF4-FFF2-40B4-BE49-F238E27FC236}">
                  <a16:creationId xmlns:a16="http://schemas.microsoft.com/office/drawing/2014/main" id="{56F0E958-768C-4EC5-87A0-EE672B0B45E5}"/>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3" name="矩形: 圓角 52">
              <a:extLst>
                <a:ext uri="{FF2B5EF4-FFF2-40B4-BE49-F238E27FC236}">
                  <a16:creationId xmlns:a16="http://schemas.microsoft.com/office/drawing/2014/main" id="{EE203FD1-E86A-4FC3-AAF0-995D94CE3EC9}"/>
                </a:ext>
              </a:extLst>
            </p:cNvPr>
            <p:cNvSpPr/>
            <p:nvPr/>
          </p:nvSpPr>
          <p:spPr>
            <a:xfrm>
              <a:off x="2577735"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33" name="直線接點 32">
            <a:extLst>
              <a:ext uri="{FF2B5EF4-FFF2-40B4-BE49-F238E27FC236}">
                <a16:creationId xmlns:a16="http://schemas.microsoft.com/office/drawing/2014/main" id="{A4E34816-4AF4-4A78-B834-F832F78CABA4}"/>
              </a:ext>
            </a:extLst>
          </p:cNvPr>
          <p:cNvCxnSpPr>
            <a:cxnSpLocks/>
            <a:stCxn id="31" idx="3"/>
            <a:endCxn id="90" idx="3"/>
          </p:cNvCxnSpPr>
          <p:nvPr/>
        </p:nvCxnSpPr>
        <p:spPr>
          <a:xfrm flipH="1">
            <a:off x="6737879" y="3604049"/>
            <a:ext cx="270212" cy="14355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82" name="矩形: 圓角 81">
            <a:extLst>
              <a:ext uri="{FF2B5EF4-FFF2-40B4-BE49-F238E27FC236}">
                <a16:creationId xmlns:a16="http://schemas.microsoft.com/office/drawing/2014/main" id="{CC9390AC-A22A-490C-A0CB-D91100B815AA}"/>
              </a:ext>
            </a:extLst>
          </p:cNvPr>
          <p:cNvSpPr/>
          <p:nvPr/>
        </p:nvSpPr>
        <p:spPr>
          <a:xfrm>
            <a:off x="5453159" y="755603"/>
            <a:ext cx="3458257" cy="4702015"/>
          </a:xfrm>
          <a:prstGeom prst="roundRect">
            <a:avLst>
              <a:gd name="adj" fmla="val 7234"/>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8FB6332E-25BE-456B-828C-0C527B1157BA}"/>
              </a:ext>
            </a:extLst>
          </p:cNvPr>
          <p:cNvSpPr/>
          <p:nvPr/>
        </p:nvSpPr>
        <p:spPr>
          <a:xfrm>
            <a:off x="6101367" y="524770"/>
            <a:ext cx="1723549" cy="461665"/>
          </a:xfrm>
          <a:prstGeom prst="rect">
            <a:avLst/>
          </a:prstGeom>
          <a:solidFill>
            <a:schemeClr val="bg1"/>
          </a:solidFill>
        </p:spPr>
        <p:txBody>
          <a:bodyPr wrap="none">
            <a:spAutoFit/>
          </a:bodyPr>
          <a:lstStyle/>
          <a:p>
            <a:r>
              <a:rPr lang="zh-TW" altLang="en-US" sz="2400" b="1" dirty="0">
                <a:solidFill>
                  <a:srgbClr val="00B0F0"/>
                </a:solidFill>
                <a:latin typeface="微軟正黑體"/>
                <a:cs typeface="Times New Roman" pitchFamily="18" charset="0"/>
              </a:rPr>
              <a:t>自製伏特計</a:t>
            </a:r>
            <a:endParaRPr lang="zh-TW" altLang="en-US" sz="2400" dirty="0">
              <a:solidFill>
                <a:srgbClr val="00B0F0"/>
              </a:solidFill>
            </a:endParaRPr>
          </a:p>
        </p:txBody>
      </p:sp>
      <p:grpSp>
        <p:nvGrpSpPr>
          <p:cNvPr id="96" name="群組 95">
            <a:extLst>
              <a:ext uri="{FF2B5EF4-FFF2-40B4-BE49-F238E27FC236}">
                <a16:creationId xmlns:a16="http://schemas.microsoft.com/office/drawing/2014/main" id="{739D5D95-3B68-47BC-BF6A-EDCAC8C34E7B}"/>
              </a:ext>
            </a:extLst>
          </p:cNvPr>
          <p:cNvGrpSpPr/>
          <p:nvPr/>
        </p:nvGrpSpPr>
        <p:grpSpPr>
          <a:xfrm>
            <a:off x="1236796" y="3807326"/>
            <a:ext cx="2403619" cy="1505886"/>
            <a:chOff x="2658141" y="4697483"/>
            <a:chExt cx="2403619" cy="1505886"/>
          </a:xfrm>
        </p:grpSpPr>
        <p:pic>
          <p:nvPicPr>
            <p:cNvPr id="86" name="圖片 85">
              <a:extLst>
                <a:ext uri="{FF2B5EF4-FFF2-40B4-BE49-F238E27FC236}">
                  <a16:creationId xmlns:a16="http://schemas.microsoft.com/office/drawing/2014/main" id="{C44925E3-B976-42E9-84A9-E16CF2634E0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2658141" y="5078484"/>
              <a:ext cx="2403619" cy="1124885"/>
            </a:xfrm>
            <a:prstGeom prst="rect">
              <a:avLst/>
            </a:prstGeom>
          </p:spPr>
        </p:pic>
        <p:grpSp>
          <p:nvGrpSpPr>
            <p:cNvPr id="87" name="群組 86">
              <a:extLst>
                <a:ext uri="{FF2B5EF4-FFF2-40B4-BE49-F238E27FC236}">
                  <a16:creationId xmlns:a16="http://schemas.microsoft.com/office/drawing/2014/main" id="{AC978804-0CBD-468B-A4D2-5070D80B9E3B}"/>
                </a:ext>
              </a:extLst>
            </p:cNvPr>
            <p:cNvGrpSpPr/>
            <p:nvPr/>
          </p:nvGrpSpPr>
          <p:grpSpPr>
            <a:xfrm>
              <a:off x="3378676" y="5288373"/>
              <a:ext cx="813194" cy="375854"/>
              <a:chOff x="2431047" y="5113383"/>
              <a:chExt cx="650071" cy="314329"/>
            </a:xfrm>
          </p:grpSpPr>
          <p:sp>
            <p:nvSpPr>
              <p:cNvPr id="92" name="手繪多邊形: 圖案 91">
                <a:extLst>
                  <a:ext uri="{FF2B5EF4-FFF2-40B4-BE49-F238E27FC236}">
                    <a16:creationId xmlns:a16="http://schemas.microsoft.com/office/drawing/2014/main" id="{2888B1EB-0363-41FD-8C3C-69C42B85F550}"/>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3" name="手繪多邊形: 圖案 92">
                <a:extLst>
                  <a:ext uri="{FF2B5EF4-FFF2-40B4-BE49-F238E27FC236}">
                    <a16:creationId xmlns:a16="http://schemas.microsoft.com/office/drawing/2014/main" id="{AE60E1D6-517D-46A7-BB97-26447B13E3F4}"/>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4" name="矩形: 圓角 93">
                <a:extLst>
                  <a:ext uri="{FF2B5EF4-FFF2-40B4-BE49-F238E27FC236}">
                    <a16:creationId xmlns:a16="http://schemas.microsoft.com/office/drawing/2014/main" id="{14FFA114-7E83-4063-B014-E39CD0862867}"/>
                  </a:ext>
                </a:extLst>
              </p:cNvPr>
              <p:cNvSpPr/>
              <p:nvPr/>
            </p:nvSpPr>
            <p:spPr>
              <a:xfrm>
                <a:off x="2577735" y="5113383"/>
                <a:ext cx="360000" cy="868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矩形 94">
              <a:extLst>
                <a:ext uri="{FF2B5EF4-FFF2-40B4-BE49-F238E27FC236}">
                  <a16:creationId xmlns:a16="http://schemas.microsoft.com/office/drawing/2014/main" id="{F01C23CB-6A54-45AD-B37E-5B658FA777CE}"/>
                </a:ext>
              </a:extLst>
            </p:cNvPr>
            <p:cNvSpPr/>
            <p:nvPr/>
          </p:nvSpPr>
          <p:spPr>
            <a:xfrm>
              <a:off x="3111270" y="4697483"/>
              <a:ext cx="1440000" cy="427489"/>
            </a:xfrm>
            <a:prstGeom prst="rect">
              <a:avLst/>
            </a:prstGeom>
            <a:solidFill>
              <a:schemeClr val="bg1"/>
            </a:solidFill>
          </p:spPr>
          <p:txBody>
            <a:bodyPr wrap="square">
              <a:spAutoFit/>
            </a:bodyPr>
            <a:lstStyle/>
            <a:p>
              <a:pPr marL="358775" lvl="0" indent="-358775" defTabSz="685800">
                <a:lnSpc>
                  <a:spcPct val="120000"/>
                </a:lnSpc>
                <a:buSzPct val="100000"/>
              </a:pPr>
              <a:r>
                <a:rPr lang="zh-TW" altLang="en-US" sz="2000" b="1" dirty="0">
                  <a:solidFill>
                    <a:prstClr val="black"/>
                  </a:solidFill>
                  <a:latin typeface="微軟正黑體"/>
                  <a:cs typeface="Times New Roman" pitchFamily="18" charset="0"/>
                </a:rPr>
                <a:t>電阻</a:t>
              </a:r>
              <a:r>
                <a:rPr lang="en-US" altLang="zh-TW" sz="2000" b="1" dirty="0">
                  <a:solidFill>
                    <a:prstClr val="black"/>
                  </a:solidFill>
                  <a:latin typeface="微軟正黑體"/>
                  <a:cs typeface="Times New Roman" pitchFamily="18" charset="0"/>
                </a:rPr>
                <a:t>150 </a:t>
              </a:r>
              <a:r>
                <a:rPr lang="en-US" altLang="zh-TW" sz="2000" b="1" dirty="0">
                  <a:solidFill>
                    <a:prstClr val="black"/>
                  </a:solidFill>
                  <a:latin typeface="微軟正黑體"/>
                  <a:cs typeface="Times New Roman" pitchFamily="18" charset="0"/>
                  <a:sym typeface="Symbol" panose="05050102010706020507" pitchFamily="18" charset="2"/>
                </a:rPr>
                <a:t> </a:t>
              </a:r>
            </a:p>
          </p:txBody>
        </p:sp>
      </p:grpSp>
      <p:pic>
        <p:nvPicPr>
          <p:cNvPr id="97" name="圖片 96">
            <a:extLst>
              <a:ext uri="{FF2B5EF4-FFF2-40B4-BE49-F238E27FC236}">
                <a16:creationId xmlns:a16="http://schemas.microsoft.com/office/drawing/2014/main" id="{C8F7585C-A6EA-46BE-8E62-4FF477008BE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rot="18646298" flipH="1">
            <a:off x="1171327" y="4796289"/>
            <a:ext cx="936000" cy="281434"/>
          </a:xfrm>
          <a:prstGeom prst="rect">
            <a:avLst/>
          </a:prstGeom>
        </p:spPr>
      </p:pic>
      <p:pic>
        <p:nvPicPr>
          <p:cNvPr id="98" name="圖片 97">
            <a:extLst>
              <a:ext uri="{FF2B5EF4-FFF2-40B4-BE49-F238E27FC236}">
                <a16:creationId xmlns:a16="http://schemas.microsoft.com/office/drawing/2014/main" id="{EA956406-EF94-4EC9-8E77-C8E906F0B86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rot="3617456">
            <a:off x="7891446" y="4448182"/>
            <a:ext cx="936000" cy="301935"/>
          </a:xfrm>
          <a:prstGeom prst="rect">
            <a:avLst/>
          </a:prstGeom>
        </p:spPr>
      </p:pic>
      <p:cxnSp>
        <p:nvCxnSpPr>
          <p:cNvPr id="100" name="接點: 肘形 99">
            <a:extLst>
              <a:ext uri="{FF2B5EF4-FFF2-40B4-BE49-F238E27FC236}">
                <a16:creationId xmlns:a16="http://schemas.microsoft.com/office/drawing/2014/main" id="{7E635B3F-B263-45E3-8208-434F7E6D2453}"/>
              </a:ext>
            </a:extLst>
          </p:cNvPr>
          <p:cNvCxnSpPr>
            <a:cxnSpLocks/>
            <a:stCxn id="69" idx="3"/>
          </p:cNvCxnSpPr>
          <p:nvPr/>
        </p:nvCxnSpPr>
        <p:spPr>
          <a:xfrm>
            <a:off x="3617862" y="4454509"/>
            <a:ext cx="1133114" cy="129623"/>
          </a:xfrm>
          <a:prstGeom prst="bentConnector3">
            <a:avLst>
              <a:gd name="adj1" fmla="val 50000"/>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CEB4D3B1-8F84-46AA-8172-E6E41367C9C5}"/>
              </a:ext>
            </a:extLst>
          </p:cNvPr>
          <p:cNvCxnSpPr>
            <a:cxnSpLocks/>
          </p:cNvCxnSpPr>
          <p:nvPr/>
        </p:nvCxnSpPr>
        <p:spPr>
          <a:xfrm flipH="1" flipV="1">
            <a:off x="4716774" y="4283024"/>
            <a:ext cx="0" cy="28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接點: 肘形 105">
            <a:extLst>
              <a:ext uri="{FF2B5EF4-FFF2-40B4-BE49-F238E27FC236}">
                <a16:creationId xmlns:a16="http://schemas.microsoft.com/office/drawing/2014/main" id="{E7AD094B-4322-41DB-B8CF-433D99C95176}"/>
              </a:ext>
            </a:extLst>
          </p:cNvPr>
          <p:cNvCxnSpPr>
            <a:cxnSpLocks/>
            <a:stCxn id="32" idx="3"/>
            <a:endCxn id="97" idx="3"/>
          </p:cNvCxnSpPr>
          <p:nvPr/>
        </p:nvCxnSpPr>
        <p:spPr>
          <a:xfrm rot="5400000">
            <a:off x="2801769" y="2171609"/>
            <a:ext cx="1651755" cy="4587888"/>
          </a:xfrm>
          <a:prstGeom prst="bentConnector3">
            <a:avLst>
              <a:gd name="adj1" fmla="val 11891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圖片 115">
            <a:extLst>
              <a:ext uri="{FF2B5EF4-FFF2-40B4-BE49-F238E27FC236}">
                <a16:creationId xmlns:a16="http://schemas.microsoft.com/office/drawing/2014/main" id="{3964C89B-34A0-4BAD-9DFA-847108823FC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flipH="1">
            <a:off x="1187815" y="4327731"/>
            <a:ext cx="936000" cy="281434"/>
          </a:xfrm>
          <a:prstGeom prst="rect">
            <a:avLst/>
          </a:prstGeom>
        </p:spPr>
      </p:pic>
      <p:sp>
        <p:nvSpPr>
          <p:cNvPr id="130" name="矩形: 圓角 129">
            <a:extLst>
              <a:ext uri="{FF2B5EF4-FFF2-40B4-BE49-F238E27FC236}">
                <a16:creationId xmlns:a16="http://schemas.microsoft.com/office/drawing/2014/main" id="{EA1F4913-3CF5-4D0C-B17D-360A669C1009}"/>
              </a:ext>
            </a:extLst>
          </p:cNvPr>
          <p:cNvSpPr/>
          <p:nvPr/>
        </p:nvSpPr>
        <p:spPr>
          <a:xfrm>
            <a:off x="638192" y="1981404"/>
            <a:ext cx="1099243" cy="43657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358775" lvl="0" indent="-358775" defTabSz="685800">
              <a:lnSpc>
                <a:spcPct val="120000"/>
              </a:lnSpc>
              <a:buSzPct val="100000"/>
            </a:pPr>
            <a:r>
              <a:rPr lang="zh-TW" altLang="en-US" b="1" dirty="0">
                <a:solidFill>
                  <a:srgbClr val="0000FF"/>
                </a:solidFill>
                <a:latin typeface="+mn-ea"/>
                <a:cs typeface="Times New Roman" pitchFamily="18" charset="0"/>
                <a:sym typeface="Symbol" panose="05050102010706020507" pitchFamily="18" charset="2"/>
              </a:rPr>
              <a:t>輸出 </a:t>
            </a:r>
            <a:r>
              <a:rPr lang="en-US" altLang="zh-TW" b="1" dirty="0">
                <a:solidFill>
                  <a:srgbClr val="0000FF"/>
                </a:solidFill>
                <a:latin typeface="+mn-ea"/>
                <a:cs typeface="Times New Roman" pitchFamily="18" charset="0"/>
                <a:sym typeface="Symbol" panose="05050102010706020507" pitchFamily="18" charset="2"/>
              </a:rPr>
              <a:t>5 V</a:t>
            </a:r>
          </a:p>
        </p:txBody>
      </p:sp>
      <p:cxnSp>
        <p:nvCxnSpPr>
          <p:cNvPr id="68" name="接點: 肘形 67">
            <a:extLst>
              <a:ext uri="{FF2B5EF4-FFF2-40B4-BE49-F238E27FC236}">
                <a16:creationId xmlns:a16="http://schemas.microsoft.com/office/drawing/2014/main" id="{165BD59E-0165-47CB-8955-AD56B9B4E621}"/>
              </a:ext>
            </a:extLst>
          </p:cNvPr>
          <p:cNvCxnSpPr>
            <a:cxnSpLocks/>
            <a:stCxn id="116" idx="3"/>
          </p:cNvCxnSpPr>
          <p:nvPr/>
        </p:nvCxnSpPr>
        <p:spPr>
          <a:xfrm rot="10800000" flipH="1" flipV="1">
            <a:off x="1187815" y="4468448"/>
            <a:ext cx="3103362" cy="498166"/>
          </a:xfrm>
          <a:prstGeom prst="bentConnector3">
            <a:avLst>
              <a:gd name="adj1" fmla="val -914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圖片 68">
            <a:extLst>
              <a:ext uri="{FF2B5EF4-FFF2-40B4-BE49-F238E27FC236}">
                <a16:creationId xmlns:a16="http://schemas.microsoft.com/office/drawing/2014/main" id="{8259CC06-FE60-4002-8C1C-FEAD2CC8CF65}"/>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681862" y="4303541"/>
            <a:ext cx="936000" cy="301935"/>
          </a:xfrm>
          <a:prstGeom prst="rect">
            <a:avLst/>
          </a:prstGeom>
        </p:spPr>
      </p:pic>
      <p:sp>
        <p:nvSpPr>
          <p:cNvPr id="74" name="文字方塊 73">
            <a:extLst>
              <a:ext uri="{FF2B5EF4-FFF2-40B4-BE49-F238E27FC236}">
                <a16:creationId xmlns:a16="http://schemas.microsoft.com/office/drawing/2014/main" id="{8CD0976B-5C70-4FB4-8CB2-395F0CBE8B85}"/>
              </a:ext>
            </a:extLst>
          </p:cNvPr>
          <p:cNvSpPr txBox="1"/>
          <p:nvPr/>
        </p:nvSpPr>
        <p:spPr>
          <a:xfrm>
            <a:off x="5448281" y="5674167"/>
            <a:ext cx="3616060" cy="1290212"/>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nSpc>
                <a:spcPct val="120000"/>
              </a:lnSpc>
            </a:pPr>
            <a:r>
              <a:rPr lang="en-US" altLang="zh-TW" sz="2000" dirty="0">
                <a:solidFill>
                  <a:schemeClr val="tx1">
                    <a:lumMod val="65000"/>
                    <a:lumOff val="35000"/>
                  </a:schemeClr>
                </a:solidFill>
                <a:latin typeface="+mn-ea"/>
              </a:rPr>
              <a:t>R</a:t>
            </a:r>
            <a:r>
              <a:rPr lang="en-US" altLang="zh-TW" sz="2000" baseline="-25000" dirty="0">
                <a:solidFill>
                  <a:schemeClr val="tx1">
                    <a:lumMod val="65000"/>
                    <a:lumOff val="35000"/>
                  </a:schemeClr>
                </a:solidFill>
                <a:latin typeface="+mn-ea"/>
              </a:rPr>
              <a:t>s</a:t>
            </a:r>
            <a:r>
              <a:rPr lang="zh-TW" altLang="en-US" sz="2000" dirty="0">
                <a:solidFill>
                  <a:schemeClr val="tx1">
                    <a:lumMod val="65000"/>
                    <a:lumOff val="35000"/>
                  </a:schemeClr>
                </a:solidFill>
                <a:latin typeface="+mn-ea"/>
              </a:rPr>
              <a:t>計算值</a:t>
            </a:r>
            <a:r>
              <a:rPr lang="en-US" altLang="zh-TW" sz="2000" dirty="0">
                <a:solidFill>
                  <a:schemeClr val="tx1">
                    <a:lumMod val="65000"/>
                    <a:lumOff val="35000"/>
                  </a:schemeClr>
                </a:solidFill>
                <a:latin typeface="+mn-ea"/>
              </a:rPr>
              <a:t>=</a:t>
            </a:r>
            <a:r>
              <a:rPr lang="en-US" altLang="zh-TW" sz="2000" dirty="0">
                <a:solidFill>
                  <a:schemeClr val="bg1">
                    <a:lumMod val="85000"/>
                  </a:schemeClr>
                </a:solidFill>
                <a:latin typeface="+mn-ea"/>
              </a:rPr>
              <a:t>197,959</a:t>
            </a:r>
            <a:r>
              <a:rPr lang="en-US" altLang="zh-TW" sz="2000" dirty="0">
                <a:solidFill>
                  <a:schemeClr val="tx1">
                    <a:lumMod val="65000"/>
                    <a:lumOff val="35000"/>
                  </a:schemeClr>
                </a:solidFill>
                <a:latin typeface="+mn-ea"/>
              </a:rPr>
              <a:t> </a:t>
            </a:r>
            <a:r>
              <a:rPr lang="en-US" altLang="zh-TW" sz="2000" dirty="0">
                <a:solidFill>
                  <a:schemeClr val="tx1">
                    <a:lumMod val="65000"/>
                    <a:lumOff val="35000"/>
                  </a:schemeClr>
                </a:solidFill>
                <a:latin typeface="+mn-ea"/>
                <a:sym typeface="Symbol" panose="05050102010706020507" pitchFamily="18" charset="2"/>
              </a:rPr>
              <a:t></a:t>
            </a:r>
          </a:p>
          <a:p>
            <a:pPr marL="358775" lvl="0" indent="-358775" defTabSz="685800">
              <a:lnSpc>
                <a:spcPct val="120000"/>
              </a:lnSpc>
              <a:buSzPct val="100000"/>
            </a:pPr>
            <a:r>
              <a:rPr lang="zh-TW" altLang="en-US" sz="2000" dirty="0">
                <a:solidFill>
                  <a:schemeClr val="tx1">
                    <a:lumMod val="65000"/>
                    <a:lumOff val="35000"/>
                  </a:schemeClr>
                </a:solidFill>
                <a:latin typeface="+mn-ea"/>
              </a:rPr>
              <a:t>實際選擇使用電阻</a:t>
            </a:r>
            <a:r>
              <a:rPr lang="en-US" altLang="zh-TW" sz="2000" dirty="0">
                <a:solidFill>
                  <a:schemeClr val="tx1">
                    <a:lumMod val="65000"/>
                    <a:lumOff val="35000"/>
                  </a:schemeClr>
                </a:solidFill>
                <a:latin typeface="+mn-ea"/>
              </a:rPr>
              <a:t>R</a:t>
            </a:r>
            <a:r>
              <a:rPr lang="en-US" altLang="zh-TW" sz="2000" baseline="-25000" dirty="0">
                <a:solidFill>
                  <a:schemeClr val="tx1">
                    <a:lumMod val="65000"/>
                    <a:lumOff val="35000"/>
                  </a:schemeClr>
                </a:solidFill>
                <a:latin typeface="+mn-ea"/>
              </a:rPr>
              <a:t>s</a:t>
            </a:r>
            <a:r>
              <a:rPr lang="en-US" altLang="zh-TW" sz="2000" dirty="0">
                <a:solidFill>
                  <a:schemeClr val="tx1">
                    <a:lumMod val="65000"/>
                    <a:lumOff val="35000"/>
                  </a:schemeClr>
                </a:solidFill>
                <a:latin typeface="+mn-ea"/>
              </a:rPr>
              <a:t>=</a:t>
            </a:r>
            <a:r>
              <a:rPr lang="en-US" altLang="zh-TW" sz="2000" dirty="0">
                <a:solidFill>
                  <a:schemeClr val="bg1">
                    <a:lumMod val="85000"/>
                  </a:schemeClr>
                </a:solidFill>
                <a:latin typeface="+mn-ea"/>
              </a:rPr>
              <a:t>200 </a:t>
            </a:r>
            <a:r>
              <a:rPr lang="en-US" altLang="zh-TW" sz="2000" dirty="0">
                <a:solidFill>
                  <a:schemeClr val="tx1">
                    <a:lumMod val="65000"/>
                    <a:lumOff val="35000"/>
                  </a:schemeClr>
                </a:solidFill>
                <a:latin typeface="+mn-ea"/>
              </a:rPr>
              <a:t>k</a:t>
            </a:r>
            <a:r>
              <a:rPr lang="en-US" altLang="zh-TW" sz="2000" dirty="0">
                <a:solidFill>
                  <a:schemeClr val="tx1">
                    <a:lumMod val="65000"/>
                    <a:lumOff val="35000"/>
                  </a:schemeClr>
                </a:solidFill>
                <a:latin typeface="+mn-ea"/>
                <a:sym typeface="Symbol" panose="05050102010706020507" pitchFamily="18" charset="2"/>
              </a:rPr>
              <a:t></a:t>
            </a:r>
          </a:p>
          <a:p>
            <a:pPr marL="358775" indent="-358775" defTabSz="685800">
              <a:lnSpc>
                <a:spcPct val="120000"/>
              </a:lnSpc>
              <a:buSzPct val="100000"/>
            </a:pP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a:t>
            </a:r>
            <a:r>
              <a:rPr lang="zh-TW" altLang="en-US" sz="2000" dirty="0">
                <a:solidFill>
                  <a:schemeClr val="tx1">
                    <a:lumMod val="65000"/>
                    <a:lumOff val="35000"/>
                  </a:schemeClr>
                </a:solidFill>
                <a:latin typeface="微軟正黑體"/>
                <a:cs typeface="Times New Roman" pitchFamily="18" charset="0"/>
                <a:sym typeface="Symbol" panose="05050102010706020507" pitchFamily="18" charset="2"/>
              </a:rPr>
              <a:t>萬用電錶測得</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        </a:t>
            </a:r>
            <a:r>
              <a:rPr lang="en-US" altLang="zh-TW" sz="2000" dirty="0">
                <a:solidFill>
                  <a:schemeClr val="tx1">
                    <a:lumMod val="65000"/>
                    <a:lumOff val="35000"/>
                  </a:schemeClr>
                </a:solidFill>
                <a:latin typeface="微軟正黑體"/>
                <a:cs typeface="Times New Roman" pitchFamily="18" charset="0"/>
              </a:rPr>
              <a:t> </a:t>
            </a:r>
            <a:r>
              <a:rPr lang="en-US" altLang="zh-TW" sz="2000" dirty="0">
                <a:solidFill>
                  <a:schemeClr val="tx1">
                    <a:lumMod val="65000"/>
                    <a:lumOff val="35000"/>
                  </a:schemeClr>
                </a:solidFill>
                <a:latin typeface="微軟正黑體"/>
                <a:cs typeface="Times New Roman" pitchFamily="18" charset="0"/>
                <a:sym typeface="Symbol" panose="05050102010706020507" pitchFamily="18" charset="2"/>
              </a:rPr>
              <a:t>)</a:t>
            </a:r>
          </a:p>
        </p:txBody>
      </p:sp>
      <p:cxnSp>
        <p:nvCxnSpPr>
          <p:cNvPr id="76" name="接點: 肘形 75">
            <a:extLst>
              <a:ext uri="{FF2B5EF4-FFF2-40B4-BE49-F238E27FC236}">
                <a16:creationId xmlns:a16="http://schemas.microsoft.com/office/drawing/2014/main" id="{39D256FA-E64E-4351-BB36-98516A095E72}"/>
              </a:ext>
            </a:extLst>
          </p:cNvPr>
          <p:cNvCxnSpPr/>
          <p:nvPr/>
        </p:nvCxnSpPr>
        <p:spPr>
          <a:xfrm rot="16200000" flipH="1">
            <a:off x="3942759" y="4651731"/>
            <a:ext cx="648000" cy="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接點: 肘形 87">
            <a:extLst>
              <a:ext uri="{FF2B5EF4-FFF2-40B4-BE49-F238E27FC236}">
                <a16:creationId xmlns:a16="http://schemas.microsoft.com/office/drawing/2014/main" id="{74B3BD45-6966-4BE0-A066-1520295BED2E}"/>
              </a:ext>
            </a:extLst>
          </p:cNvPr>
          <p:cNvCxnSpPr>
            <a:cxnSpLocks/>
            <a:stCxn id="91" idx="3"/>
            <a:endCxn id="98" idx="3"/>
          </p:cNvCxnSpPr>
          <p:nvPr/>
        </p:nvCxnSpPr>
        <p:spPr>
          <a:xfrm rot="5400000" flipH="1" flipV="1">
            <a:off x="5693596" y="2469122"/>
            <a:ext cx="361277" cy="5434299"/>
          </a:xfrm>
          <a:prstGeom prst="bentConnector3">
            <a:avLst>
              <a:gd name="adj1" fmla="val 11857"/>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pic>
        <p:nvPicPr>
          <p:cNvPr id="90" name="圖片 89">
            <a:extLst>
              <a:ext uri="{FF2B5EF4-FFF2-40B4-BE49-F238E27FC236}">
                <a16:creationId xmlns:a16="http://schemas.microsoft.com/office/drawing/2014/main" id="{E84184E7-7723-40AE-A17B-3C71AC14E06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rot="13610857" flipV="1">
            <a:off x="6589964" y="3938056"/>
            <a:ext cx="936000" cy="301935"/>
          </a:xfrm>
          <a:prstGeom prst="rect">
            <a:avLst/>
          </a:prstGeom>
        </p:spPr>
      </p:pic>
      <p:pic>
        <p:nvPicPr>
          <p:cNvPr id="91" name="圖片 90">
            <a:extLst>
              <a:ext uri="{FF2B5EF4-FFF2-40B4-BE49-F238E27FC236}">
                <a16:creationId xmlns:a16="http://schemas.microsoft.com/office/drawing/2014/main" id="{67D426C5-582C-4374-A6AA-77E4A4F79DB3}"/>
              </a:ext>
            </a:extLst>
          </p:cNvPr>
          <p:cNvPicPr>
            <a:picLocks noChangeAspect="1"/>
          </p:cNvPicPr>
          <p:nvPr/>
        </p:nvPicPr>
        <p:blipFill>
          <a:blip r:embed="rId16">
            <a:clrChange>
              <a:clrFrom>
                <a:srgbClr val="FFFFFF"/>
              </a:clrFrom>
              <a:clrTo>
                <a:srgbClr val="FFFFFF">
                  <a:alpha val="0"/>
                </a:srgbClr>
              </a:clrTo>
            </a:clrChange>
          </a:blip>
          <a:stretch>
            <a:fillRect/>
          </a:stretch>
        </p:blipFill>
        <p:spPr>
          <a:xfrm rot="3869899">
            <a:off x="2487595" y="4793538"/>
            <a:ext cx="936000" cy="301935"/>
          </a:xfrm>
          <a:prstGeom prst="rect">
            <a:avLst/>
          </a:prstGeom>
        </p:spPr>
      </p:pic>
      <p:sp>
        <p:nvSpPr>
          <p:cNvPr id="85" name="矩形 84">
            <a:extLst>
              <a:ext uri="{FF2B5EF4-FFF2-40B4-BE49-F238E27FC236}">
                <a16:creationId xmlns:a16="http://schemas.microsoft.com/office/drawing/2014/main" id="{D68DAB78-5B9F-4768-AAEB-9AB6FB027D00}"/>
              </a:ext>
            </a:extLst>
          </p:cNvPr>
          <p:cNvSpPr/>
          <p:nvPr/>
        </p:nvSpPr>
        <p:spPr>
          <a:xfrm>
            <a:off x="7489670" y="3649688"/>
            <a:ext cx="410690" cy="369332"/>
          </a:xfrm>
          <a:prstGeom prst="rect">
            <a:avLst/>
          </a:prstGeom>
          <a:solidFill>
            <a:schemeClr val="bg1"/>
          </a:solidFill>
        </p:spPr>
        <p:txBody>
          <a:bodyPr wrap="none">
            <a:spAutoFit/>
          </a:bodyPr>
          <a:lstStyle/>
          <a:p>
            <a:r>
              <a:rPr lang="en-US" altLang="zh-TW" b="1" dirty="0">
                <a:solidFill>
                  <a:srgbClr val="0000FF"/>
                </a:solidFill>
                <a:latin typeface="+mn-ea"/>
              </a:rPr>
              <a:t>R</a:t>
            </a:r>
            <a:r>
              <a:rPr lang="en-US" altLang="zh-TW" b="1" baseline="-25000" dirty="0">
                <a:solidFill>
                  <a:srgbClr val="0000FF"/>
                </a:solidFill>
                <a:latin typeface="+mn-ea"/>
              </a:rPr>
              <a:t>s</a:t>
            </a:r>
            <a:endParaRPr lang="zh-TW" altLang="en-US" b="1" dirty="0">
              <a:solidFill>
                <a:srgbClr val="0000FF"/>
              </a:solidFill>
            </a:endParaRPr>
          </a:p>
        </p:txBody>
      </p:sp>
      <p:pic>
        <p:nvPicPr>
          <p:cNvPr id="111" name="圖片 14" descr="伏特計.png">
            <a:extLst>
              <a:ext uri="{FF2B5EF4-FFF2-40B4-BE49-F238E27FC236}">
                <a16:creationId xmlns:a16="http://schemas.microsoft.com/office/drawing/2014/main" id="{1485D476-E551-4E35-8C89-BE7DDE2FDE6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5594"/>
          <a:stretch/>
        </p:blipFill>
        <p:spPr bwMode="auto">
          <a:xfrm>
            <a:off x="7656645" y="978093"/>
            <a:ext cx="1060801" cy="1641688"/>
          </a:xfrm>
          <a:prstGeom prst="rect">
            <a:avLst/>
          </a:prstGeom>
          <a:noFill/>
          <a:extLst>
            <a:ext uri="{909E8E84-426E-40DD-AFC4-6F175D3DCCD1}">
              <a14:hiddenFill xmlns:a14="http://schemas.microsoft.com/office/drawing/2010/main">
                <a:solidFill>
                  <a:srgbClr val="FFFFFF"/>
                </a:solidFill>
              </a14:hiddenFill>
            </a:ext>
          </a:extLst>
        </p:spPr>
      </p:pic>
      <p:pic>
        <p:nvPicPr>
          <p:cNvPr id="49" name="圖形 48" descr="首頁">
            <a:hlinkClick r:id="rId18" action="ppaction://hlinksldjump"/>
            <a:extLst>
              <a:ext uri="{FF2B5EF4-FFF2-40B4-BE49-F238E27FC236}">
                <a16:creationId xmlns:a16="http://schemas.microsoft.com/office/drawing/2014/main" id="{66AFCCFE-403B-4546-99E7-83620F51D84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430308" y="-53525"/>
            <a:ext cx="713692" cy="713692"/>
          </a:xfrm>
          <a:prstGeom prst="rect">
            <a:avLst/>
          </a:prstGeom>
        </p:spPr>
      </p:pic>
      <p:sp>
        <p:nvSpPr>
          <p:cNvPr id="54" name="箭號: 向左 53">
            <a:extLst>
              <a:ext uri="{FF2B5EF4-FFF2-40B4-BE49-F238E27FC236}">
                <a16:creationId xmlns:a16="http://schemas.microsoft.com/office/drawing/2014/main" id="{66BCC9A6-AAE6-4EF1-8A34-B86329A93D51}"/>
              </a:ext>
            </a:extLst>
          </p:cNvPr>
          <p:cNvSpPr/>
          <p:nvPr/>
        </p:nvSpPr>
        <p:spPr>
          <a:xfrm>
            <a:off x="8286467" y="2177494"/>
            <a:ext cx="1868867" cy="1144180"/>
          </a:xfrm>
          <a:prstGeom prst="leftArrow">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b="1" dirty="0">
                <a:solidFill>
                  <a:schemeClr val="tx1">
                    <a:lumMod val="65000"/>
                    <a:lumOff val="35000"/>
                  </a:schemeClr>
                </a:solidFill>
                <a:latin typeface="+mn-ea"/>
                <a:cs typeface="Times New Roman" pitchFamily="18" charset="0"/>
              </a:rPr>
              <a:t>2.</a:t>
            </a:r>
            <a:r>
              <a:rPr lang="zh-TW" altLang="en-US" b="1" dirty="0">
                <a:solidFill>
                  <a:schemeClr val="tx1">
                    <a:lumMod val="65000"/>
                    <a:lumOff val="35000"/>
                  </a:schemeClr>
                </a:solidFill>
                <a:latin typeface="+mn-ea"/>
                <a:cs typeface="Times New Roman" pitchFamily="18" charset="0"/>
              </a:rPr>
              <a:t>自製伏特計換成萬用電錶</a:t>
            </a:r>
            <a:endParaRPr lang="zh-TW" altLang="en-US" b="1" dirty="0"/>
          </a:p>
        </p:txBody>
      </p:sp>
      <p:grpSp>
        <p:nvGrpSpPr>
          <p:cNvPr id="55" name="群組 54">
            <a:extLst>
              <a:ext uri="{FF2B5EF4-FFF2-40B4-BE49-F238E27FC236}">
                <a16:creationId xmlns:a16="http://schemas.microsoft.com/office/drawing/2014/main" id="{8E6F2BB2-7D32-4D26-ABCC-E54DF20CC396}"/>
              </a:ext>
            </a:extLst>
          </p:cNvPr>
          <p:cNvGrpSpPr/>
          <p:nvPr/>
        </p:nvGrpSpPr>
        <p:grpSpPr>
          <a:xfrm>
            <a:off x="9099583" y="472478"/>
            <a:ext cx="3581724" cy="5136667"/>
            <a:chOff x="9099583" y="489955"/>
            <a:chExt cx="3581724" cy="5136667"/>
          </a:xfrm>
        </p:grpSpPr>
        <p:grpSp>
          <p:nvGrpSpPr>
            <p:cNvPr id="56" name="群組 55">
              <a:extLst>
                <a:ext uri="{FF2B5EF4-FFF2-40B4-BE49-F238E27FC236}">
                  <a16:creationId xmlns:a16="http://schemas.microsoft.com/office/drawing/2014/main" id="{4C0098ED-BCE2-44CE-9034-306F04CB6414}"/>
                </a:ext>
              </a:extLst>
            </p:cNvPr>
            <p:cNvGrpSpPr/>
            <p:nvPr/>
          </p:nvGrpSpPr>
          <p:grpSpPr>
            <a:xfrm>
              <a:off x="9099583" y="794966"/>
              <a:ext cx="3581724" cy="4831656"/>
              <a:chOff x="9099583" y="794966"/>
              <a:chExt cx="3581724" cy="4831656"/>
            </a:xfrm>
          </p:grpSpPr>
          <p:sp>
            <p:nvSpPr>
              <p:cNvPr id="58" name="矩形: 圓角 57">
                <a:extLst>
                  <a:ext uri="{FF2B5EF4-FFF2-40B4-BE49-F238E27FC236}">
                    <a16:creationId xmlns:a16="http://schemas.microsoft.com/office/drawing/2014/main" id="{CD54E5D7-D702-48DF-B484-FDA6A11D6649}"/>
                  </a:ext>
                </a:extLst>
              </p:cNvPr>
              <p:cNvSpPr/>
              <p:nvPr/>
            </p:nvSpPr>
            <p:spPr>
              <a:xfrm>
                <a:off x="9225307" y="794966"/>
                <a:ext cx="3456000" cy="4680129"/>
              </a:xfrm>
              <a:prstGeom prst="roundRect">
                <a:avLst>
                  <a:gd name="adj" fmla="val 7234"/>
                </a:avLst>
              </a:prstGeom>
              <a:solidFill>
                <a:schemeClr val="bg1"/>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9" name="群組 58">
                <a:extLst>
                  <a:ext uri="{FF2B5EF4-FFF2-40B4-BE49-F238E27FC236}">
                    <a16:creationId xmlns:a16="http://schemas.microsoft.com/office/drawing/2014/main" id="{5A20EAC5-8CC4-4BF9-A5F8-CE5DD6A26F87}"/>
                  </a:ext>
                </a:extLst>
              </p:cNvPr>
              <p:cNvGrpSpPr/>
              <p:nvPr/>
            </p:nvGrpSpPr>
            <p:grpSpPr>
              <a:xfrm>
                <a:off x="10056736" y="1057677"/>
                <a:ext cx="1722569" cy="3550394"/>
                <a:chOff x="9397032" y="2828891"/>
                <a:chExt cx="1722569" cy="3550394"/>
              </a:xfrm>
            </p:grpSpPr>
            <p:grpSp>
              <p:nvGrpSpPr>
                <p:cNvPr id="63" name="群組 62">
                  <a:extLst>
                    <a:ext uri="{FF2B5EF4-FFF2-40B4-BE49-F238E27FC236}">
                      <a16:creationId xmlns:a16="http://schemas.microsoft.com/office/drawing/2014/main" id="{57065518-6DA8-481A-AD8D-0A8316543B7F}"/>
                    </a:ext>
                  </a:extLst>
                </p:cNvPr>
                <p:cNvGrpSpPr/>
                <p:nvPr/>
              </p:nvGrpSpPr>
              <p:grpSpPr>
                <a:xfrm>
                  <a:off x="9397032" y="2828891"/>
                  <a:ext cx="1722569" cy="3550394"/>
                  <a:chOff x="6496987" y="1594719"/>
                  <a:chExt cx="2527683" cy="4872210"/>
                </a:xfrm>
              </p:grpSpPr>
              <p:grpSp>
                <p:nvGrpSpPr>
                  <p:cNvPr id="70" name="群組 69">
                    <a:extLst>
                      <a:ext uri="{FF2B5EF4-FFF2-40B4-BE49-F238E27FC236}">
                        <a16:creationId xmlns:a16="http://schemas.microsoft.com/office/drawing/2014/main" id="{FA62A5B3-9DDD-4F1F-BEE4-C4F06D6B6B86}"/>
                      </a:ext>
                    </a:extLst>
                  </p:cNvPr>
                  <p:cNvGrpSpPr/>
                  <p:nvPr/>
                </p:nvGrpSpPr>
                <p:grpSpPr>
                  <a:xfrm>
                    <a:off x="6496987" y="1594719"/>
                    <a:ext cx="2527683" cy="4624027"/>
                    <a:chOff x="5836463" y="2138348"/>
                    <a:chExt cx="2527683" cy="4624027"/>
                  </a:xfrm>
                </p:grpSpPr>
                <p:pic>
                  <p:nvPicPr>
                    <p:cNvPr id="75" name="圖片 74" descr="一張含有 文字, 裝置, 儀錶 的圖片&#10;&#10;自動產生的描述">
                      <a:extLst>
                        <a:ext uri="{FF2B5EF4-FFF2-40B4-BE49-F238E27FC236}">
                          <a16:creationId xmlns:a16="http://schemas.microsoft.com/office/drawing/2014/main" id="{96EF949F-06BE-4C2E-A32D-20CA4EB04F12}"/>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2927" t="-477" r="14671" b="1185"/>
                    <a:stretch/>
                  </p:blipFill>
                  <p:spPr>
                    <a:xfrm>
                      <a:off x="5836463" y="2138348"/>
                      <a:ext cx="2527683" cy="4624027"/>
                    </a:xfrm>
                    <a:prstGeom prst="rect">
                      <a:avLst/>
                    </a:prstGeom>
                  </p:spPr>
                </p:pic>
                <p:pic>
                  <p:nvPicPr>
                    <p:cNvPr id="77" name="圖片 76" descr="一張含有 文字, 裝置, 儀錶 的圖片&#10;&#10;自動產生的描述">
                      <a:extLst>
                        <a:ext uri="{FF2B5EF4-FFF2-40B4-BE49-F238E27FC236}">
                          <a16:creationId xmlns:a16="http://schemas.microsoft.com/office/drawing/2014/main" id="{D5FAB454-FEF4-4B00-9940-54E50678044D}"/>
                        </a:ext>
                      </a:extLst>
                    </p:cNvPr>
                    <p:cNvPicPr preferRelativeResize="0">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0" r="100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12848870">
                      <a:off x="6360711" y="3895068"/>
                      <a:ext cx="1479131" cy="1383280"/>
                    </a:xfrm>
                    <a:prstGeom prst="ellipse">
                      <a:avLst/>
                    </a:prstGeom>
                  </p:spPr>
                </p:pic>
              </p:grpSp>
              <p:sp>
                <p:nvSpPr>
                  <p:cNvPr id="71" name="拱形 70">
                    <a:extLst>
                      <a:ext uri="{FF2B5EF4-FFF2-40B4-BE49-F238E27FC236}">
                        <a16:creationId xmlns:a16="http://schemas.microsoft.com/office/drawing/2014/main" id="{E009AAC6-55E4-4C32-8586-764FB902B3C7}"/>
                      </a:ext>
                    </a:extLst>
                  </p:cNvPr>
                  <p:cNvSpPr/>
                  <p:nvPr/>
                </p:nvSpPr>
                <p:spPr>
                  <a:xfrm rot="16200000">
                    <a:off x="6759064" y="3084295"/>
                    <a:ext cx="1980000" cy="1980000"/>
                  </a:xfrm>
                  <a:prstGeom prst="blockArc">
                    <a:avLst>
                      <a:gd name="adj1" fmla="val 680828"/>
                      <a:gd name="adj2" fmla="val 6142356"/>
                      <a:gd name="adj3" fmla="val 13987"/>
                    </a:avLst>
                  </a:prstGeom>
                  <a:noFill/>
                  <a:ln>
                    <a:solidFill>
                      <a:srgbClr val="7030A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a:solidFill>
                        <a:srgbClr val="FF99FF"/>
                      </a:solidFill>
                    </a:endParaRPr>
                  </a:p>
                </p:txBody>
              </p:sp>
              <p:pic>
                <p:nvPicPr>
                  <p:cNvPr id="72" name="圖片 71">
                    <a:extLst>
                      <a:ext uri="{FF2B5EF4-FFF2-40B4-BE49-F238E27FC236}">
                        <a16:creationId xmlns:a16="http://schemas.microsoft.com/office/drawing/2014/main" id="{C0779DB7-0656-4439-9128-923FFB3FCF4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7803428" y="5389018"/>
                    <a:ext cx="1133694" cy="452050"/>
                  </a:xfrm>
                  <a:prstGeom prst="rect">
                    <a:avLst/>
                  </a:prstGeom>
                </p:spPr>
              </p:pic>
              <p:pic>
                <p:nvPicPr>
                  <p:cNvPr id="73" name="圖片 72">
                    <a:extLst>
                      <a:ext uri="{FF2B5EF4-FFF2-40B4-BE49-F238E27FC236}">
                        <a16:creationId xmlns:a16="http://schemas.microsoft.com/office/drawing/2014/main" id="{AA2EAE0C-0511-4B01-B04A-70915197DF0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7208680" y="5657606"/>
                    <a:ext cx="1133694" cy="484952"/>
                  </a:xfrm>
                  <a:prstGeom prst="rect">
                    <a:avLst/>
                  </a:prstGeom>
                </p:spPr>
              </p:pic>
            </p:grpSp>
            <p:sp>
              <p:nvSpPr>
                <p:cNvPr id="64" name="矩形: 圓角 63">
                  <a:extLst>
                    <a:ext uri="{FF2B5EF4-FFF2-40B4-BE49-F238E27FC236}">
                      <a16:creationId xmlns:a16="http://schemas.microsoft.com/office/drawing/2014/main" id="{809CCDDA-2F88-4EA6-B89D-EB31BA3606B6}"/>
                    </a:ext>
                  </a:extLst>
                </p:cNvPr>
                <p:cNvSpPr/>
                <p:nvPr/>
              </p:nvSpPr>
              <p:spPr>
                <a:xfrm>
                  <a:off x="9687532" y="4802230"/>
                  <a:ext cx="1140143" cy="43657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358775" lvl="0" indent="-358775" defTabSz="685800">
                    <a:lnSpc>
                      <a:spcPct val="120000"/>
                    </a:lnSpc>
                    <a:buSzPct val="100000"/>
                  </a:pPr>
                  <a:r>
                    <a:rPr lang="zh-TW" altLang="en-US" b="1" dirty="0">
                      <a:solidFill>
                        <a:prstClr val="black"/>
                      </a:solidFill>
                      <a:latin typeface="+mn-ea"/>
                      <a:cs typeface="Times New Roman" pitchFamily="18" charset="0"/>
                      <a:sym typeface="Symbol" panose="05050102010706020507" pitchFamily="18" charset="2"/>
                    </a:rPr>
                    <a:t>測電壓值</a:t>
                  </a:r>
                  <a:endParaRPr lang="en-US" altLang="zh-TW" b="1" dirty="0">
                    <a:solidFill>
                      <a:prstClr val="black"/>
                    </a:solidFill>
                    <a:latin typeface="+mn-ea"/>
                    <a:cs typeface="Times New Roman" pitchFamily="18" charset="0"/>
                    <a:sym typeface="Symbol" panose="05050102010706020507" pitchFamily="18" charset="2"/>
                  </a:endParaRPr>
                </a:p>
              </p:txBody>
            </p:sp>
          </p:grpSp>
          <p:cxnSp>
            <p:nvCxnSpPr>
              <p:cNvPr id="60" name="接點: 肘形 59">
                <a:extLst>
                  <a:ext uri="{FF2B5EF4-FFF2-40B4-BE49-F238E27FC236}">
                    <a16:creationId xmlns:a16="http://schemas.microsoft.com/office/drawing/2014/main" id="{4719BAE9-BCC4-4256-B0C0-4DD26DE0DD95}"/>
                  </a:ext>
                </a:extLst>
              </p:cNvPr>
              <p:cNvCxnSpPr>
                <a:cxnSpLocks/>
                <a:stCxn id="73" idx="3"/>
              </p:cNvCxnSpPr>
              <p:nvPr/>
            </p:nvCxnSpPr>
            <p:spPr>
              <a:xfrm rot="5400000">
                <a:off x="9504535" y="4203119"/>
                <a:ext cx="1018551" cy="1828455"/>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接點: 肘形 60">
                <a:extLst>
                  <a:ext uri="{FF2B5EF4-FFF2-40B4-BE49-F238E27FC236}">
                    <a16:creationId xmlns:a16="http://schemas.microsoft.com/office/drawing/2014/main" id="{85EBC37E-3181-40E4-B866-F73DCC641B33}"/>
                  </a:ext>
                </a:extLst>
              </p:cNvPr>
              <p:cNvCxnSpPr>
                <a:cxnSpLocks/>
                <a:stCxn id="72" idx="3"/>
              </p:cNvCxnSpPr>
              <p:nvPr/>
            </p:nvCxnSpPr>
            <p:spPr>
              <a:xfrm rot="5400000">
                <a:off x="9788709" y="3786050"/>
                <a:ext cx="930327" cy="2158951"/>
              </a:xfrm>
              <a:prstGeom prst="bentConnector2">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57" name="矩形 56">
              <a:extLst>
                <a:ext uri="{FF2B5EF4-FFF2-40B4-BE49-F238E27FC236}">
                  <a16:creationId xmlns:a16="http://schemas.microsoft.com/office/drawing/2014/main" id="{BB659E9C-0A68-460B-942E-E9B853707604}"/>
                </a:ext>
              </a:extLst>
            </p:cNvPr>
            <p:cNvSpPr/>
            <p:nvPr/>
          </p:nvSpPr>
          <p:spPr>
            <a:xfrm>
              <a:off x="9600278" y="489955"/>
              <a:ext cx="2538382" cy="461665"/>
            </a:xfrm>
            <a:prstGeom prst="rect">
              <a:avLst/>
            </a:prstGeom>
            <a:solidFill>
              <a:schemeClr val="bg1"/>
            </a:solidFill>
          </p:spPr>
          <p:txBody>
            <a:bodyPr wrap="square">
              <a:spAutoFit/>
            </a:bodyPr>
            <a:lstStyle/>
            <a:p>
              <a:pPr algn="ctr"/>
              <a:r>
                <a:rPr lang="zh-TW" altLang="en-US" sz="2400" b="1" dirty="0">
                  <a:solidFill>
                    <a:srgbClr val="00B0F0"/>
                  </a:solidFill>
                  <a:latin typeface="微軟正黑體"/>
                  <a:cs typeface="Times New Roman" pitchFamily="18" charset="0"/>
                </a:rPr>
                <a:t>萬用電錶</a:t>
              </a:r>
              <a:endParaRPr lang="zh-TW" altLang="en-US" sz="2400" dirty="0">
                <a:solidFill>
                  <a:srgbClr val="00B0F0"/>
                </a:solidFill>
              </a:endParaRPr>
            </a:p>
          </p:txBody>
        </p:sp>
      </p:grpSp>
      <p:sp>
        <p:nvSpPr>
          <p:cNvPr id="65" name="矩形: 圓角 64">
            <a:extLst>
              <a:ext uri="{FF2B5EF4-FFF2-40B4-BE49-F238E27FC236}">
                <a16:creationId xmlns:a16="http://schemas.microsoft.com/office/drawing/2014/main" id="{DA254E4D-FEAD-4BF6-8AC4-65D1273D5B11}"/>
              </a:ext>
            </a:extLst>
          </p:cNvPr>
          <p:cNvSpPr/>
          <p:nvPr/>
        </p:nvSpPr>
        <p:spPr>
          <a:xfrm>
            <a:off x="2506949" y="494634"/>
            <a:ext cx="2775288" cy="106064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92088" lvl="0" indent="-192088" defTabSz="685800">
              <a:lnSpc>
                <a:spcPct val="120000"/>
              </a:lnSpc>
              <a:buSzPct val="100000"/>
              <a:buAutoNum type="arabicPeriod"/>
            </a:pPr>
            <a:r>
              <a:rPr lang="zh-TW" altLang="en-US" sz="1200" dirty="0">
                <a:solidFill>
                  <a:schemeClr val="tx1">
                    <a:lumMod val="65000"/>
                    <a:lumOff val="35000"/>
                  </a:schemeClr>
                </a:solidFill>
                <a:latin typeface="+mn-ea"/>
                <a:cs typeface="Times New Roman" pitchFamily="18" charset="0"/>
                <a:sym typeface="Symbol" panose="05050102010706020507" pitchFamily="18" charset="2"/>
              </a:rPr>
              <a:t>原檢流計讀值 </a:t>
            </a:r>
            <a:r>
              <a:rPr lang="en-US" altLang="zh-TW" sz="1200" dirty="0">
                <a:solidFill>
                  <a:schemeClr val="tx1">
                    <a:lumMod val="65000"/>
                    <a:lumOff val="35000"/>
                  </a:schemeClr>
                </a:solidFill>
                <a:latin typeface="+mn-ea"/>
                <a:cs typeface="Times New Roman" pitchFamily="18" charset="0"/>
                <a:sym typeface="Symbol" panose="05050102010706020507" pitchFamily="18" charset="2"/>
              </a:rPr>
              <a:t>50 </a:t>
            </a:r>
            <a:r>
              <a:rPr lang="zh-TW" altLang="en-US" sz="1200" dirty="0">
                <a:solidFill>
                  <a:schemeClr val="tx1">
                    <a:lumMod val="65000"/>
                    <a:lumOff val="35000"/>
                  </a:schemeClr>
                </a:solidFill>
                <a:latin typeface="+mn-ea"/>
                <a:cs typeface="Times New Roman" pitchFamily="18" charset="0"/>
                <a:sym typeface="Symbol" panose="05050102010706020507" pitchFamily="18" charset="2"/>
              </a:rPr>
              <a:t>相當於</a:t>
            </a:r>
            <a:r>
              <a:rPr lang="en-US" altLang="zh-TW" sz="1200" dirty="0">
                <a:solidFill>
                  <a:schemeClr val="tx1">
                    <a:lumMod val="65000"/>
                    <a:lumOff val="35000"/>
                  </a:schemeClr>
                </a:solidFill>
                <a:latin typeface="+mn-ea"/>
                <a:cs typeface="Times New Roman" pitchFamily="18" charset="0"/>
                <a:sym typeface="Wingdings" panose="05000000000000000000" pitchFamily="2" charset="2"/>
              </a:rPr>
              <a:t>0.1 V</a:t>
            </a:r>
          </a:p>
          <a:p>
            <a:pPr marL="192088" lvl="0" indent="-192088" defTabSz="685800">
              <a:lnSpc>
                <a:spcPct val="120000"/>
              </a:lnSpc>
              <a:buSzPct val="100000"/>
              <a:buAutoNum type="arabicPeriod"/>
            </a:pPr>
            <a:r>
              <a:rPr lang="zh-TW" altLang="en-US" sz="1200" dirty="0">
                <a:solidFill>
                  <a:schemeClr val="tx1">
                    <a:lumMod val="65000"/>
                    <a:lumOff val="35000"/>
                  </a:schemeClr>
                </a:solidFill>
                <a:latin typeface="+mn-ea"/>
                <a:cs typeface="Times New Roman" pitchFamily="18" charset="0"/>
                <a:sym typeface="Wingdings" panose="05000000000000000000" pitchFamily="2" charset="2"/>
              </a:rPr>
              <a:t>串聯電阻</a:t>
            </a:r>
            <a:r>
              <a:rPr lang="en-US" altLang="zh-TW" sz="1200" dirty="0">
                <a:solidFill>
                  <a:schemeClr val="tx1">
                    <a:lumMod val="65000"/>
                    <a:lumOff val="35000"/>
                  </a:schemeClr>
                </a:solidFill>
                <a:latin typeface="+mn-ea"/>
                <a:cs typeface="Times New Roman" pitchFamily="18" charset="0"/>
                <a:sym typeface="Wingdings" panose="05000000000000000000" pitchFamily="2" charset="2"/>
              </a:rPr>
              <a:t>Rs</a:t>
            </a:r>
            <a:r>
              <a:rPr lang="zh-TW" altLang="en-US" sz="1200" dirty="0">
                <a:solidFill>
                  <a:schemeClr val="tx1">
                    <a:lumMod val="65000"/>
                    <a:lumOff val="35000"/>
                  </a:schemeClr>
                </a:solidFill>
                <a:latin typeface="+mn-ea"/>
                <a:cs typeface="Times New Roman" pitchFamily="18" charset="0"/>
                <a:sym typeface="Wingdings" panose="05000000000000000000" pitchFamily="2" charset="2"/>
              </a:rPr>
              <a:t>後，</a:t>
            </a:r>
            <a:endParaRPr lang="en-US" altLang="zh-TW" sz="1200" dirty="0">
              <a:solidFill>
                <a:schemeClr val="tx1">
                  <a:lumMod val="65000"/>
                  <a:lumOff val="35000"/>
                </a:schemeClr>
              </a:solidFill>
              <a:latin typeface="+mn-ea"/>
              <a:cs typeface="Times New Roman" pitchFamily="18" charset="0"/>
              <a:sym typeface="Wingdings" panose="05000000000000000000" pitchFamily="2" charset="2"/>
            </a:endParaRPr>
          </a:p>
          <a:p>
            <a:pPr marL="192088" indent="-192088" defTabSz="685800">
              <a:lnSpc>
                <a:spcPct val="120000"/>
              </a:lnSpc>
              <a:buSzPct val="100000"/>
            </a:pPr>
            <a:r>
              <a:rPr lang="en-US" altLang="zh-TW" sz="1200" dirty="0">
                <a:solidFill>
                  <a:schemeClr val="tx1">
                    <a:lumMod val="65000"/>
                    <a:lumOff val="35000"/>
                  </a:schemeClr>
                </a:solidFill>
                <a:latin typeface="+mn-ea"/>
                <a:cs typeface="Times New Roman" pitchFamily="18" charset="0"/>
                <a:sym typeface="Symbol" panose="05050102010706020507" pitchFamily="18" charset="2"/>
              </a:rPr>
              <a:t>	</a:t>
            </a:r>
            <a:r>
              <a:rPr lang="zh-TW" altLang="en-US" sz="1200" dirty="0">
                <a:solidFill>
                  <a:schemeClr val="tx1">
                    <a:lumMod val="65000"/>
                    <a:lumOff val="35000"/>
                  </a:schemeClr>
                </a:solidFill>
                <a:latin typeface="+mn-ea"/>
                <a:cs typeface="Times New Roman" pitchFamily="18" charset="0"/>
                <a:sym typeface="Symbol" panose="05050102010706020507" pitchFamily="18" charset="2"/>
              </a:rPr>
              <a:t>希望檢流計</a:t>
            </a:r>
            <a:r>
              <a:rPr lang="en-US" altLang="zh-TW" sz="1200" dirty="0">
                <a:solidFill>
                  <a:schemeClr val="tx1">
                    <a:lumMod val="65000"/>
                    <a:lumOff val="35000"/>
                  </a:schemeClr>
                </a:solidFill>
                <a:latin typeface="+mn-ea"/>
                <a:cs typeface="Times New Roman" pitchFamily="18" charset="0"/>
                <a:sym typeface="Symbol" panose="05050102010706020507" pitchFamily="18" charset="2"/>
              </a:rPr>
              <a:t>(+R</a:t>
            </a:r>
            <a:r>
              <a:rPr lang="en-US" altLang="zh-TW" sz="1200" baseline="-25000" dirty="0">
                <a:solidFill>
                  <a:schemeClr val="tx1">
                    <a:lumMod val="65000"/>
                    <a:lumOff val="35000"/>
                  </a:schemeClr>
                </a:solidFill>
                <a:latin typeface="+mn-ea"/>
                <a:cs typeface="Times New Roman" pitchFamily="18" charset="0"/>
                <a:sym typeface="Symbol" panose="05050102010706020507" pitchFamily="18" charset="2"/>
              </a:rPr>
              <a:t>S</a:t>
            </a:r>
            <a:r>
              <a:rPr lang="zh-TW" altLang="en-US" sz="1200" dirty="0">
                <a:solidFill>
                  <a:schemeClr val="tx1">
                    <a:lumMod val="65000"/>
                    <a:lumOff val="35000"/>
                  </a:schemeClr>
                </a:solidFill>
                <a:latin typeface="+mn-ea"/>
                <a:cs typeface="Times New Roman" pitchFamily="18" charset="0"/>
                <a:sym typeface="Symbol" panose="05050102010706020507" pitchFamily="18" charset="2"/>
              </a:rPr>
              <a:t> </a:t>
            </a:r>
            <a:r>
              <a:rPr lang="en-US" altLang="zh-TW" sz="1200" dirty="0">
                <a:solidFill>
                  <a:schemeClr val="tx1">
                    <a:lumMod val="65000"/>
                    <a:lumOff val="35000"/>
                  </a:schemeClr>
                </a:solidFill>
                <a:latin typeface="+mn-ea"/>
                <a:cs typeface="Times New Roman" pitchFamily="18" charset="0"/>
                <a:sym typeface="Symbol" panose="05050102010706020507" pitchFamily="18" charset="2"/>
              </a:rPr>
              <a:t>)</a:t>
            </a:r>
            <a:r>
              <a:rPr lang="zh-TW" altLang="en-US" sz="1200" dirty="0">
                <a:solidFill>
                  <a:schemeClr val="tx1">
                    <a:lumMod val="65000"/>
                    <a:lumOff val="35000"/>
                  </a:schemeClr>
                </a:solidFill>
                <a:latin typeface="+mn-ea"/>
                <a:cs typeface="Times New Roman" pitchFamily="18" charset="0"/>
                <a:sym typeface="Symbol" panose="05050102010706020507" pitchFamily="18" charset="2"/>
              </a:rPr>
              <a:t>讀值 </a:t>
            </a:r>
            <a:r>
              <a:rPr lang="en-US" altLang="zh-TW" sz="1200" dirty="0">
                <a:solidFill>
                  <a:schemeClr val="tx1">
                    <a:lumMod val="65000"/>
                    <a:lumOff val="35000"/>
                  </a:schemeClr>
                </a:solidFill>
                <a:latin typeface="+mn-ea"/>
                <a:cs typeface="Times New Roman" pitchFamily="18" charset="0"/>
                <a:sym typeface="Symbol" panose="05050102010706020507" pitchFamily="18" charset="2"/>
              </a:rPr>
              <a:t>50 </a:t>
            </a:r>
            <a:r>
              <a:rPr lang="zh-TW" altLang="en-US" sz="1200" dirty="0">
                <a:solidFill>
                  <a:schemeClr val="tx1">
                    <a:lumMod val="65000"/>
                    <a:lumOff val="35000"/>
                  </a:schemeClr>
                </a:solidFill>
                <a:latin typeface="+mn-ea"/>
                <a:cs typeface="Times New Roman" pitchFamily="18" charset="0"/>
                <a:sym typeface="Symbol" panose="05050102010706020507" pitchFamily="18" charset="2"/>
              </a:rPr>
              <a:t>相當於</a:t>
            </a:r>
            <a:r>
              <a:rPr lang="en-US" altLang="zh-TW" sz="1200" dirty="0">
                <a:solidFill>
                  <a:schemeClr val="tx1">
                    <a:lumMod val="65000"/>
                    <a:lumOff val="35000"/>
                  </a:schemeClr>
                </a:solidFill>
                <a:latin typeface="+mn-ea"/>
                <a:cs typeface="Times New Roman" pitchFamily="18" charset="0"/>
                <a:sym typeface="Wingdings" panose="05000000000000000000" pitchFamily="2" charset="2"/>
              </a:rPr>
              <a:t>10 V</a:t>
            </a:r>
            <a:endParaRPr lang="en-US" altLang="zh-TW" sz="1200" dirty="0">
              <a:solidFill>
                <a:schemeClr val="tx1">
                  <a:lumMod val="65000"/>
                  <a:lumOff val="35000"/>
                </a:schemeClr>
              </a:solidFill>
              <a:latin typeface="+mn-ea"/>
              <a:cs typeface="Times New Roman" pitchFamily="18" charset="0"/>
              <a:sym typeface="Symbol" panose="05050102010706020507" pitchFamily="18" charset="2"/>
            </a:endParaRPr>
          </a:p>
        </p:txBody>
      </p:sp>
      <p:sp>
        <p:nvSpPr>
          <p:cNvPr id="66" name="矩形: 圓角 65">
            <a:extLst>
              <a:ext uri="{FF2B5EF4-FFF2-40B4-BE49-F238E27FC236}">
                <a16:creationId xmlns:a16="http://schemas.microsoft.com/office/drawing/2014/main" id="{135FC67F-7186-4BE7-B5FB-FD2BD140CE4C}"/>
              </a:ext>
            </a:extLst>
          </p:cNvPr>
          <p:cNvSpPr/>
          <p:nvPr/>
        </p:nvSpPr>
        <p:spPr>
          <a:xfrm>
            <a:off x="5733230" y="2100604"/>
            <a:ext cx="1843489" cy="408623"/>
          </a:xfrm>
          <a:prstGeom prst="roundRect">
            <a:avLst/>
          </a:prstGeom>
          <a:solidFill>
            <a:schemeClr val="bg1"/>
          </a:solidFill>
        </p:spPr>
        <p:txBody>
          <a:bodyPr wrap="none">
            <a:spAutoFit/>
          </a:bodyPr>
          <a:lstStyle/>
          <a:p>
            <a:r>
              <a:rPr lang="zh-TW" altLang="en-US" b="1" dirty="0">
                <a:latin typeface="微軟正黑體"/>
                <a:cs typeface="Times New Roman" pitchFamily="18" charset="0"/>
              </a:rPr>
              <a:t>內電阻</a:t>
            </a:r>
            <a:r>
              <a:rPr lang="en-US" altLang="zh-TW" b="1" dirty="0">
                <a:latin typeface="微軟正黑體"/>
                <a:cs typeface="Times New Roman" pitchFamily="18" charset="0"/>
              </a:rPr>
              <a:t>~</a:t>
            </a:r>
            <a:r>
              <a:rPr lang="zh-TW" altLang="en-US" b="1" dirty="0">
                <a:latin typeface="微軟正黑體"/>
                <a:cs typeface="Times New Roman" pitchFamily="18" charset="0"/>
              </a:rPr>
              <a:t> </a:t>
            </a:r>
            <a:r>
              <a:rPr lang="en-US" altLang="zh-TW" b="1" dirty="0">
                <a:solidFill>
                  <a:schemeClr val="bg1">
                    <a:lumMod val="85000"/>
                  </a:schemeClr>
                </a:solidFill>
                <a:latin typeface="微軟正黑體"/>
                <a:cs typeface="Times New Roman" pitchFamily="18" charset="0"/>
              </a:rPr>
              <a:t>2.0 k</a:t>
            </a:r>
            <a:r>
              <a:rPr lang="en-US" altLang="zh-TW" b="1" dirty="0">
                <a:latin typeface="微軟正黑體"/>
                <a:cs typeface="Times New Roman" pitchFamily="18" charset="0"/>
                <a:sym typeface="Symbol" panose="05050102010706020507" pitchFamily="18" charset="2"/>
              </a:rPr>
              <a:t></a:t>
            </a:r>
            <a:endParaRPr lang="zh-TW" altLang="en-US" dirty="0"/>
          </a:p>
        </p:txBody>
      </p:sp>
    </p:spTree>
    <p:extLst>
      <p:ext uri="{BB962C8B-B14F-4D97-AF65-F5344CB8AC3E}">
        <p14:creationId xmlns:p14="http://schemas.microsoft.com/office/powerpoint/2010/main" val="251866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33333E-6 4.07407E-6 L -0.10225 -0.00116 " pathEditMode="relative" rAng="0" ptsTypes="AA">
                                      <p:cBhvr>
                                        <p:cTn id="6" dur="2000" fill="hold"/>
                                        <p:tgtEl>
                                          <p:spTgt spid="54"/>
                                        </p:tgtEl>
                                        <p:attrNameLst>
                                          <p:attrName>ppt_x</p:attrName>
                                          <p:attrName>ppt_y</p:attrName>
                                        </p:attrNameLst>
                                      </p:cBhvr>
                                      <p:rCtr x="-5122" y="-69"/>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0087 2.96296E-6 L -0.4118 0.00023 " pathEditMode="relative" rAng="0" ptsTypes="AA">
                                      <p:cBhvr>
                                        <p:cTn id="10" dur="2000" fill="hold"/>
                                        <p:tgtEl>
                                          <p:spTgt spid="55"/>
                                        </p:tgtEl>
                                        <p:attrNameLst>
                                          <p:attrName>ppt_x</p:attrName>
                                          <p:attrName>ppt_y</p:attrName>
                                        </p:attrNameLst>
                                      </p:cBhvr>
                                      <p:rCtr x="-205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285A69-4017-4870-BCB5-9FB31C057443}"/>
              </a:ext>
            </a:extLst>
          </p:cNvPr>
          <p:cNvSpPr>
            <a:spLocks noGrp="1"/>
          </p:cNvSpPr>
          <p:nvPr>
            <p:ph type="title"/>
          </p:nvPr>
        </p:nvSpPr>
        <p:spPr>
          <a:xfrm>
            <a:off x="2288588" y="11701"/>
            <a:ext cx="3902030" cy="765460"/>
          </a:xfrm>
        </p:spPr>
        <p:txBody>
          <a:bodyPr/>
          <a:lstStyle/>
          <a:p>
            <a:pPr algn="l"/>
            <a:r>
              <a:rPr lang="zh-TW" altLang="en-US" sz="3200" dirty="0">
                <a:solidFill>
                  <a:srgbClr val="0000FF"/>
                </a:solidFill>
                <a:latin typeface="+mj-ea"/>
              </a:rPr>
              <a:t>實驗</a:t>
            </a:r>
            <a:r>
              <a:rPr lang="en-US" altLang="zh-TW" sz="3200" dirty="0">
                <a:solidFill>
                  <a:srgbClr val="0000FF"/>
                </a:solidFill>
                <a:latin typeface="+mj-ea"/>
              </a:rPr>
              <a:t>3 </a:t>
            </a:r>
            <a:r>
              <a:rPr lang="zh-TW" altLang="en-US" sz="3200" dirty="0">
                <a:solidFill>
                  <a:srgbClr val="0000FF"/>
                </a:solidFill>
                <a:latin typeface="+mj-ea"/>
              </a:rPr>
              <a:t>伏特</a:t>
            </a:r>
            <a:r>
              <a:rPr lang="zh-TW" altLang="zh-TW" sz="3200" dirty="0">
                <a:solidFill>
                  <a:srgbClr val="0000FF"/>
                </a:solidFill>
                <a:latin typeface="+mj-ea"/>
              </a:rPr>
              <a:t>計</a:t>
            </a:r>
            <a:r>
              <a:rPr lang="en-US" altLang="zh-TW" sz="3200" dirty="0">
                <a:solidFill>
                  <a:srgbClr val="0000FF"/>
                </a:solidFill>
                <a:latin typeface="+mj-ea"/>
              </a:rPr>
              <a:t>Data</a:t>
            </a:r>
            <a:endParaRPr lang="zh-TW" altLang="en-US" sz="3200" dirty="0"/>
          </a:p>
        </p:txBody>
      </p:sp>
      <p:graphicFrame>
        <p:nvGraphicFramePr>
          <p:cNvPr id="3" name="表格 2">
            <a:extLst>
              <a:ext uri="{FF2B5EF4-FFF2-40B4-BE49-F238E27FC236}">
                <a16:creationId xmlns:a16="http://schemas.microsoft.com/office/drawing/2014/main" id="{814B4F75-AFE1-4ADB-AAB0-E903B006DF4F}"/>
              </a:ext>
            </a:extLst>
          </p:cNvPr>
          <p:cNvGraphicFramePr>
            <a:graphicFrameLocks noGrp="1"/>
          </p:cNvGraphicFramePr>
          <p:nvPr>
            <p:extLst>
              <p:ext uri="{D42A27DB-BD31-4B8C-83A1-F6EECF244321}">
                <p14:modId xmlns:p14="http://schemas.microsoft.com/office/powerpoint/2010/main" val="2137771980"/>
              </p:ext>
            </p:extLst>
          </p:nvPr>
        </p:nvGraphicFramePr>
        <p:xfrm>
          <a:off x="334781" y="4220310"/>
          <a:ext cx="2396774" cy="1892300"/>
        </p:xfrm>
        <a:graphic>
          <a:graphicData uri="http://schemas.openxmlformats.org/drawingml/2006/table">
            <a:tbl>
              <a:tblPr firstRow="1" bandRow="1">
                <a:tableStyleId>{5C22544A-7EE6-4342-B048-85BDC9FD1C3A}</a:tableStyleId>
              </a:tblPr>
              <a:tblGrid>
                <a:gridCol w="1312691">
                  <a:extLst>
                    <a:ext uri="{9D8B030D-6E8A-4147-A177-3AD203B41FA5}">
                      <a16:colId xmlns:a16="http://schemas.microsoft.com/office/drawing/2014/main" val="409545011"/>
                    </a:ext>
                  </a:extLst>
                </a:gridCol>
                <a:gridCol w="1084083">
                  <a:extLst>
                    <a:ext uri="{9D8B030D-6E8A-4147-A177-3AD203B41FA5}">
                      <a16:colId xmlns:a16="http://schemas.microsoft.com/office/drawing/2014/main" val="3715159062"/>
                    </a:ext>
                  </a:extLst>
                </a:gridCol>
              </a:tblGrid>
              <a:tr h="888222">
                <a:tc>
                  <a:txBody>
                    <a:bodyPr/>
                    <a:lstStyle/>
                    <a:p>
                      <a:pPr algn="ctr"/>
                      <a:r>
                        <a:rPr lang="zh-TW" altLang="en-US" sz="2400" dirty="0">
                          <a:latin typeface="+mn-ea"/>
                          <a:ea typeface="+mn-ea"/>
                        </a:rPr>
                        <a:t>檢流計</a:t>
                      </a:r>
                      <a:endParaRPr lang="en-US" altLang="zh-TW" sz="2400" dirty="0">
                        <a:latin typeface="+mn-ea"/>
                        <a:ea typeface="+mn-ea"/>
                      </a:endParaRPr>
                    </a:p>
                    <a:p>
                      <a:pPr algn="ctr"/>
                      <a:r>
                        <a:rPr lang="zh-TW" altLang="en-US" sz="2400" dirty="0">
                          <a:latin typeface="+mn-ea"/>
                          <a:ea typeface="+mn-ea"/>
                        </a:rPr>
                        <a:t> </a:t>
                      </a:r>
                      <a:r>
                        <a:rPr lang="en-US" altLang="zh-TW" sz="2400" dirty="0">
                          <a:latin typeface="+mn-ea"/>
                          <a:ea typeface="+mn-ea"/>
                        </a:rPr>
                        <a:t>V </a:t>
                      </a:r>
                      <a:r>
                        <a:rPr lang="en-US" altLang="zh-TW" sz="2400" baseline="-25000" dirty="0">
                          <a:latin typeface="+mn-ea"/>
                          <a:ea typeface="+mn-ea"/>
                        </a:rPr>
                        <a:t>FS</a:t>
                      </a:r>
                      <a:endParaRPr lang="zh-TW" altLang="en-US" sz="2400" baseline="-25000" dirty="0">
                        <a:latin typeface="+mn-ea"/>
                        <a:ea typeface="+mn-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a:latin typeface="+mn-ea"/>
                          <a:ea typeface="+mn-ea"/>
                        </a:rPr>
                        <a:t>R</a:t>
                      </a:r>
                      <a:r>
                        <a:rPr lang="en-US" altLang="zh-TW" sz="2400" baseline="-25000" dirty="0">
                          <a:latin typeface="+mn-ea"/>
                          <a:ea typeface="+mn-ea"/>
                        </a:rPr>
                        <a:t>s (</a:t>
                      </a:r>
                      <a:r>
                        <a:rPr lang="en-US" altLang="zh-TW" sz="2400" baseline="-25000" dirty="0">
                          <a:latin typeface="+mn-ea"/>
                          <a:ea typeface="+mn-ea"/>
                          <a:sym typeface="Symbol" panose="05050102010706020507" pitchFamily="18" charset="2"/>
                        </a:rPr>
                        <a:t>)</a:t>
                      </a:r>
                      <a:endParaRPr lang="zh-TW" altLang="en-US" sz="2400" baseline="-25000" dirty="0">
                        <a:latin typeface="+mn-ea"/>
                        <a:ea typeface="+mn-ea"/>
                      </a:endParaRPr>
                    </a:p>
                  </a:txBody>
                  <a:tcPr anchor="ctr"/>
                </a:tc>
                <a:extLst>
                  <a:ext uri="{0D108BD9-81ED-4DB2-BD59-A6C34878D82A}">
                    <a16:rowId xmlns:a16="http://schemas.microsoft.com/office/drawing/2014/main" val="3506563019"/>
                  </a:ext>
                </a:extLst>
              </a:tr>
              <a:tr h="502039">
                <a:tc>
                  <a:txBody>
                    <a:bodyPr/>
                    <a:lstStyle/>
                    <a:p>
                      <a:pPr algn="ctr"/>
                      <a:r>
                        <a:rPr lang="en-US" altLang="zh-TW" sz="2400" dirty="0">
                          <a:latin typeface="+mn-ea"/>
                          <a:ea typeface="+mn-ea"/>
                        </a:rPr>
                        <a:t>10 V</a:t>
                      </a:r>
                      <a:endParaRPr lang="zh-TW" altLang="en-US" sz="2400" dirty="0">
                        <a:latin typeface="+mn-ea"/>
                        <a:ea typeface="+mn-ea"/>
                      </a:endParaRPr>
                    </a:p>
                  </a:txBody>
                  <a:tcPr/>
                </a:tc>
                <a:tc>
                  <a:txBody>
                    <a:bodyPr/>
                    <a:lstStyle/>
                    <a:p>
                      <a:pPr algn="ctr"/>
                      <a:r>
                        <a:rPr lang="en-US" altLang="zh-TW" sz="2400" dirty="0">
                          <a:solidFill>
                            <a:schemeClr val="bg1">
                              <a:lumMod val="95000"/>
                            </a:schemeClr>
                          </a:solidFill>
                          <a:latin typeface="+mn-ea"/>
                          <a:ea typeface="+mn-ea"/>
                        </a:rPr>
                        <a:t>200 k</a:t>
                      </a:r>
                      <a:endParaRPr lang="zh-TW" altLang="en-US" sz="2400" dirty="0">
                        <a:solidFill>
                          <a:schemeClr val="bg1">
                            <a:lumMod val="95000"/>
                          </a:schemeClr>
                        </a:solidFill>
                        <a:latin typeface="+mn-ea"/>
                        <a:ea typeface="+mn-ea"/>
                      </a:endParaRPr>
                    </a:p>
                  </a:txBody>
                  <a:tcPr/>
                </a:tc>
                <a:extLst>
                  <a:ext uri="{0D108BD9-81ED-4DB2-BD59-A6C34878D82A}">
                    <a16:rowId xmlns:a16="http://schemas.microsoft.com/office/drawing/2014/main" val="1875327216"/>
                  </a:ext>
                </a:extLst>
              </a:tr>
              <a:tr h="502039">
                <a:tc>
                  <a:txBody>
                    <a:bodyPr/>
                    <a:lstStyle/>
                    <a:p>
                      <a:pPr algn="ctr"/>
                      <a:r>
                        <a:rPr lang="en-US" altLang="zh-TW" sz="2400" dirty="0">
                          <a:latin typeface="+mn-ea"/>
                          <a:ea typeface="+mn-ea"/>
                        </a:rPr>
                        <a:t>2.5 V</a:t>
                      </a:r>
                      <a:endParaRPr lang="zh-TW" altLang="en-US" sz="2400" dirty="0">
                        <a:latin typeface="+mn-ea"/>
                        <a:ea typeface="+mn-ea"/>
                      </a:endParaRPr>
                    </a:p>
                  </a:txBody>
                  <a:tcPr/>
                </a:tc>
                <a:tc>
                  <a:txBody>
                    <a:bodyPr/>
                    <a:lstStyle/>
                    <a:p>
                      <a:pPr algn="ctr"/>
                      <a:r>
                        <a:rPr lang="en-US" altLang="zh-TW" sz="2400" dirty="0">
                          <a:solidFill>
                            <a:schemeClr val="bg1">
                              <a:lumMod val="85000"/>
                            </a:schemeClr>
                          </a:solidFill>
                          <a:latin typeface="+mn-ea"/>
                          <a:ea typeface="+mn-ea"/>
                        </a:rPr>
                        <a:t>50 k</a:t>
                      </a:r>
                      <a:endParaRPr lang="zh-TW" altLang="en-US" sz="2400" dirty="0">
                        <a:solidFill>
                          <a:schemeClr val="bg1">
                            <a:lumMod val="85000"/>
                          </a:schemeClr>
                        </a:solidFill>
                        <a:latin typeface="+mn-ea"/>
                        <a:ea typeface="+mn-ea"/>
                      </a:endParaRPr>
                    </a:p>
                  </a:txBody>
                  <a:tcPr/>
                </a:tc>
                <a:extLst>
                  <a:ext uri="{0D108BD9-81ED-4DB2-BD59-A6C34878D82A}">
                    <a16:rowId xmlns:a16="http://schemas.microsoft.com/office/drawing/2014/main" val="1003398063"/>
                  </a:ext>
                </a:extLst>
              </a:tr>
            </a:tbl>
          </a:graphicData>
        </a:graphic>
      </p:graphicFrame>
      <p:sp>
        <p:nvSpPr>
          <p:cNvPr id="4" name="文字方塊 3">
            <a:extLst>
              <a:ext uri="{FF2B5EF4-FFF2-40B4-BE49-F238E27FC236}">
                <a16:creationId xmlns:a16="http://schemas.microsoft.com/office/drawing/2014/main" id="{471F39E1-4BAC-4FDC-8669-BF8FF4393AF6}"/>
              </a:ext>
            </a:extLst>
          </p:cNvPr>
          <p:cNvSpPr txBox="1"/>
          <p:nvPr/>
        </p:nvSpPr>
        <p:spPr>
          <a:xfrm>
            <a:off x="5108418" y="6010518"/>
            <a:ext cx="4046301" cy="878638"/>
          </a:xfrm>
          <a:prstGeom prst="rect">
            <a:avLst/>
          </a:prstGeom>
          <a:solidFill>
            <a:schemeClr val="bg1"/>
          </a:solidFill>
        </p:spPr>
        <p:txBody>
          <a:bodyPr wrap="none" rtlCol="0">
            <a:spAutoFit/>
          </a:bodyPr>
          <a:lstStyle/>
          <a:p>
            <a:pPr>
              <a:lnSpc>
                <a:spcPct val="150000"/>
              </a:lnSpc>
            </a:pPr>
            <a:r>
              <a:rPr lang="en-US" altLang="zh-TW" b="1" dirty="0">
                <a:solidFill>
                  <a:srgbClr val="FF0000"/>
                </a:solidFill>
              </a:rPr>
              <a:t>Note: 	</a:t>
            </a:r>
            <a:r>
              <a:rPr lang="zh-TW" altLang="en-US" b="1" dirty="0">
                <a:solidFill>
                  <a:srgbClr val="FF0000"/>
                </a:solidFill>
              </a:rPr>
              <a:t>安培計 理想等效電阻</a:t>
            </a:r>
            <a:r>
              <a:rPr lang="en-US" altLang="zh-TW" b="1" dirty="0">
                <a:solidFill>
                  <a:srgbClr val="FF0000"/>
                </a:solidFill>
              </a:rPr>
              <a:t>=0</a:t>
            </a:r>
          </a:p>
          <a:p>
            <a:pPr>
              <a:lnSpc>
                <a:spcPct val="150000"/>
              </a:lnSpc>
            </a:pPr>
            <a:r>
              <a:rPr lang="en-US" altLang="zh-TW" b="1" dirty="0">
                <a:solidFill>
                  <a:srgbClr val="FF0000"/>
                </a:solidFill>
              </a:rPr>
              <a:t>	</a:t>
            </a:r>
            <a:r>
              <a:rPr lang="zh-TW" altLang="en-US" b="1" dirty="0">
                <a:solidFill>
                  <a:srgbClr val="FF0000"/>
                </a:solidFill>
              </a:rPr>
              <a:t>伏特計 理想等效電阻</a:t>
            </a:r>
            <a:r>
              <a:rPr lang="en-US" altLang="zh-TW" b="1" dirty="0">
                <a:solidFill>
                  <a:srgbClr val="FF0000"/>
                </a:solidFill>
              </a:rPr>
              <a:t>=</a:t>
            </a:r>
            <a:r>
              <a:rPr lang="zh-TW" altLang="en-US" b="1" dirty="0">
                <a:solidFill>
                  <a:srgbClr val="FF0000"/>
                </a:solidFill>
              </a:rPr>
              <a:t>無限大</a:t>
            </a:r>
            <a:endParaRPr lang="en-US" altLang="zh-TW" b="1" dirty="0">
              <a:solidFill>
                <a:srgbClr val="FF0000"/>
              </a:solidFill>
            </a:endParaRPr>
          </a:p>
        </p:txBody>
      </p:sp>
      <p:sp>
        <p:nvSpPr>
          <p:cNvPr id="20" name="矩形 19">
            <a:extLst>
              <a:ext uri="{FF2B5EF4-FFF2-40B4-BE49-F238E27FC236}">
                <a16:creationId xmlns:a16="http://schemas.microsoft.com/office/drawing/2014/main" id="{495B2B51-4F00-46F6-9AB5-4F2AFC039838}"/>
              </a:ext>
            </a:extLst>
          </p:cNvPr>
          <p:cNvSpPr/>
          <p:nvPr/>
        </p:nvSpPr>
        <p:spPr>
          <a:xfrm>
            <a:off x="553816" y="3761959"/>
            <a:ext cx="3469544" cy="405111"/>
          </a:xfrm>
          <a:prstGeom prst="rect">
            <a:avLst/>
          </a:prstGeom>
          <a:noFill/>
        </p:spPr>
        <p:txBody>
          <a:bodyPr wrap="square">
            <a:spAutoFit/>
          </a:bodyPr>
          <a:lstStyle/>
          <a:p>
            <a:pPr lvl="0">
              <a:lnSpc>
                <a:spcPct val="110000"/>
              </a:lnSpc>
            </a:pP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檢流計內電阻 </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000" b="1" baseline="-25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G</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b="1" dirty="0">
                <a:solidFill>
                  <a:schemeClr val="bg1">
                    <a:lumMod val="85000"/>
                  </a:schemeClr>
                </a:solidFill>
                <a:latin typeface="微軟正黑體" panose="020B0604030504040204" pitchFamily="34" charset="-120"/>
                <a:ea typeface="微軟正黑體" panose="020B0604030504040204" pitchFamily="34" charset="-120"/>
                <a:cs typeface="Times New Roman" panose="02020603050405020304" pitchFamily="18" charset="0"/>
              </a:rPr>
              <a:t>1024 </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sym typeface="Symbol" panose="05050102010706020507" pitchFamily="18" charset="2"/>
              </a:rPr>
              <a:t></a:t>
            </a: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9" name="物件 8">
                <a:extLst>
                  <a:ext uri="{FF2B5EF4-FFF2-40B4-BE49-F238E27FC236}">
                    <a16:creationId xmlns:a16="http://schemas.microsoft.com/office/drawing/2014/main" id="{E75AB0C8-7706-4FD5-9F5E-06831864C8BC}"/>
                  </a:ext>
                </a:extLst>
              </p:cNvPr>
              <p:cNvSpPr txBox="1"/>
              <p:nvPr/>
            </p:nvSpPr>
            <p:spPr bwMode="auto">
              <a:xfrm>
                <a:off x="390260" y="1628973"/>
                <a:ext cx="4565449" cy="977129"/>
              </a:xfrm>
              <a:prstGeom prst="rect">
                <a:avLst/>
              </a:prstGeom>
              <a:noFill/>
              <a:extLst/>
            </p:spPr>
            <p:txBody>
              <a:bodyPr>
                <a:noAutofit/>
              </a:bodyPr>
              <a:lstStyle/>
              <a:p>
                <a:pPr marL="342900" indent="-342900">
                  <a:lnSpc>
                    <a:spcPct val="120000"/>
                  </a:lnSpc>
                  <a:buFont typeface="+mj-lt"/>
                  <a:buAutoNum type="arabicPeriod" startAt="2"/>
                </a:pPr>
                <a:r>
                  <a:rPr lang="zh-TW" altLang="en-US" dirty="0">
                    <a:solidFill>
                      <a:srgbClr val="000000"/>
                    </a:solidFill>
                  </a:rPr>
                  <a:t>計算檢流計</a:t>
                </a:r>
                <a14:m>
                  <m:oMath xmlns:m="http://schemas.openxmlformats.org/officeDocument/2006/math">
                    <m:r>
                      <a:rPr lang="zh-TW" altLang="en-US" b="0" i="1" dirty="0" smtClean="0">
                        <a:solidFill>
                          <a:srgbClr val="000000"/>
                        </a:solidFill>
                        <a:latin typeface="Cambria Math" panose="02040503050406030204" pitchFamily="18" charset="0"/>
                      </a:rPr>
                      <m:t>需</m:t>
                    </m:r>
                    <m:r>
                      <a:rPr lang="zh-TW" altLang="en-US" i="1" dirty="0">
                        <a:solidFill>
                          <a:srgbClr val="000000"/>
                        </a:solidFill>
                        <a:latin typeface="Cambria Math" panose="02040503050406030204" pitchFamily="18" charset="0"/>
                      </a:rPr>
                      <m:t>串</m:t>
                    </m:r>
                    <m:r>
                      <a:rPr lang="zh-TW" altLang="en-US" b="0" i="1" dirty="0" smtClean="0">
                        <a:solidFill>
                          <a:srgbClr val="000000"/>
                        </a:solidFill>
                        <a:latin typeface="Cambria Math" panose="02040503050406030204" pitchFamily="18" charset="0"/>
                      </a:rPr>
                      <m:t>聯</m:t>
                    </m:r>
                    <m:r>
                      <a:rPr lang="zh-TW" altLang="en-US" i="1" dirty="0">
                        <a:solidFill>
                          <a:srgbClr val="000000"/>
                        </a:solidFill>
                        <a:latin typeface="Cambria Math" panose="02040503050406030204" pitchFamily="18" charset="0"/>
                      </a:rPr>
                      <m:t>電阻</m:t>
                    </m:r>
                    <m:r>
                      <a:rPr lang="zh-TW" altLang="en-US" i="1" dirty="0" smtClean="0">
                        <a:solidFill>
                          <a:srgbClr val="000000"/>
                        </a:solidFill>
                        <a:latin typeface="Cambria Math" panose="02040503050406030204" pitchFamily="18" charset="0"/>
                      </a:rPr>
                      <m:t> </m:t>
                    </m:r>
                    <m:r>
                      <m:rPr>
                        <m:sty m:val="p"/>
                      </m:rPr>
                      <a:rPr lang="en-US" altLang="zh-TW" i="1" dirty="0">
                        <a:solidFill>
                          <a:srgbClr val="000000"/>
                        </a:solidFill>
                        <a:latin typeface="Cambria Math" panose="02040503050406030204" pitchFamily="18" charset="0"/>
                      </a:rPr>
                      <m:t>R</m:t>
                    </m:r>
                    <m:r>
                      <a:rPr lang="en-US" altLang="zh-TW" b="0" i="1" dirty="0" smtClean="0">
                        <a:solidFill>
                          <a:srgbClr val="000000"/>
                        </a:solidFill>
                        <a:latin typeface="Cambria Math" panose="02040503050406030204" pitchFamily="18" charset="0"/>
                      </a:rPr>
                      <m:t>𝑠</m:t>
                    </m:r>
                    <m:r>
                      <a:rPr lang="en-US" altLang="zh-TW" b="0" i="1" smtClean="0">
                        <a:solidFill>
                          <a:srgbClr val="000000"/>
                        </a:solidFill>
                        <a:latin typeface="Cambria Math" panose="02040503050406030204" pitchFamily="18" charset="0"/>
                      </a:rPr>
                      <m:t>: </m:t>
                    </m:r>
                  </m:oMath>
                </a14:m>
                <a:endParaRPr lang="en-US" altLang="zh-TW" b="0" i="1" dirty="0">
                  <a:solidFill>
                    <a:srgbClr val="000000"/>
                  </a:solidFill>
                  <a:latin typeface="Cambria Math" panose="02040503050406030204" pitchFamily="18" charset="0"/>
                </a:endParaRPr>
              </a:p>
              <a:p>
                <a:pPr>
                  <a:lnSpc>
                    <a:spcPct val="120000"/>
                  </a:lnSpc>
                </a:pPr>
                <a14:m>
                  <m:oMath xmlns:m="http://schemas.openxmlformats.org/officeDocument/2006/math">
                    <m:r>
                      <a:rPr lang="zh-TW" altLang="en-US" i="1" dirty="0">
                        <a:solidFill>
                          <a:srgbClr val="000000"/>
                        </a:solidFill>
                        <a:latin typeface="Cambria Math" panose="02040503050406030204" pitchFamily="18" charset="0"/>
                      </a:rPr>
                      <m:t>擴充</m:t>
                    </m:r>
                    <m:r>
                      <a:rPr lang="zh-TW" altLang="en-US" i="1">
                        <a:solidFill>
                          <a:srgbClr val="000000"/>
                        </a:solidFill>
                        <a:latin typeface="Cambria Math" panose="02040503050406030204" pitchFamily="18" charset="0"/>
                      </a:rPr>
                      <m:t>檢流</m:t>
                    </m:r>
                    <m:r>
                      <a:rPr lang="zh-TW" altLang="en-US" i="1" smtClean="0">
                        <a:solidFill>
                          <a:srgbClr val="000000"/>
                        </a:solidFill>
                        <a:latin typeface="Cambria Math" panose="02040503050406030204" pitchFamily="18" charset="0"/>
                      </a:rPr>
                      <m:t>計</m:t>
                    </m:r>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𝑉</m:t>
                        </m:r>
                      </m:e>
                      <m:sub>
                        <m:r>
                          <a:rPr lang="zh-TW" altLang="en-US" i="1">
                            <a:solidFill>
                              <a:srgbClr val="000000"/>
                            </a:solidFill>
                            <a:latin typeface="Cambria Math" panose="02040503050406030204" pitchFamily="18" charset="0"/>
                          </a:rPr>
                          <m:t>𝑎𝑏</m:t>
                        </m:r>
                        <m:r>
                          <a:rPr lang="en-US" altLang="zh-TW" b="0" i="1" smtClean="0">
                            <a:solidFill>
                              <a:srgbClr val="000000"/>
                            </a:solidFill>
                            <a:latin typeface="Cambria Math" panose="02040503050406030204" pitchFamily="18" charset="0"/>
                          </a:rPr>
                          <m:t> </m:t>
                        </m:r>
                        <m:r>
                          <a:rPr lang="en-US" altLang="zh-TW" b="0" i="1" smtClean="0">
                            <a:solidFill>
                              <a:srgbClr val="000000"/>
                            </a:solidFill>
                            <a:latin typeface="Cambria Math" panose="02040503050406030204" pitchFamily="18" charset="0"/>
                          </a:rPr>
                          <m:t>𝐹𝑆</m:t>
                        </m:r>
                      </m:sub>
                    </m:sSub>
                    <m:r>
                      <a:rPr lang="zh-TW" altLang="en-US" i="1">
                        <a:solidFill>
                          <a:srgbClr val="000000"/>
                        </a:solidFill>
                        <a:latin typeface="Cambria Math" panose="02040503050406030204" pitchFamily="18" charset="0"/>
                      </a:rPr>
                      <m:t>=</m:t>
                    </m:r>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𝐼</m:t>
                        </m:r>
                      </m:e>
                      <m:sub>
                        <m:r>
                          <a:rPr lang="en-US" altLang="zh-TW" i="1">
                            <a:solidFill>
                              <a:srgbClr val="000000"/>
                            </a:solidFill>
                            <a:latin typeface="Cambria Math" panose="02040503050406030204" pitchFamily="18" charset="0"/>
                          </a:rPr>
                          <m:t>𝐺</m:t>
                        </m:r>
                        <m:r>
                          <a:rPr lang="en-US" altLang="zh-TW" b="0" i="1" smtClean="0">
                            <a:solidFill>
                              <a:srgbClr val="000000"/>
                            </a:solidFill>
                            <a:latin typeface="Cambria Math" panose="02040503050406030204" pitchFamily="18" charset="0"/>
                          </a:rPr>
                          <m:t> </m:t>
                        </m:r>
                        <m:r>
                          <a:rPr lang="en-US" altLang="zh-TW" b="0" i="1" smtClean="0">
                            <a:solidFill>
                              <a:srgbClr val="000000"/>
                            </a:solidFill>
                            <a:latin typeface="Cambria Math" panose="02040503050406030204" pitchFamily="18" charset="0"/>
                          </a:rPr>
                          <m:t>𝐹𝑆</m:t>
                        </m:r>
                      </m:sub>
                    </m:sSub>
                    <m:r>
                      <a:rPr lang="en-US" altLang="zh-TW" i="1">
                        <a:solidFill>
                          <a:srgbClr val="000000"/>
                        </a:solidFill>
                        <a:latin typeface="Cambria Math" panose="02040503050406030204" pitchFamily="18" charset="0"/>
                      </a:rPr>
                      <m:t> </m:t>
                    </m:r>
                    <m:d>
                      <m:dPr>
                        <m:ctrlPr>
                          <a:rPr lang="zh-TW" altLang="en-US" i="1">
                            <a:solidFill>
                              <a:srgbClr val="000000"/>
                            </a:solidFill>
                            <a:latin typeface="Cambria Math" panose="02040503050406030204" pitchFamily="18" charset="0"/>
                          </a:rPr>
                        </m:ctrlPr>
                      </m:dPr>
                      <m:e>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en-US" altLang="zh-TW" i="1">
                                <a:solidFill>
                                  <a:srgbClr val="000000"/>
                                </a:solidFill>
                                <a:latin typeface="Cambria Math" panose="02040503050406030204" pitchFamily="18" charset="0"/>
                              </a:rPr>
                              <m:t>𝐺</m:t>
                            </m:r>
                          </m:sub>
                        </m:sSub>
                        <m:r>
                          <a:rPr lang="zh-TW" altLang="en-US" i="1">
                            <a:solidFill>
                              <a:srgbClr val="000000"/>
                            </a:solidFill>
                            <a:latin typeface="Cambria Math" panose="02040503050406030204" pitchFamily="18" charset="0"/>
                          </a:rPr>
                          <m:t>+</m:t>
                        </m:r>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zh-TW" altLang="en-US" i="1">
                                <a:solidFill>
                                  <a:srgbClr val="000000"/>
                                </a:solidFill>
                                <a:latin typeface="Cambria Math" panose="02040503050406030204" pitchFamily="18" charset="0"/>
                              </a:rPr>
                              <m:t>𝑠</m:t>
                            </m:r>
                          </m:sub>
                        </m:sSub>
                      </m:e>
                    </m:d>
                  </m:oMath>
                </a14:m>
                <a:r>
                  <a:rPr lang="zh-TW" altLang="en-US" dirty="0"/>
                  <a:t> </a:t>
                </a:r>
                <a:r>
                  <a:rPr lang="en-US" altLang="zh-TW" dirty="0">
                    <a:sym typeface="Wingdings" panose="05000000000000000000" pitchFamily="2" charset="2"/>
                  </a:rPr>
                  <a:t>R</a:t>
                </a:r>
                <a:r>
                  <a:rPr lang="en-US" altLang="zh-TW" baseline="-25000" dirty="0">
                    <a:sym typeface="Wingdings" panose="05000000000000000000" pitchFamily="2" charset="2"/>
                  </a:rPr>
                  <a:t>s</a:t>
                </a:r>
                <a:endParaRPr lang="zh-TW" altLang="en-US" baseline="-25000" dirty="0"/>
              </a:p>
            </p:txBody>
          </p:sp>
        </mc:Choice>
        <mc:Fallback xmlns="">
          <p:sp>
            <p:nvSpPr>
              <p:cNvPr id="49" name="物件 8">
                <a:extLst>
                  <a:ext uri="{FF2B5EF4-FFF2-40B4-BE49-F238E27FC236}">
                    <a16:creationId xmlns:a16="http://schemas.microsoft.com/office/drawing/2014/main" id="{E75AB0C8-7706-4FD5-9F5E-06831864C8BC}"/>
                  </a:ext>
                </a:extLst>
              </p:cNvPr>
              <p:cNvSpPr txBox="1">
                <a:spLocks noRot="1" noChangeAspect="1" noMove="1" noResize="1" noEditPoints="1" noAdjustHandles="1" noChangeArrowheads="1" noChangeShapeType="1" noTextEdit="1"/>
              </p:cNvSpPr>
              <p:nvPr/>
            </p:nvSpPr>
            <p:spPr bwMode="auto">
              <a:xfrm>
                <a:off x="390260" y="1628973"/>
                <a:ext cx="4565449" cy="977129"/>
              </a:xfrm>
              <a:prstGeom prst="rect">
                <a:avLst/>
              </a:prstGeom>
              <a:blipFill>
                <a:blip r:embed="rId2"/>
                <a:stretch>
                  <a:fillRect l="-1068"/>
                </a:stretch>
              </a:blipFill>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50" name="表格 49">
                <a:extLst>
                  <a:ext uri="{FF2B5EF4-FFF2-40B4-BE49-F238E27FC236}">
                    <a16:creationId xmlns:a16="http://schemas.microsoft.com/office/drawing/2014/main" id="{6060D85C-8202-4E98-B68E-9495A6D0FA03}"/>
                  </a:ext>
                </a:extLst>
              </p:cNvPr>
              <p:cNvGraphicFramePr>
                <a:graphicFrameLocks noGrp="1"/>
              </p:cNvGraphicFramePr>
              <p:nvPr>
                <p:extLst>
                  <p:ext uri="{D42A27DB-BD31-4B8C-83A1-F6EECF244321}">
                    <p14:modId xmlns:p14="http://schemas.microsoft.com/office/powerpoint/2010/main" val="3770981370"/>
                  </p:ext>
                </p:extLst>
              </p:nvPr>
            </p:nvGraphicFramePr>
            <p:xfrm>
              <a:off x="2853514" y="4217806"/>
              <a:ext cx="6125893" cy="1891216"/>
            </p:xfrm>
            <a:graphic>
              <a:graphicData uri="http://schemas.openxmlformats.org/drawingml/2006/table">
                <a:tbl>
                  <a:tblPr firstRow="1" bandRow="1">
                    <a:tableStyleId>{5C22544A-7EE6-4342-B048-85BDC9FD1C3A}</a:tableStyleId>
                  </a:tblPr>
                  <a:tblGrid>
                    <a:gridCol w="957401">
                      <a:extLst>
                        <a:ext uri="{9D8B030D-6E8A-4147-A177-3AD203B41FA5}">
                          <a16:colId xmlns:a16="http://schemas.microsoft.com/office/drawing/2014/main" val="28008714"/>
                        </a:ext>
                      </a:extLst>
                    </a:gridCol>
                    <a:gridCol w="1141393">
                      <a:extLst>
                        <a:ext uri="{9D8B030D-6E8A-4147-A177-3AD203B41FA5}">
                          <a16:colId xmlns:a16="http://schemas.microsoft.com/office/drawing/2014/main" val="3847079061"/>
                        </a:ext>
                      </a:extLst>
                    </a:gridCol>
                    <a:gridCol w="744736">
                      <a:extLst>
                        <a:ext uri="{9D8B030D-6E8A-4147-A177-3AD203B41FA5}">
                          <a16:colId xmlns:a16="http://schemas.microsoft.com/office/drawing/2014/main" val="2780761388"/>
                        </a:ext>
                      </a:extLst>
                    </a:gridCol>
                    <a:gridCol w="928728">
                      <a:extLst>
                        <a:ext uri="{9D8B030D-6E8A-4147-A177-3AD203B41FA5}">
                          <a16:colId xmlns:a16="http://schemas.microsoft.com/office/drawing/2014/main" val="1580310754"/>
                        </a:ext>
                      </a:extLst>
                    </a:gridCol>
                    <a:gridCol w="1054617">
                      <a:extLst>
                        <a:ext uri="{9D8B030D-6E8A-4147-A177-3AD203B41FA5}">
                          <a16:colId xmlns:a16="http://schemas.microsoft.com/office/drawing/2014/main" val="3407898810"/>
                        </a:ext>
                      </a:extLst>
                    </a:gridCol>
                    <a:gridCol w="1299018">
                      <a:extLst>
                        <a:ext uri="{9D8B030D-6E8A-4147-A177-3AD203B41FA5}">
                          <a16:colId xmlns:a16="http://schemas.microsoft.com/office/drawing/2014/main" val="2523215145"/>
                        </a:ext>
                      </a:extLst>
                    </a:gridCol>
                  </a:tblGrid>
                  <a:tr h="851868">
                    <a:tc>
                      <a:txBody>
                        <a:bodyPr/>
                        <a:lstStyle/>
                        <a:p>
                          <a:pPr algn="ctr"/>
                          <a:r>
                            <a:rPr lang="en-US" altLang="zh-TW" sz="2400" dirty="0">
                              <a:latin typeface="+mn-ea"/>
                              <a:ea typeface="+mn-ea"/>
                            </a:rPr>
                            <a:t>V </a:t>
                          </a:r>
                          <a:r>
                            <a:rPr lang="en-US" altLang="zh-TW" sz="2400" baseline="-25000" dirty="0">
                              <a:latin typeface="+mn-ea"/>
                              <a:ea typeface="+mn-ea"/>
                            </a:rPr>
                            <a:t>(V)</a:t>
                          </a:r>
                          <a:endParaRPr lang="zh-TW" altLang="en-US" sz="2400" baseline="-25000" dirty="0">
                            <a:latin typeface="+mn-ea"/>
                            <a:ea typeface="+mn-ea"/>
                          </a:endParaRPr>
                        </a:p>
                      </a:txBody>
                      <a:tcPr anchor="ctr"/>
                    </a:tc>
                    <a:tc>
                      <a:txBody>
                        <a:bodyPr/>
                        <a:lstStyle/>
                        <a:p>
                          <a:pPr algn="ctr"/>
                          <a:r>
                            <a:rPr lang="en-US" altLang="zh-TW" sz="2400" dirty="0">
                              <a:latin typeface="+mn-ea"/>
                              <a:ea typeface="+mn-ea"/>
                            </a:rPr>
                            <a:t>R</a:t>
                          </a:r>
                          <a:r>
                            <a:rPr lang="zh-TW" altLang="en-US" sz="2400" baseline="-25000" dirty="0">
                              <a:latin typeface="+mn-ea"/>
                              <a:ea typeface="+mn-ea"/>
                            </a:rPr>
                            <a:t>待測 </a:t>
                          </a:r>
                          <a:r>
                            <a:rPr lang="en-US" altLang="zh-TW" sz="2400" baseline="-25000" dirty="0">
                              <a:latin typeface="+mn-ea"/>
                              <a:ea typeface="+mn-ea"/>
                            </a:rPr>
                            <a:t>(</a:t>
                          </a:r>
                          <a:r>
                            <a:rPr lang="en-US" altLang="zh-TW" sz="2400" baseline="-25000" dirty="0">
                              <a:latin typeface="+mn-ea"/>
                              <a:ea typeface="+mn-ea"/>
                              <a:sym typeface="Symbol" panose="05050102010706020507" pitchFamily="18" charset="2"/>
                            </a:rPr>
                            <a:t>)</a:t>
                          </a:r>
                          <a:endParaRPr lang="zh-TW" altLang="en-US" sz="2400" baseline="-25000" dirty="0">
                            <a:latin typeface="+mn-ea"/>
                            <a:ea typeface="+mn-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altLang="zh-TW" sz="2800" i="1" dirty="0" smtClean="0">
                                    <a:latin typeface="Cambria Math" panose="02040503050406030204" pitchFamily="18" charset="0"/>
                                    <a:ea typeface="+mn-ea"/>
                                  </a:rPr>
                                  <m:t>I</m:t>
                                </m:r>
                                <m:r>
                                  <m:rPr>
                                    <m:sty m:val="p"/>
                                  </m:rPr>
                                  <a:rPr lang="en-US" altLang="zh-TW" sz="2800" i="1" baseline="-25000" dirty="0" smtClean="0">
                                    <a:latin typeface="Cambria Math" panose="02040503050406030204" pitchFamily="18" charset="0"/>
                                    <a:ea typeface="+mn-ea"/>
                                  </a:rPr>
                                  <m:t>G</m:t>
                                </m:r>
                              </m:oMath>
                            </m:oMathPara>
                          </a14:m>
                          <a:endParaRPr lang="zh-TW" altLang="en-US" sz="2400" baseline="-25000" dirty="0">
                            <a:latin typeface="+mn-ea"/>
                            <a:ea typeface="+mn-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err="1">
                              <a:latin typeface="+mn-ea"/>
                              <a:ea typeface="+mn-ea"/>
                            </a:rPr>
                            <a:t>V</a:t>
                          </a:r>
                          <a:r>
                            <a:rPr lang="en-US" altLang="zh-TW" sz="2400" baseline="-25000" dirty="0" err="1">
                              <a:latin typeface="+mn-ea"/>
                              <a:ea typeface="+mn-ea"/>
                            </a:rPr>
                            <a:t>ab</a:t>
                          </a:r>
                          <a:endParaRPr lang="zh-TW" altLang="en-US" sz="2400" baseline="-25000" dirty="0">
                            <a:latin typeface="+mn-ea"/>
                            <a:ea typeface="+mn-ea"/>
                          </a:endParaRPr>
                        </a:p>
                      </a:txBody>
                      <a:tcPr anchor="ctr"/>
                    </a:tc>
                    <a:tc>
                      <a:txBody>
                        <a:bodyPr/>
                        <a:lstStyle/>
                        <a:p>
                          <a:pPr algn="ctr"/>
                          <a:r>
                            <a:rPr lang="en-US" altLang="zh-TW" sz="2400" dirty="0">
                              <a:latin typeface="+mn-ea"/>
                              <a:ea typeface="+mn-ea"/>
                            </a:rPr>
                            <a:t>V</a:t>
                          </a:r>
                          <a:r>
                            <a:rPr lang="en-US" altLang="zh-TW" sz="2400" baseline="-25000" dirty="0">
                              <a:latin typeface="+mn-ea"/>
                              <a:ea typeface="+mn-ea"/>
                            </a:rPr>
                            <a:t>DMM</a:t>
                          </a:r>
                          <a:endParaRPr lang="zh-TW" altLang="en-US" sz="2400" baseline="-25000" dirty="0">
                            <a:latin typeface="+mn-ea"/>
                            <a:ea typeface="+mn-ea"/>
                          </a:endParaRPr>
                        </a:p>
                      </a:txBody>
                      <a:tcPr anchor="ctr"/>
                    </a:tc>
                    <a:tc>
                      <a:txBody>
                        <a:bodyPr/>
                        <a:lstStyle/>
                        <a:p>
                          <a:pPr marL="0" algn="ctr" defTabSz="685800" rtl="0" eaLnBrk="1" fontAlgn="ctr" latinLnBrk="0" hangingPunct="1"/>
                          <a:r>
                            <a:rPr lang="en-US" sz="1800" b="1" kern="1200" dirty="0">
                              <a:solidFill>
                                <a:schemeClr val="lt1"/>
                              </a:solidFill>
                              <a:latin typeface="+mn-ea"/>
                              <a:ea typeface="+mn-ea"/>
                              <a:cs typeface="+mn-cs"/>
                            </a:rPr>
                            <a:t>(</a:t>
                          </a:r>
                          <a:r>
                            <a:rPr lang="en-US" altLang="zh-TW" sz="1800" b="1" kern="1200" dirty="0">
                              <a:solidFill>
                                <a:schemeClr val="lt1"/>
                              </a:solidFill>
                              <a:latin typeface="+mn-ea"/>
                              <a:ea typeface="+mn-ea"/>
                              <a:cs typeface="+mn-cs"/>
                            </a:rPr>
                            <a:t>V</a:t>
                          </a:r>
                          <a:r>
                            <a:rPr lang="en-US" altLang="zh-TW" sz="1800" b="1" kern="1200" baseline="-25000" dirty="0">
                              <a:solidFill>
                                <a:schemeClr val="lt1"/>
                              </a:solidFill>
                              <a:latin typeface="+mn-ea"/>
                              <a:ea typeface="+mn-ea"/>
                              <a:cs typeface="+mn-cs"/>
                            </a:rPr>
                            <a:t>DMM</a:t>
                          </a:r>
                          <a:r>
                            <a:rPr lang="en-US" altLang="zh-TW" sz="1800" b="1" kern="1200" dirty="0">
                              <a:solidFill>
                                <a:schemeClr val="lt1"/>
                              </a:solidFill>
                              <a:latin typeface="+mn-ea"/>
                              <a:ea typeface="+mn-ea"/>
                              <a:cs typeface="+mn-cs"/>
                            </a:rPr>
                            <a:t>-</a:t>
                          </a:r>
                          <a:r>
                            <a:rPr lang="en-US" sz="1800" b="1" kern="1200" dirty="0" err="1">
                              <a:solidFill>
                                <a:schemeClr val="lt1"/>
                              </a:solidFill>
                              <a:latin typeface="+mn-ea"/>
                              <a:ea typeface="+mn-ea"/>
                              <a:cs typeface="+mn-cs"/>
                            </a:rPr>
                            <a:t>V</a:t>
                          </a:r>
                          <a:r>
                            <a:rPr lang="en-US" sz="1800" b="1" kern="1200" baseline="-25000" dirty="0" err="1">
                              <a:solidFill>
                                <a:schemeClr val="lt1"/>
                              </a:solidFill>
                              <a:latin typeface="+mn-ea"/>
                              <a:ea typeface="+mn-ea"/>
                              <a:cs typeface="+mn-cs"/>
                            </a:rPr>
                            <a:t>ab</a:t>
                          </a:r>
                          <a:r>
                            <a:rPr lang="en-US" sz="1800" b="1" kern="1200" dirty="0">
                              <a:solidFill>
                                <a:schemeClr val="lt1"/>
                              </a:solidFill>
                              <a:latin typeface="+mn-ea"/>
                              <a:ea typeface="+mn-ea"/>
                              <a:cs typeface="+mn-cs"/>
                            </a:rPr>
                            <a:t>)/ V</a:t>
                          </a:r>
                          <a:r>
                            <a:rPr lang="en-US" sz="1800" b="1" kern="1200" baseline="-25000" dirty="0">
                              <a:solidFill>
                                <a:schemeClr val="lt1"/>
                              </a:solidFill>
                              <a:latin typeface="+mn-ea"/>
                              <a:ea typeface="+mn-ea"/>
                              <a:cs typeface="+mn-cs"/>
                            </a:rPr>
                            <a:t>DMM</a:t>
                          </a:r>
                        </a:p>
                      </a:txBody>
                      <a:tcPr marL="6350" marR="6350" marT="6350" marB="0" anchor="ctr"/>
                    </a:tc>
                    <a:extLst>
                      <a:ext uri="{0D108BD9-81ED-4DB2-BD59-A6C34878D82A}">
                        <a16:rowId xmlns:a16="http://schemas.microsoft.com/office/drawing/2014/main" val="2430312765"/>
                      </a:ext>
                    </a:extLst>
                  </a:tr>
                  <a:tr h="519674">
                    <a:tc>
                      <a:txBody>
                        <a:bodyPr/>
                        <a:lstStyle/>
                        <a:p>
                          <a:pPr algn="ctr"/>
                          <a:r>
                            <a:rPr lang="en-US" altLang="zh-TW" sz="2400" dirty="0">
                              <a:latin typeface="+mn-ea"/>
                              <a:ea typeface="+mn-ea"/>
                            </a:rPr>
                            <a:t>6</a:t>
                          </a:r>
                          <a:endParaRPr lang="zh-TW" altLang="en-US" sz="2400" dirty="0">
                            <a:latin typeface="+mn-ea"/>
                            <a:ea typeface="+mn-ea"/>
                          </a:endParaRPr>
                        </a:p>
                      </a:txBody>
                      <a:tcPr/>
                    </a:tc>
                    <a:tc>
                      <a:txBody>
                        <a:bodyPr/>
                        <a:lstStyle/>
                        <a:p>
                          <a:pPr algn="ctr"/>
                          <a:r>
                            <a:rPr lang="en-US" altLang="zh-TW" sz="2400" dirty="0">
                              <a:latin typeface="+mn-ea"/>
                              <a:ea typeface="+mn-ea"/>
                            </a:rPr>
                            <a:t>150</a:t>
                          </a:r>
                          <a:endParaRPr lang="zh-TW" altLang="en-US" sz="2400" dirty="0">
                            <a:latin typeface="+mn-ea"/>
                            <a:ea typeface="+mn-ea"/>
                          </a:endParaRPr>
                        </a:p>
                      </a:txBody>
                      <a:tcPr/>
                    </a:tc>
                    <a:tc>
                      <a:txBody>
                        <a:bodyPr/>
                        <a:lstStyle/>
                        <a:p>
                          <a:pPr marL="0" algn="ctr" defTabSz="685800" rtl="0" eaLnBrk="1" fontAlgn="t" latinLnBrk="0" hangingPunct="1"/>
                          <a:r>
                            <a:rPr lang="en-US" altLang="zh-TW" sz="2400" kern="1200" dirty="0">
                              <a:solidFill>
                                <a:schemeClr val="bg1">
                                  <a:lumMod val="95000"/>
                                </a:schemeClr>
                              </a:solidFill>
                              <a:latin typeface="+mn-ea"/>
                              <a:ea typeface="+mn-ea"/>
                              <a:cs typeface="+mn-cs"/>
                            </a:rPr>
                            <a:t>24</a:t>
                          </a:r>
                        </a:p>
                      </a:txBody>
                      <a:tcPr marL="6350" marR="6350" marT="6350" marB="0"/>
                    </a:tc>
                    <a:tc>
                      <a:txBody>
                        <a:bodyPr/>
                        <a:lstStyle/>
                        <a:p>
                          <a:pPr marL="0" algn="ctr" defTabSz="685800" rtl="0" eaLnBrk="1" fontAlgn="t" latinLnBrk="0" hangingPunct="1"/>
                          <a:r>
                            <a:rPr lang="en-US" altLang="zh-TW" sz="2400" kern="1200" dirty="0">
                              <a:solidFill>
                                <a:schemeClr val="bg1">
                                  <a:lumMod val="95000"/>
                                </a:schemeClr>
                              </a:solidFill>
                              <a:latin typeface="+mn-ea"/>
                              <a:ea typeface="+mn-ea"/>
                              <a:cs typeface="+mn-cs"/>
                            </a:rPr>
                            <a:t>4.848 </a:t>
                          </a:r>
                        </a:p>
                      </a:txBody>
                      <a:tcPr marL="6350" marR="6350" marT="6350" marB="0"/>
                    </a:tc>
                    <a:tc>
                      <a:txBody>
                        <a:bodyPr/>
                        <a:lstStyle/>
                        <a:p>
                          <a:pPr marL="0" algn="ctr" defTabSz="685800" rtl="0" eaLnBrk="1" fontAlgn="t" latinLnBrk="0" hangingPunct="1"/>
                          <a:r>
                            <a:rPr lang="en-US" altLang="zh-TW" sz="2400" kern="1200" dirty="0">
                              <a:solidFill>
                                <a:schemeClr val="bg1">
                                  <a:lumMod val="95000"/>
                                </a:schemeClr>
                              </a:solidFill>
                              <a:latin typeface="+mn-ea"/>
                              <a:ea typeface="+mn-ea"/>
                              <a:cs typeface="+mn-cs"/>
                            </a:rPr>
                            <a:t>4.98</a:t>
                          </a:r>
                        </a:p>
                      </a:txBody>
                      <a:tcPr marL="6350" marR="6350" marT="6350" marB="0"/>
                    </a:tc>
                    <a:tc>
                      <a:txBody>
                        <a:bodyPr/>
                        <a:lstStyle/>
                        <a:p>
                          <a:pPr marL="0" algn="ctr" defTabSz="685800" rtl="0" eaLnBrk="1" fontAlgn="t" latinLnBrk="0" hangingPunct="1"/>
                          <a:r>
                            <a:rPr lang="en-US" altLang="zh-TW" sz="2400" b="1" kern="1200" dirty="0">
                              <a:solidFill>
                                <a:schemeClr val="lt1"/>
                              </a:solidFill>
                              <a:latin typeface="+mn-ea"/>
                              <a:ea typeface="+mn-ea"/>
                              <a:cs typeface="+mn-cs"/>
                            </a:rPr>
                            <a:t>3%</a:t>
                          </a:r>
                        </a:p>
                      </a:txBody>
                      <a:tcPr marL="6350" marR="6350" marT="6350" marB="0"/>
                    </a:tc>
                    <a:extLst>
                      <a:ext uri="{0D108BD9-81ED-4DB2-BD59-A6C34878D82A}">
                        <a16:rowId xmlns:a16="http://schemas.microsoft.com/office/drawing/2014/main" val="4294602448"/>
                      </a:ext>
                    </a:extLst>
                  </a:tr>
                  <a:tr h="519674">
                    <a:tc>
                      <a:txBody>
                        <a:bodyPr/>
                        <a:lstStyle/>
                        <a:p>
                          <a:pPr algn="ctr"/>
                          <a:r>
                            <a:rPr lang="en-US" altLang="zh-TW" sz="2400" dirty="0">
                              <a:latin typeface="+mn-ea"/>
                              <a:ea typeface="+mn-ea"/>
                            </a:rPr>
                            <a:t>2</a:t>
                          </a:r>
                          <a:endParaRPr lang="zh-TW" altLang="en-US" sz="2400" dirty="0">
                            <a:latin typeface="+mn-ea"/>
                            <a:ea typeface="+mn-ea"/>
                          </a:endParaRPr>
                        </a:p>
                      </a:txBody>
                      <a:tcPr/>
                    </a:tc>
                    <a:tc>
                      <a:txBody>
                        <a:bodyPr/>
                        <a:lstStyle/>
                        <a:p>
                          <a:pPr algn="ctr"/>
                          <a:r>
                            <a:rPr lang="en-US" altLang="zh-TW" sz="2400" dirty="0">
                              <a:latin typeface="+mn-ea"/>
                              <a:ea typeface="+mn-ea"/>
                            </a:rPr>
                            <a:t>150</a:t>
                          </a: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r>
                            <a:rPr lang="zh-TW" altLang="en-US" sz="2400" dirty="0">
                              <a:solidFill>
                                <a:schemeClr val="bg1">
                                  <a:lumMod val="95000"/>
                                </a:schemeClr>
                              </a:solidFill>
                              <a:latin typeface="+mn-ea"/>
                              <a:ea typeface="+mn-ea"/>
                            </a:rPr>
                            <a:t>大</a:t>
                          </a:r>
                        </a:p>
                      </a:txBody>
                      <a:tcPr/>
                    </a:tc>
                    <a:extLst>
                      <a:ext uri="{0D108BD9-81ED-4DB2-BD59-A6C34878D82A}">
                        <a16:rowId xmlns:a16="http://schemas.microsoft.com/office/drawing/2014/main" val="3952231556"/>
                      </a:ext>
                    </a:extLst>
                  </a:tr>
                </a:tbl>
              </a:graphicData>
            </a:graphic>
          </p:graphicFrame>
        </mc:Choice>
        <mc:Fallback xmlns="">
          <p:graphicFrame>
            <p:nvGraphicFramePr>
              <p:cNvPr id="50" name="表格 49">
                <a:extLst>
                  <a:ext uri="{FF2B5EF4-FFF2-40B4-BE49-F238E27FC236}">
                    <a16:creationId xmlns:a16="http://schemas.microsoft.com/office/drawing/2014/main" id="{6060D85C-8202-4E98-B68E-9495A6D0FA03}"/>
                  </a:ext>
                </a:extLst>
              </p:cNvPr>
              <p:cNvGraphicFramePr>
                <a:graphicFrameLocks noGrp="1"/>
              </p:cNvGraphicFramePr>
              <p:nvPr>
                <p:extLst>
                  <p:ext uri="{D42A27DB-BD31-4B8C-83A1-F6EECF244321}">
                    <p14:modId xmlns:p14="http://schemas.microsoft.com/office/powerpoint/2010/main" val="3770981370"/>
                  </p:ext>
                </p:extLst>
              </p:nvPr>
            </p:nvGraphicFramePr>
            <p:xfrm>
              <a:off x="2853514" y="4217806"/>
              <a:ext cx="6125893" cy="1891216"/>
            </p:xfrm>
            <a:graphic>
              <a:graphicData uri="http://schemas.openxmlformats.org/drawingml/2006/table">
                <a:tbl>
                  <a:tblPr firstRow="1" bandRow="1">
                    <a:tableStyleId>{5C22544A-7EE6-4342-B048-85BDC9FD1C3A}</a:tableStyleId>
                  </a:tblPr>
                  <a:tblGrid>
                    <a:gridCol w="957401">
                      <a:extLst>
                        <a:ext uri="{9D8B030D-6E8A-4147-A177-3AD203B41FA5}">
                          <a16:colId xmlns:a16="http://schemas.microsoft.com/office/drawing/2014/main" val="28008714"/>
                        </a:ext>
                      </a:extLst>
                    </a:gridCol>
                    <a:gridCol w="1141393">
                      <a:extLst>
                        <a:ext uri="{9D8B030D-6E8A-4147-A177-3AD203B41FA5}">
                          <a16:colId xmlns:a16="http://schemas.microsoft.com/office/drawing/2014/main" val="3847079061"/>
                        </a:ext>
                      </a:extLst>
                    </a:gridCol>
                    <a:gridCol w="744736">
                      <a:extLst>
                        <a:ext uri="{9D8B030D-6E8A-4147-A177-3AD203B41FA5}">
                          <a16:colId xmlns:a16="http://schemas.microsoft.com/office/drawing/2014/main" val="2780761388"/>
                        </a:ext>
                      </a:extLst>
                    </a:gridCol>
                    <a:gridCol w="928728">
                      <a:extLst>
                        <a:ext uri="{9D8B030D-6E8A-4147-A177-3AD203B41FA5}">
                          <a16:colId xmlns:a16="http://schemas.microsoft.com/office/drawing/2014/main" val="1580310754"/>
                        </a:ext>
                      </a:extLst>
                    </a:gridCol>
                    <a:gridCol w="1054617">
                      <a:extLst>
                        <a:ext uri="{9D8B030D-6E8A-4147-A177-3AD203B41FA5}">
                          <a16:colId xmlns:a16="http://schemas.microsoft.com/office/drawing/2014/main" val="3407898810"/>
                        </a:ext>
                      </a:extLst>
                    </a:gridCol>
                    <a:gridCol w="1299018">
                      <a:extLst>
                        <a:ext uri="{9D8B030D-6E8A-4147-A177-3AD203B41FA5}">
                          <a16:colId xmlns:a16="http://schemas.microsoft.com/office/drawing/2014/main" val="2523215145"/>
                        </a:ext>
                      </a:extLst>
                    </a:gridCol>
                  </a:tblGrid>
                  <a:tr h="851868">
                    <a:tc>
                      <a:txBody>
                        <a:bodyPr/>
                        <a:lstStyle/>
                        <a:p>
                          <a:pPr algn="ctr"/>
                          <a:r>
                            <a:rPr lang="en-US" altLang="zh-TW" sz="2400" dirty="0">
                              <a:latin typeface="+mn-ea"/>
                              <a:ea typeface="+mn-ea"/>
                            </a:rPr>
                            <a:t>V </a:t>
                          </a:r>
                          <a:r>
                            <a:rPr lang="en-US" altLang="zh-TW" sz="2400" baseline="-25000" dirty="0">
                              <a:latin typeface="+mn-ea"/>
                              <a:ea typeface="+mn-ea"/>
                            </a:rPr>
                            <a:t>(V)</a:t>
                          </a:r>
                          <a:endParaRPr lang="zh-TW" altLang="en-US" sz="2400" baseline="-25000" dirty="0">
                            <a:latin typeface="+mn-ea"/>
                            <a:ea typeface="+mn-ea"/>
                          </a:endParaRPr>
                        </a:p>
                      </a:txBody>
                      <a:tcPr anchor="ctr"/>
                    </a:tc>
                    <a:tc>
                      <a:txBody>
                        <a:bodyPr/>
                        <a:lstStyle/>
                        <a:p>
                          <a:pPr algn="ctr"/>
                          <a:r>
                            <a:rPr lang="en-US" altLang="zh-TW" sz="2400" dirty="0">
                              <a:latin typeface="+mn-ea"/>
                              <a:ea typeface="+mn-ea"/>
                            </a:rPr>
                            <a:t>R</a:t>
                          </a:r>
                          <a:r>
                            <a:rPr lang="zh-TW" altLang="en-US" sz="2400" baseline="-25000" dirty="0">
                              <a:latin typeface="+mn-ea"/>
                              <a:ea typeface="+mn-ea"/>
                            </a:rPr>
                            <a:t>待測 </a:t>
                          </a:r>
                          <a:r>
                            <a:rPr lang="en-US" altLang="zh-TW" sz="2400" baseline="-25000" dirty="0">
                              <a:latin typeface="+mn-ea"/>
                              <a:ea typeface="+mn-ea"/>
                            </a:rPr>
                            <a:t>(</a:t>
                          </a:r>
                          <a:r>
                            <a:rPr lang="en-US" altLang="zh-TW" sz="2400" baseline="-25000" dirty="0">
                              <a:latin typeface="+mn-ea"/>
                              <a:ea typeface="+mn-ea"/>
                              <a:sym typeface="Symbol" panose="05050102010706020507" pitchFamily="18" charset="2"/>
                            </a:rPr>
                            <a:t>)</a:t>
                          </a:r>
                          <a:endParaRPr lang="zh-TW" altLang="en-US" sz="2400" baseline="-25000" dirty="0">
                            <a:latin typeface="+mn-ea"/>
                            <a:ea typeface="+mn-ea"/>
                          </a:endParaRPr>
                        </a:p>
                      </a:txBody>
                      <a:tcPr anchor="ctr"/>
                    </a:tc>
                    <a:tc>
                      <a:txBody>
                        <a:bodyPr/>
                        <a:lstStyle/>
                        <a:p>
                          <a:endParaRPr lang="zh-TW"/>
                        </a:p>
                      </a:txBody>
                      <a:tcPr anchor="ctr">
                        <a:blipFill>
                          <a:blip r:embed="rId3"/>
                          <a:stretch>
                            <a:fillRect l="-280488" t="-709" r="-441463" b="-130496"/>
                          </a:stretch>
                        </a:blip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2400" dirty="0" err="1">
                              <a:latin typeface="+mn-ea"/>
                              <a:ea typeface="+mn-ea"/>
                            </a:rPr>
                            <a:t>V</a:t>
                          </a:r>
                          <a:r>
                            <a:rPr lang="en-US" altLang="zh-TW" sz="2400" baseline="-25000" dirty="0" err="1">
                              <a:latin typeface="+mn-ea"/>
                              <a:ea typeface="+mn-ea"/>
                            </a:rPr>
                            <a:t>ab</a:t>
                          </a:r>
                          <a:endParaRPr lang="zh-TW" altLang="en-US" sz="2400" baseline="-25000" dirty="0">
                            <a:latin typeface="+mn-ea"/>
                            <a:ea typeface="+mn-ea"/>
                          </a:endParaRPr>
                        </a:p>
                      </a:txBody>
                      <a:tcPr anchor="ctr"/>
                    </a:tc>
                    <a:tc>
                      <a:txBody>
                        <a:bodyPr/>
                        <a:lstStyle/>
                        <a:p>
                          <a:pPr algn="ctr"/>
                          <a:r>
                            <a:rPr lang="en-US" altLang="zh-TW" sz="2400" dirty="0">
                              <a:latin typeface="+mn-ea"/>
                              <a:ea typeface="+mn-ea"/>
                            </a:rPr>
                            <a:t>V</a:t>
                          </a:r>
                          <a:r>
                            <a:rPr lang="en-US" altLang="zh-TW" sz="2400" baseline="-25000" dirty="0">
                              <a:latin typeface="+mn-ea"/>
                              <a:ea typeface="+mn-ea"/>
                            </a:rPr>
                            <a:t>DMM</a:t>
                          </a:r>
                          <a:endParaRPr lang="zh-TW" altLang="en-US" sz="2400" baseline="-25000" dirty="0">
                            <a:latin typeface="+mn-ea"/>
                            <a:ea typeface="+mn-ea"/>
                          </a:endParaRPr>
                        </a:p>
                      </a:txBody>
                      <a:tcPr anchor="ctr"/>
                    </a:tc>
                    <a:tc>
                      <a:txBody>
                        <a:bodyPr/>
                        <a:lstStyle/>
                        <a:p>
                          <a:pPr marL="0" algn="ctr" defTabSz="685800" rtl="0" eaLnBrk="1" fontAlgn="ctr" latinLnBrk="0" hangingPunct="1"/>
                          <a:r>
                            <a:rPr lang="en-US" sz="1800" b="1" kern="1200" dirty="0">
                              <a:solidFill>
                                <a:schemeClr val="lt1"/>
                              </a:solidFill>
                              <a:latin typeface="+mn-ea"/>
                              <a:ea typeface="+mn-ea"/>
                              <a:cs typeface="+mn-cs"/>
                            </a:rPr>
                            <a:t>(</a:t>
                          </a:r>
                          <a:r>
                            <a:rPr lang="en-US" altLang="zh-TW" sz="1800" b="1" kern="1200" dirty="0">
                              <a:solidFill>
                                <a:schemeClr val="lt1"/>
                              </a:solidFill>
                              <a:latin typeface="+mn-ea"/>
                              <a:ea typeface="+mn-ea"/>
                              <a:cs typeface="+mn-cs"/>
                            </a:rPr>
                            <a:t>V</a:t>
                          </a:r>
                          <a:r>
                            <a:rPr lang="en-US" altLang="zh-TW" sz="1800" b="1" kern="1200" baseline="-25000" dirty="0">
                              <a:solidFill>
                                <a:schemeClr val="lt1"/>
                              </a:solidFill>
                              <a:latin typeface="+mn-ea"/>
                              <a:ea typeface="+mn-ea"/>
                              <a:cs typeface="+mn-cs"/>
                            </a:rPr>
                            <a:t>DMM</a:t>
                          </a:r>
                          <a:r>
                            <a:rPr lang="en-US" altLang="zh-TW" sz="1800" b="1" kern="1200" dirty="0">
                              <a:solidFill>
                                <a:schemeClr val="lt1"/>
                              </a:solidFill>
                              <a:latin typeface="+mn-ea"/>
                              <a:ea typeface="+mn-ea"/>
                              <a:cs typeface="+mn-cs"/>
                            </a:rPr>
                            <a:t>-</a:t>
                          </a:r>
                          <a:r>
                            <a:rPr lang="en-US" sz="1800" b="1" kern="1200" dirty="0" err="1">
                              <a:solidFill>
                                <a:schemeClr val="lt1"/>
                              </a:solidFill>
                              <a:latin typeface="+mn-ea"/>
                              <a:ea typeface="+mn-ea"/>
                              <a:cs typeface="+mn-cs"/>
                            </a:rPr>
                            <a:t>V</a:t>
                          </a:r>
                          <a:r>
                            <a:rPr lang="en-US" sz="1800" b="1" kern="1200" baseline="-25000" dirty="0" err="1">
                              <a:solidFill>
                                <a:schemeClr val="lt1"/>
                              </a:solidFill>
                              <a:latin typeface="+mn-ea"/>
                              <a:ea typeface="+mn-ea"/>
                              <a:cs typeface="+mn-cs"/>
                            </a:rPr>
                            <a:t>ab</a:t>
                          </a:r>
                          <a:r>
                            <a:rPr lang="en-US" sz="1800" b="1" kern="1200" dirty="0">
                              <a:solidFill>
                                <a:schemeClr val="lt1"/>
                              </a:solidFill>
                              <a:latin typeface="+mn-ea"/>
                              <a:ea typeface="+mn-ea"/>
                              <a:cs typeface="+mn-cs"/>
                            </a:rPr>
                            <a:t>)/ V</a:t>
                          </a:r>
                          <a:r>
                            <a:rPr lang="en-US" sz="1800" b="1" kern="1200" baseline="-25000" dirty="0">
                              <a:solidFill>
                                <a:schemeClr val="lt1"/>
                              </a:solidFill>
                              <a:latin typeface="+mn-ea"/>
                              <a:ea typeface="+mn-ea"/>
                              <a:cs typeface="+mn-cs"/>
                            </a:rPr>
                            <a:t>DMM</a:t>
                          </a:r>
                        </a:p>
                      </a:txBody>
                      <a:tcPr marL="6350" marR="6350" marT="6350" marB="0" anchor="ctr"/>
                    </a:tc>
                    <a:extLst>
                      <a:ext uri="{0D108BD9-81ED-4DB2-BD59-A6C34878D82A}">
                        <a16:rowId xmlns:a16="http://schemas.microsoft.com/office/drawing/2014/main" val="2430312765"/>
                      </a:ext>
                    </a:extLst>
                  </a:tr>
                  <a:tr h="519674">
                    <a:tc>
                      <a:txBody>
                        <a:bodyPr/>
                        <a:lstStyle/>
                        <a:p>
                          <a:pPr algn="ctr"/>
                          <a:r>
                            <a:rPr lang="en-US" altLang="zh-TW" sz="2400" dirty="0">
                              <a:latin typeface="+mn-ea"/>
                              <a:ea typeface="+mn-ea"/>
                            </a:rPr>
                            <a:t>6</a:t>
                          </a:r>
                          <a:endParaRPr lang="zh-TW" altLang="en-US" sz="2400" dirty="0">
                            <a:latin typeface="+mn-ea"/>
                            <a:ea typeface="+mn-ea"/>
                          </a:endParaRPr>
                        </a:p>
                      </a:txBody>
                      <a:tcPr/>
                    </a:tc>
                    <a:tc>
                      <a:txBody>
                        <a:bodyPr/>
                        <a:lstStyle/>
                        <a:p>
                          <a:pPr algn="ctr"/>
                          <a:r>
                            <a:rPr lang="en-US" altLang="zh-TW" sz="2400" dirty="0">
                              <a:latin typeface="+mn-ea"/>
                              <a:ea typeface="+mn-ea"/>
                            </a:rPr>
                            <a:t>150</a:t>
                          </a:r>
                          <a:endParaRPr lang="zh-TW" altLang="en-US" sz="2400" dirty="0">
                            <a:latin typeface="+mn-ea"/>
                            <a:ea typeface="+mn-ea"/>
                          </a:endParaRPr>
                        </a:p>
                      </a:txBody>
                      <a:tcPr/>
                    </a:tc>
                    <a:tc>
                      <a:txBody>
                        <a:bodyPr/>
                        <a:lstStyle/>
                        <a:p>
                          <a:pPr marL="0" algn="ctr" defTabSz="685800" rtl="0" eaLnBrk="1" fontAlgn="t" latinLnBrk="0" hangingPunct="1"/>
                          <a:r>
                            <a:rPr lang="en-US" altLang="zh-TW" sz="2400" kern="1200" dirty="0">
                              <a:solidFill>
                                <a:schemeClr val="bg1">
                                  <a:lumMod val="95000"/>
                                </a:schemeClr>
                              </a:solidFill>
                              <a:latin typeface="+mn-ea"/>
                              <a:ea typeface="+mn-ea"/>
                              <a:cs typeface="+mn-cs"/>
                            </a:rPr>
                            <a:t>24</a:t>
                          </a:r>
                        </a:p>
                      </a:txBody>
                      <a:tcPr marL="6350" marR="6350" marT="6350" marB="0"/>
                    </a:tc>
                    <a:tc>
                      <a:txBody>
                        <a:bodyPr/>
                        <a:lstStyle/>
                        <a:p>
                          <a:pPr marL="0" algn="ctr" defTabSz="685800" rtl="0" eaLnBrk="1" fontAlgn="t" latinLnBrk="0" hangingPunct="1"/>
                          <a:r>
                            <a:rPr lang="en-US" altLang="zh-TW" sz="2400" kern="1200" dirty="0">
                              <a:solidFill>
                                <a:schemeClr val="bg1">
                                  <a:lumMod val="95000"/>
                                </a:schemeClr>
                              </a:solidFill>
                              <a:latin typeface="+mn-ea"/>
                              <a:ea typeface="+mn-ea"/>
                              <a:cs typeface="+mn-cs"/>
                            </a:rPr>
                            <a:t>4.848 </a:t>
                          </a:r>
                        </a:p>
                      </a:txBody>
                      <a:tcPr marL="6350" marR="6350" marT="6350" marB="0"/>
                    </a:tc>
                    <a:tc>
                      <a:txBody>
                        <a:bodyPr/>
                        <a:lstStyle/>
                        <a:p>
                          <a:pPr marL="0" algn="ctr" defTabSz="685800" rtl="0" eaLnBrk="1" fontAlgn="t" latinLnBrk="0" hangingPunct="1"/>
                          <a:r>
                            <a:rPr lang="en-US" altLang="zh-TW" sz="2400" kern="1200" dirty="0">
                              <a:solidFill>
                                <a:schemeClr val="bg1">
                                  <a:lumMod val="95000"/>
                                </a:schemeClr>
                              </a:solidFill>
                              <a:latin typeface="+mn-ea"/>
                              <a:ea typeface="+mn-ea"/>
                              <a:cs typeface="+mn-cs"/>
                            </a:rPr>
                            <a:t>4.98</a:t>
                          </a:r>
                        </a:p>
                      </a:txBody>
                      <a:tcPr marL="6350" marR="6350" marT="6350" marB="0"/>
                    </a:tc>
                    <a:tc>
                      <a:txBody>
                        <a:bodyPr/>
                        <a:lstStyle/>
                        <a:p>
                          <a:pPr marL="0" algn="ctr" defTabSz="685800" rtl="0" eaLnBrk="1" fontAlgn="t" latinLnBrk="0" hangingPunct="1"/>
                          <a:r>
                            <a:rPr lang="en-US" altLang="zh-TW" sz="2400" b="1" kern="1200" dirty="0">
                              <a:solidFill>
                                <a:schemeClr val="lt1"/>
                              </a:solidFill>
                              <a:latin typeface="+mn-ea"/>
                              <a:ea typeface="+mn-ea"/>
                              <a:cs typeface="+mn-cs"/>
                            </a:rPr>
                            <a:t>3%</a:t>
                          </a:r>
                        </a:p>
                      </a:txBody>
                      <a:tcPr marL="6350" marR="6350" marT="6350" marB="0"/>
                    </a:tc>
                    <a:extLst>
                      <a:ext uri="{0D108BD9-81ED-4DB2-BD59-A6C34878D82A}">
                        <a16:rowId xmlns:a16="http://schemas.microsoft.com/office/drawing/2014/main" val="4294602448"/>
                      </a:ext>
                    </a:extLst>
                  </a:tr>
                  <a:tr h="519674">
                    <a:tc>
                      <a:txBody>
                        <a:bodyPr/>
                        <a:lstStyle/>
                        <a:p>
                          <a:pPr algn="ctr"/>
                          <a:r>
                            <a:rPr lang="en-US" altLang="zh-TW" sz="2400" dirty="0">
                              <a:latin typeface="+mn-ea"/>
                              <a:ea typeface="+mn-ea"/>
                            </a:rPr>
                            <a:t>2</a:t>
                          </a:r>
                          <a:endParaRPr lang="zh-TW" altLang="en-US" sz="2400" dirty="0">
                            <a:latin typeface="+mn-ea"/>
                            <a:ea typeface="+mn-ea"/>
                          </a:endParaRPr>
                        </a:p>
                      </a:txBody>
                      <a:tcPr/>
                    </a:tc>
                    <a:tc>
                      <a:txBody>
                        <a:bodyPr/>
                        <a:lstStyle/>
                        <a:p>
                          <a:pPr algn="ctr"/>
                          <a:r>
                            <a:rPr lang="en-US" altLang="zh-TW" sz="2400" dirty="0">
                              <a:latin typeface="+mn-ea"/>
                              <a:ea typeface="+mn-ea"/>
                            </a:rPr>
                            <a:t>150</a:t>
                          </a: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endParaRPr lang="zh-TW" altLang="en-US" sz="2400" dirty="0">
                            <a:latin typeface="+mn-ea"/>
                            <a:ea typeface="+mn-ea"/>
                          </a:endParaRPr>
                        </a:p>
                      </a:txBody>
                      <a:tcPr/>
                    </a:tc>
                    <a:tc>
                      <a:txBody>
                        <a:bodyPr/>
                        <a:lstStyle/>
                        <a:p>
                          <a:pPr algn="r"/>
                          <a:r>
                            <a:rPr lang="zh-TW" altLang="en-US" sz="2400" dirty="0">
                              <a:solidFill>
                                <a:schemeClr val="bg1">
                                  <a:lumMod val="95000"/>
                                </a:schemeClr>
                              </a:solidFill>
                              <a:latin typeface="+mn-ea"/>
                              <a:ea typeface="+mn-ea"/>
                            </a:rPr>
                            <a:t>大</a:t>
                          </a:r>
                        </a:p>
                      </a:txBody>
                      <a:tcPr/>
                    </a:tc>
                    <a:extLst>
                      <a:ext uri="{0D108BD9-81ED-4DB2-BD59-A6C34878D82A}">
                        <a16:rowId xmlns:a16="http://schemas.microsoft.com/office/drawing/2014/main" val="3952231556"/>
                      </a:ext>
                    </a:extLst>
                  </a:tr>
                </a:tbl>
              </a:graphicData>
            </a:graphic>
          </p:graphicFrame>
        </mc:Fallback>
      </mc:AlternateContent>
      <mc:AlternateContent xmlns:mc="http://schemas.openxmlformats.org/markup-compatibility/2006" xmlns:a14="http://schemas.microsoft.com/office/drawing/2010/main">
        <mc:Choice Requires="a14">
          <p:sp>
            <p:nvSpPr>
              <p:cNvPr id="51" name="物件 8">
                <a:extLst>
                  <a:ext uri="{FF2B5EF4-FFF2-40B4-BE49-F238E27FC236}">
                    <a16:creationId xmlns:a16="http://schemas.microsoft.com/office/drawing/2014/main" id="{94EDCD70-3AF2-45A8-ADA9-3094F03D16A0}"/>
                  </a:ext>
                </a:extLst>
              </p:cNvPr>
              <p:cNvSpPr txBox="1"/>
              <p:nvPr/>
            </p:nvSpPr>
            <p:spPr bwMode="auto">
              <a:xfrm>
                <a:off x="290012" y="2490638"/>
                <a:ext cx="4499397" cy="626637"/>
              </a:xfrm>
              <a:prstGeom prst="rect">
                <a:avLst/>
              </a:prstGeom>
              <a:noFill/>
              <a:extLst/>
            </p:spPr>
            <p:txBody>
              <a:bodyPr wrap="square" lIns="72000" tIns="36000" rIns="72000" bIns="36000">
                <a:spAutoFit/>
              </a:bodyPr>
              <a:lstStyle/>
              <a:p>
                <a:pPr marL="342900" indent="-342900">
                  <a:buFont typeface="+mj-lt"/>
                  <a:buAutoNum type="arabicPeriod" startAt="3"/>
                </a:pPr>
                <a14:m>
                  <m:oMath xmlns:m="http://schemas.openxmlformats.org/officeDocument/2006/math">
                    <m:r>
                      <a:rPr kumimoji="1" lang="zh-TW" altLang="en-US">
                        <a:latin typeface="Cambria Math" panose="02040503050406030204" pitchFamily="18" charset="0"/>
                        <a:cs typeface="Times New Roman" panose="02020603050405020304" pitchFamily="18" charset="0"/>
                      </a:rPr>
                      <m:t>以電阻測試，輸出電壓</m:t>
                    </m:r>
                    <m:r>
                      <m:rPr>
                        <m:sty m:val="p"/>
                      </m:rPr>
                      <a:rPr kumimoji="1" lang="en-US" altLang="zh-TW">
                        <a:latin typeface="Cambria Math" panose="02040503050406030204" pitchFamily="18" charset="0"/>
                        <a:cs typeface="Times New Roman" panose="02020603050405020304" pitchFamily="18" charset="0"/>
                      </a:rPr>
                      <m:t>V</m:t>
                    </m:r>
                    <m:r>
                      <a:rPr kumimoji="1" lang="zh-TW" altLang="en-US">
                        <a:latin typeface="Cambria Math" panose="02040503050406030204" pitchFamily="18" charset="0"/>
                        <a:cs typeface="Times New Roman" panose="02020603050405020304" pitchFamily="18" charset="0"/>
                      </a:rPr>
                      <m:t>，計算待測電阻之電</m:t>
                    </m:r>
                  </m:oMath>
                </a14:m>
                <a:r>
                  <a:rPr kumimoji="1" lang="zh-TW" altLang="en-US" dirty="0">
                    <a:latin typeface="+mn-ea"/>
                    <a:cs typeface="Times New Roman" panose="02020603050405020304" pitchFamily="18" charset="0"/>
                  </a:rPr>
                  <a:t>壓</a:t>
                </a:r>
                <a:endParaRPr lang="zh-TW" altLang="en-US" baseline="-25000" dirty="0"/>
              </a:p>
            </p:txBody>
          </p:sp>
        </mc:Choice>
        <mc:Fallback xmlns="">
          <p:sp>
            <p:nvSpPr>
              <p:cNvPr id="51" name="物件 8">
                <a:extLst>
                  <a:ext uri="{FF2B5EF4-FFF2-40B4-BE49-F238E27FC236}">
                    <a16:creationId xmlns:a16="http://schemas.microsoft.com/office/drawing/2014/main" id="{94EDCD70-3AF2-45A8-ADA9-3094F03D16A0}"/>
                  </a:ext>
                </a:extLst>
              </p:cNvPr>
              <p:cNvSpPr txBox="1">
                <a:spLocks noRot="1" noChangeAspect="1" noMove="1" noResize="1" noEditPoints="1" noAdjustHandles="1" noChangeArrowheads="1" noChangeShapeType="1" noTextEdit="1"/>
              </p:cNvSpPr>
              <p:nvPr/>
            </p:nvSpPr>
            <p:spPr bwMode="auto">
              <a:xfrm>
                <a:off x="290012" y="2490638"/>
                <a:ext cx="4499397" cy="626637"/>
              </a:xfrm>
              <a:prstGeom prst="rect">
                <a:avLst/>
              </a:prstGeom>
              <a:blipFill>
                <a:blip r:embed="rId4"/>
                <a:stretch>
                  <a:fillRect l="-2033" t="-11765" r="-11247" b="-16667"/>
                </a:stretch>
              </a:blipFill>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物件 8">
                <a:extLst>
                  <a:ext uri="{FF2B5EF4-FFF2-40B4-BE49-F238E27FC236}">
                    <a16:creationId xmlns:a16="http://schemas.microsoft.com/office/drawing/2014/main" id="{F5502C3B-C56B-4FD3-82DE-E2E31FABE2B0}"/>
                  </a:ext>
                </a:extLst>
              </p:cNvPr>
              <p:cNvSpPr txBox="1"/>
              <p:nvPr/>
            </p:nvSpPr>
            <p:spPr bwMode="auto">
              <a:xfrm>
                <a:off x="334781" y="3375119"/>
                <a:ext cx="4565449" cy="448923"/>
              </a:xfrm>
              <a:prstGeom prst="rect">
                <a:avLst/>
              </a:prstGeom>
              <a:noFill/>
              <a:extLst/>
            </p:spPr>
            <p:txBody>
              <a:bodyPr>
                <a:noAutofit/>
              </a:bodyPr>
              <a:lstStyle/>
              <a:p>
                <a:pPr marL="342900" indent="-342900">
                  <a:buFont typeface="+mj-lt"/>
                  <a:buAutoNum type="arabicPeriod" startAt="4"/>
                </a:pPr>
                <a14:m>
                  <m:oMath xmlns:m="http://schemas.openxmlformats.org/officeDocument/2006/math">
                    <m:r>
                      <a:rPr lang="en-US" altLang="zh-TW" b="0" i="0" smtClean="0">
                        <a:solidFill>
                          <a:srgbClr val="000000"/>
                        </a:solidFill>
                        <a:latin typeface="Cambria Math" panose="02040503050406030204" pitchFamily="18" charset="0"/>
                      </a:rPr>
                      <m:t> </m:t>
                    </m:r>
                    <m:r>
                      <a:rPr lang="zh-TW" altLang="en-US" i="0">
                        <a:solidFill>
                          <a:srgbClr val="000000"/>
                        </a:solidFill>
                        <a:latin typeface="Cambria Math" panose="02040503050406030204" pitchFamily="18" charset="0"/>
                      </a:rPr>
                      <m:t>以</m:t>
                    </m:r>
                    <m:r>
                      <a:rPr lang="zh-TW" altLang="en-US" i="0" smtClean="0">
                        <a:solidFill>
                          <a:srgbClr val="000000"/>
                        </a:solidFill>
                        <a:latin typeface="Cambria Math" panose="02040503050406030204" pitchFamily="18" charset="0"/>
                      </a:rPr>
                      <m:t>三用電表測試</m:t>
                    </m:r>
                    <m:r>
                      <a:rPr lang="zh-TW" altLang="en-US" i="0">
                        <a:solidFill>
                          <a:srgbClr val="000000"/>
                        </a:solidFill>
                        <a:latin typeface="Cambria Math" panose="02040503050406030204" pitchFamily="18" charset="0"/>
                      </a:rPr>
                      <m:t>電流</m:t>
                    </m:r>
                  </m:oMath>
                </a14:m>
                <a:r>
                  <a:rPr lang="zh-TW" altLang="en-US" dirty="0">
                    <a:solidFill>
                      <a:srgbClr val="000000"/>
                    </a:solidFill>
                    <a:latin typeface="Cambria Math" panose="02040503050406030204" pitchFamily="18" charset="0"/>
                  </a:rPr>
                  <a:t>值並與測試做比較</a:t>
                </a:r>
                <a:endParaRPr lang="en-US" altLang="zh-TW" dirty="0">
                  <a:solidFill>
                    <a:srgbClr val="000000"/>
                  </a:solidFill>
                  <a:latin typeface="Cambria Math" panose="02040503050406030204" pitchFamily="18" charset="0"/>
                </a:endParaRPr>
              </a:p>
            </p:txBody>
          </p:sp>
        </mc:Choice>
        <mc:Fallback xmlns="">
          <p:sp>
            <p:nvSpPr>
              <p:cNvPr id="52" name="物件 8">
                <a:extLst>
                  <a:ext uri="{FF2B5EF4-FFF2-40B4-BE49-F238E27FC236}">
                    <a16:creationId xmlns:a16="http://schemas.microsoft.com/office/drawing/2014/main" id="{F5502C3B-C56B-4FD3-82DE-E2E31FABE2B0}"/>
                  </a:ext>
                </a:extLst>
              </p:cNvPr>
              <p:cNvSpPr txBox="1">
                <a:spLocks noRot="1" noChangeAspect="1" noMove="1" noResize="1" noEditPoints="1" noAdjustHandles="1" noChangeArrowheads="1" noChangeShapeType="1" noTextEdit="1"/>
              </p:cNvSpPr>
              <p:nvPr/>
            </p:nvSpPr>
            <p:spPr bwMode="auto">
              <a:xfrm>
                <a:off x="334781" y="3375119"/>
                <a:ext cx="4565449" cy="448923"/>
              </a:xfrm>
              <a:prstGeom prst="rect">
                <a:avLst/>
              </a:prstGeom>
              <a:blipFill>
                <a:blip r:embed="rId5"/>
                <a:stretch>
                  <a:fillRect l="-1068" t="-8219" b="-4110"/>
                </a:stretch>
              </a:blipFill>
              <a:extLst/>
            </p:spPr>
            <p:txBody>
              <a:bodyPr/>
              <a:lstStyle/>
              <a:p>
                <a:r>
                  <a:rPr lang="zh-TW" altLang="en-US">
                    <a:noFill/>
                  </a:rPr>
                  <a:t> </a:t>
                </a:r>
              </a:p>
            </p:txBody>
          </p:sp>
        </mc:Fallback>
      </mc:AlternateContent>
      <p:grpSp>
        <p:nvGrpSpPr>
          <p:cNvPr id="53" name="群組 52">
            <a:extLst>
              <a:ext uri="{FF2B5EF4-FFF2-40B4-BE49-F238E27FC236}">
                <a16:creationId xmlns:a16="http://schemas.microsoft.com/office/drawing/2014/main" id="{82D28084-D023-4B22-B738-6A401BAEF5D4}"/>
              </a:ext>
            </a:extLst>
          </p:cNvPr>
          <p:cNvGrpSpPr/>
          <p:nvPr/>
        </p:nvGrpSpPr>
        <p:grpSpPr>
          <a:xfrm>
            <a:off x="5159973" y="730857"/>
            <a:ext cx="3818661" cy="2831438"/>
            <a:chOff x="5676129" y="327213"/>
            <a:chExt cx="3818661" cy="2831438"/>
          </a:xfrm>
        </p:grpSpPr>
        <p:grpSp>
          <p:nvGrpSpPr>
            <p:cNvPr id="54" name="群組 53">
              <a:extLst>
                <a:ext uri="{FF2B5EF4-FFF2-40B4-BE49-F238E27FC236}">
                  <a16:creationId xmlns:a16="http://schemas.microsoft.com/office/drawing/2014/main" id="{F8D4A4CB-2DDD-465F-A1EE-6EE8B64748D3}"/>
                </a:ext>
              </a:extLst>
            </p:cNvPr>
            <p:cNvGrpSpPr/>
            <p:nvPr/>
          </p:nvGrpSpPr>
          <p:grpSpPr>
            <a:xfrm rot="5400000">
              <a:off x="7524699" y="1804419"/>
              <a:ext cx="517854" cy="236119"/>
              <a:chOff x="4832358" y="4997362"/>
              <a:chExt cx="1945233" cy="291178"/>
            </a:xfrm>
          </p:grpSpPr>
          <p:cxnSp>
            <p:nvCxnSpPr>
              <p:cNvPr id="87" name="直線接點 86">
                <a:extLst>
                  <a:ext uri="{FF2B5EF4-FFF2-40B4-BE49-F238E27FC236}">
                    <a16:creationId xmlns:a16="http://schemas.microsoft.com/office/drawing/2014/main" id="{7FF7111C-F90E-426F-976C-2B26BF75FF95}"/>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CFB7F4CB-901E-4DE1-94B6-136611BEBC9E}"/>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84D58B96-D568-4130-8EC1-0FBC456F37F3}"/>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399D01C5-41D7-408F-A905-6C5398CEFFFB}"/>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330A8072-DC6B-4316-A7DA-3C719698C953}"/>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CE95B3D2-0857-4DDE-9F5A-8A84CE20346A}"/>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BE137D91-3653-4599-9FF8-5843F594FAB9}"/>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FA94441E-C6D6-47B6-BBF1-E4FC31536C79}"/>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10DCA647-E976-4B37-93D4-610DC7D6C24E}"/>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群組 54">
              <a:extLst>
                <a:ext uri="{FF2B5EF4-FFF2-40B4-BE49-F238E27FC236}">
                  <a16:creationId xmlns:a16="http://schemas.microsoft.com/office/drawing/2014/main" id="{02C803B0-5052-4742-A8C9-3B9BCD037ED8}"/>
                </a:ext>
              </a:extLst>
            </p:cNvPr>
            <p:cNvGrpSpPr/>
            <p:nvPr/>
          </p:nvGrpSpPr>
          <p:grpSpPr>
            <a:xfrm>
              <a:off x="5676129" y="706796"/>
              <a:ext cx="1495531" cy="2451855"/>
              <a:chOff x="4984071" y="1083401"/>
              <a:chExt cx="1440000" cy="2363505"/>
            </a:xfrm>
          </p:grpSpPr>
          <p:sp>
            <p:nvSpPr>
              <p:cNvPr id="84" name="矩形 83">
                <a:extLst>
                  <a:ext uri="{FF2B5EF4-FFF2-40B4-BE49-F238E27FC236}">
                    <a16:creationId xmlns:a16="http://schemas.microsoft.com/office/drawing/2014/main" id="{395E4099-0ED6-4B64-9674-2314BC2771C1}"/>
                  </a:ext>
                </a:extLst>
              </p:cNvPr>
              <p:cNvSpPr/>
              <p:nvPr/>
            </p:nvSpPr>
            <p:spPr>
              <a:xfrm>
                <a:off x="4984071" y="1083401"/>
                <a:ext cx="1440000" cy="236350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600" dirty="0">
                    <a:solidFill>
                      <a:schemeClr val="tx1"/>
                    </a:solidFill>
                    <a:latin typeface="+mn-ea"/>
                  </a:rPr>
                  <a:t>Low-voltage power supply</a:t>
                </a:r>
                <a:endParaRPr lang="en-US" altLang="zh-TW" dirty="0">
                  <a:solidFill>
                    <a:schemeClr val="tx1"/>
                  </a:solidFill>
                  <a:latin typeface="+mn-ea"/>
                </a:endParaRPr>
              </a:p>
              <a:p>
                <a:pPr algn="ctr">
                  <a:lnSpc>
                    <a:spcPct val="120000"/>
                  </a:lnSpc>
                </a:pPr>
                <a:r>
                  <a:rPr lang="zh-TW" altLang="en-US" dirty="0">
                    <a:solidFill>
                      <a:schemeClr val="tx1"/>
                    </a:solidFill>
                    <a:latin typeface="+mn-ea"/>
                  </a:rPr>
                  <a:t>電源供應器</a:t>
                </a:r>
                <a:endParaRPr lang="en-US" altLang="zh-TW" dirty="0">
                  <a:solidFill>
                    <a:schemeClr val="tx1"/>
                  </a:solidFill>
                  <a:latin typeface="+mn-ea"/>
                </a:endParaRPr>
              </a:p>
              <a:p>
                <a:pPr algn="ctr">
                  <a:lnSpc>
                    <a:spcPct val="120000"/>
                  </a:lnSpc>
                </a:pPr>
                <a:r>
                  <a:rPr lang="en-US" altLang="zh-TW" dirty="0">
                    <a:solidFill>
                      <a:schemeClr val="tx1"/>
                    </a:solidFill>
                    <a:latin typeface="+mn-ea"/>
                  </a:rPr>
                  <a:t>(V)</a:t>
                </a:r>
                <a:endParaRPr lang="zh-TW" altLang="en-US" dirty="0">
                  <a:solidFill>
                    <a:schemeClr val="tx1"/>
                  </a:solidFill>
                  <a:latin typeface="+mn-ea"/>
                </a:endParaRPr>
              </a:p>
            </p:txBody>
          </p:sp>
          <p:sp>
            <p:nvSpPr>
              <p:cNvPr id="85" name="橢圓 84">
                <a:extLst>
                  <a:ext uri="{FF2B5EF4-FFF2-40B4-BE49-F238E27FC236}">
                    <a16:creationId xmlns:a16="http://schemas.microsoft.com/office/drawing/2014/main" id="{90DD3579-B50A-49A4-92C3-C8771445BCA5}"/>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86" name="橢圓 85">
                <a:extLst>
                  <a:ext uri="{FF2B5EF4-FFF2-40B4-BE49-F238E27FC236}">
                    <a16:creationId xmlns:a16="http://schemas.microsoft.com/office/drawing/2014/main" id="{E44BD37A-29A5-46FB-96D4-EFB33DF7A55A}"/>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grpSp>
        <p:cxnSp>
          <p:nvCxnSpPr>
            <p:cNvPr id="56" name="直線接點 55">
              <a:extLst>
                <a:ext uri="{FF2B5EF4-FFF2-40B4-BE49-F238E27FC236}">
                  <a16:creationId xmlns:a16="http://schemas.microsoft.com/office/drawing/2014/main" id="{09DF5347-8C65-4CCA-8BDD-9CFCAEAEDC2F}"/>
                </a:ext>
              </a:extLst>
            </p:cNvPr>
            <p:cNvCxnSpPr>
              <a:cxnSpLocks/>
            </p:cNvCxnSpPr>
            <p:nvPr/>
          </p:nvCxnSpPr>
          <p:spPr>
            <a:xfrm>
              <a:off x="6944305" y="1053505"/>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99255538-9DCE-43EF-9C0E-F084AA85D2F6}"/>
                </a:ext>
              </a:extLst>
            </p:cNvPr>
            <p:cNvCxnSpPr/>
            <p:nvPr/>
          </p:nvCxnSpPr>
          <p:spPr>
            <a:xfrm>
              <a:off x="6935058" y="2770923"/>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024D3B15-6301-4EB6-A5BD-A0668291D4E9}"/>
                </a:ext>
              </a:extLst>
            </p:cNvPr>
            <p:cNvCxnSpPr/>
            <p:nvPr/>
          </p:nvCxnSpPr>
          <p:spPr>
            <a:xfrm>
              <a:off x="8719178" y="1045677"/>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BCE5DC3A-93D9-4A80-A51B-7B8E658DF907}"/>
                </a:ext>
              </a:extLst>
            </p:cNvPr>
            <p:cNvCxnSpPr/>
            <p:nvPr/>
          </p:nvCxnSpPr>
          <p:spPr>
            <a:xfrm>
              <a:off x="8726095" y="2528185"/>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橢圓 59">
              <a:extLst>
                <a:ext uri="{FF2B5EF4-FFF2-40B4-BE49-F238E27FC236}">
                  <a16:creationId xmlns:a16="http://schemas.microsoft.com/office/drawing/2014/main" id="{42DB2B83-ACE1-40B1-B6F5-C6173740FD1C}"/>
                </a:ext>
              </a:extLst>
            </p:cNvPr>
            <p:cNvSpPr/>
            <p:nvPr/>
          </p:nvSpPr>
          <p:spPr>
            <a:xfrm>
              <a:off x="8438766" y="1958434"/>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dirty="0">
                  <a:solidFill>
                    <a:schemeClr val="tx1"/>
                  </a:solidFill>
                </a:rPr>
                <a:t>G</a:t>
              </a:r>
              <a:endParaRPr lang="zh-TW" altLang="en-US" sz="2400" dirty="0">
                <a:solidFill>
                  <a:schemeClr val="tx1"/>
                </a:solidFill>
              </a:endParaRPr>
            </a:p>
          </p:txBody>
        </p:sp>
        <p:cxnSp>
          <p:nvCxnSpPr>
            <p:cNvPr id="61" name="直線接點 60">
              <a:extLst>
                <a:ext uri="{FF2B5EF4-FFF2-40B4-BE49-F238E27FC236}">
                  <a16:creationId xmlns:a16="http://schemas.microsoft.com/office/drawing/2014/main" id="{658386A4-04AB-4F8C-A2AD-AA4968E259E8}"/>
                </a:ext>
              </a:extLst>
            </p:cNvPr>
            <p:cNvCxnSpPr>
              <a:cxnSpLocks/>
            </p:cNvCxnSpPr>
            <p:nvPr/>
          </p:nvCxnSpPr>
          <p:spPr>
            <a:xfrm rot="5400000">
              <a:off x="7513377" y="2464316"/>
              <a:ext cx="57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8CD92AC0-3D2A-40A2-863D-616455CCA993}"/>
                </a:ext>
              </a:extLst>
            </p:cNvPr>
            <p:cNvSpPr/>
            <p:nvPr/>
          </p:nvSpPr>
          <p:spPr>
            <a:xfrm>
              <a:off x="7051681" y="1358518"/>
              <a:ext cx="718466" cy="400110"/>
            </a:xfrm>
            <a:prstGeom prst="rect">
              <a:avLst/>
            </a:prstGeom>
          </p:spPr>
          <p:txBody>
            <a:bodyPr wrap="none">
              <a:spAutoFit/>
            </a:bodyPr>
            <a:lstStyle/>
            <a:p>
              <a:r>
                <a:rPr lang="en-US" altLang="zh-TW" sz="2000" b="1" i="1" dirty="0">
                  <a:solidFill>
                    <a:srgbClr val="CC3300"/>
                  </a:solidFill>
                  <a:latin typeface="+mn-ea"/>
                </a:rPr>
                <a:t>R</a:t>
              </a:r>
              <a:r>
                <a:rPr lang="en-US" altLang="zh-TW" sz="2000" b="1" i="1" baseline="-25000" dirty="0">
                  <a:solidFill>
                    <a:srgbClr val="CC3300"/>
                  </a:solidFill>
                  <a:latin typeface="+mn-ea"/>
                </a:rPr>
                <a:t>DUT</a:t>
              </a:r>
              <a:endParaRPr lang="zh-TW" altLang="en-US" sz="2000" b="1" baseline="-25000" dirty="0"/>
            </a:p>
          </p:txBody>
        </p:sp>
        <p:sp>
          <p:nvSpPr>
            <p:cNvPr id="63" name="矩形 62">
              <a:extLst>
                <a:ext uri="{FF2B5EF4-FFF2-40B4-BE49-F238E27FC236}">
                  <a16:creationId xmlns:a16="http://schemas.microsoft.com/office/drawing/2014/main" id="{007CCC40-C5A2-4A6B-83A9-6A56E7337C20}"/>
                </a:ext>
              </a:extLst>
            </p:cNvPr>
            <p:cNvSpPr/>
            <p:nvPr/>
          </p:nvSpPr>
          <p:spPr>
            <a:xfrm>
              <a:off x="7074884" y="1772089"/>
              <a:ext cx="184731" cy="235962"/>
            </a:xfrm>
            <a:prstGeom prst="rect">
              <a:avLst/>
            </a:prstGeom>
          </p:spPr>
          <p:txBody>
            <a:bodyPr wrap="none">
              <a:spAutoFit/>
            </a:bodyPr>
            <a:lstStyle/>
            <a:p>
              <a:endParaRPr lang="zh-TW" altLang="en-US" sz="1400" b="1" baseline="-25000" dirty="0"/>
            </a:p>
          </p:txBody>
        </p:sp>
        <p:cxnSp>
          <p:nvCxnSpPr>
            <p:cNvPr id="64" name="直線接點 63">
              <a:extLst>
                <a:ext uri="{FF2B5EF4-FFF2-40B4-BE49-F238E27FC236}">
                  <a16:creationId xmlns:a16="http://schemas.microsoft.com/office/drawing/2014/main" id="{BE103105-3E11-42C4-9D18-853B790755D3}"/>
                </a:ext>
              </a:extLst>
            </p:cNvPr>
            <p:cNvCxnSpPr>
              <a:cxnSpLocks/>
            </p:cNvCxnSpPr>
            <p:nvPr/>
          </p:nvCxnSpPr>
          <p:spPr>
            <a:xfrm rot="5400000">
              <a:off x="7477377" y="1369677"/>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橢圓 64">
              <a:extLst>
                <a:ext uri="{FF2B5EF4-FFF2-40B4-BE49-F238E27FC236}">
                  <a16:creationId xmlns:a16="http://schemas.microsoft.com/office/drawing/2014/main" id="{8257A6AE-C4EC-4A6C-BD2E-CB371FBDFE7C}"/>
                </a:ext>
              </a:extLst>
            </p:cNvPr>
            <p:cNvSpPr/>
            <p:nvPr/>
          </p:nvSpPr>
          <p:spPr>
            <a:xfrm>
              <a:off x="8716827" y="1744529"/>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t>
              </a:r>
              <a:endParaRPr lang="zh-TW" altLang="en-US" b="1" dirty="0">
                <a:solidFill>
                  <a:schemeClr val="tx1"/>
                </a:solidFill>
              </a:endParaRPr>
            </a:p>
          </p:txBody>
        </p:sp>
        <p:sp>
          <p:nvSpPr>
            <p:cNvPr id="66" name="橢圓 65">
              <a:extLst>
                <a:ext uri="{FF2B5EF4-FFF2-40B4-BE49-F238E27FC236}">
                  <a16:creationId xmlns:a16="http://schemas.microsoft.com/office/drawing/2014/main" id="{287BEA21-7BB4-4CE1-B7FC-C8E6DBAC995A}"/>
                </a:ext>
              </a:extLst>
            </p:cNvPr>
            <p:cNvSpPr/>
            <p:nvPr/>
          </p:nvSpPr>
          <p:spPr>
            <a:xfrm>
              <a:off x="8724751" y="2456615"/>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800" b="1" dirty="0">
                  <a:solidFill>
                    <a:schemeClr val="tx1"/>
                  </a:solidFill>
                </a:rPr>
                <a:t>-</a:t>
              </a:r>
              <a:endParaRPr lang="zh-TW" altLang="en-US" sz="2800" b="1" dirty="0">
                <a:solidFill>
                  <a:schemeClr val="tx1"/>
                </a:solidFill>
              </a:endParaRPr>
            </a:p>
          </p:txBody>
        </p:sp>
        <p:cxnSp>
          <p:nvCxnSpPr>
            <p:cNvPr id="67" name="直線接點 66">
              <a:extLst>
                <a:ext uri="{FF2B5EF4-FFF2-40B4-BE49-F238E27FC236}">
                  <a16:creationId xmlns:a16="http://schemas.microsoft.com/office/drawing/2014/main" id="{465D82AF-B245-4814-839B-5C026FEEDA15}"/>
                </a:ext>
              </a:extLst>
            </p:cNvPr>
            <p:cNvCxnSpPr/>
            <p:nvPr/>
          </p:nvCxnSpPr>
          <p:spPr>
            <a:xfrm>
              <a:off x="7788060" y="1045677"/>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27B55DE1-0ADA-4055-82E7-901C2AEED016}"/>
                </a:ext>
              </a:extLst>
            </p:cNvPr>
            <p:cNvCxnSpPr/>
            <p:nvPr/>
          </p:nvCxnSpPr>
          <p:spPr>
            <a:xfrm>
              <a:off x="7796807" y="2770923"/>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文字方塊 68">
              <a:extLst>
                <a:ext uri="{FF2B5EF4-FFF2-40B4-BE49-F238E27FC236}">
                  <a16:creationId xmlns:a16="http://schemas.microsoft.com/office/drawing/2014/main" id="{C6837925-D30A-4614-B948-0BC6BC23741A}"/>
                </a:ext>
              </a:extLst>
            </p:cNvPr>
            <p:cNvSpPr txBox="1"/>
            <p:nvPr/>
          </p:nvSpPr>
          <p:spPr>
            <a:xfrm>
              <a:off x="7586486" y="327213"/>
              <a:ext cx="1388467" cy="615553"/>
            </a:xfrm>
            <a:prstGeom prst="rect">
              <a:avLst/>
            </a:prstGeom>
            <a:noFill/>
          </p:spPr>
          <p:txBody>
            <a:bodyPr wrap="square" lIns="0" tIns="0" rIns="0" bIns="0" rtlCol="0">
              <a:spAutoFit/>
            </a:bodyPr>
            <a:lstStyle/>
            <a:p>
              <a:pPr algn="ctr"/>
              <a:r>
                <a:rPr lang="zh-TW" altLang="zh-TW" sz="2000" dirty="0">
                  <a:solidFill>
                    <a:srgbClr val="0000FF"/>
                  </a:solidFill>
                  <a:latin typeface="+mn-ea"/>
                  <a:cs typeface="Times New Roman" pitchFamily="18" charset="0"/>
                </a:rPr>
                <a:t>自製</a:t>
              </a:r>
              <a:r>
                <a:rPr lang="zh-TW" altLang="en-US" sz="2000" dirty="0">
                  <a:solidFill>
                    <a:srgbClr val="0000FF"/>
                  </a:solidFill>
                  <a:latin typeface="+mn-ea"/>
                  <a:cs typeface="Times New Roman" pitchFamily="18" charset="0"/>
                </a:rPr>
                <a:t>伏特</a:t>
              </a:r>
              <a:r>
                <a:rPr lang="zh-TW" altLang="en-US" sz="2000" dirty="0">
                  <a:solidFill>
                    <a:srgbClr val="0000FF"/>
                  </a:solidFill>
                  <a:latin typeface="+mn-ea"/>
                </a:rPr>
                <a:t>計</a:t>
              </a:r>
              <a:endParaRPr lang="en-US" altLang="zh-TW" sz="2000" dirty="0">
                <a:solidFill>
                  <a:srgbClr val="0000FF"/>
                </a:solidFill>
                <a:latin typeface="+mn-ea"/>
              </a:endParaRPr>
            </a:p>
            <a:p>
              <a:pPr algn="ctr"/>
              <a:r>
                <a:rPr lang="en-US" altLang="zh-TW" sz="2000" dirty="0">
                  <a:solidFill>
                    <a:srgbClr val="0000FF"/>
                  </a:solidFill>
                  <a:latin typeface="標楷體" panose="03000509000000000000" pitchFamily="65" charset="-120"/>
                  <a:ea typeface="標楷體" panose="03000509000000000000" pitchFamily="65" charset="-120"/>
                </a:rPr>
                <a:t>I</a:t>
              </a:r>
              <a:r>
                <a:rPr lang="en-US" altLang="zh-TW" sz="2000" baseline="-25000" dirty="0">
                  <a:solidFill>
                    <a:srgbClr val="0000FF"/>
                  </a:solidFill>
                </a:rPr>
                <a:t>V</a:t>
              </a:r>
              <a:r>
                <a:rPr lang="en-US" altLang="zh-TW" sz="2000" dirty="0">
                  <a:solidFill>
                    <a:srgbClr val="0000FF"/>
                  </a:solidFill>
                </a:rPr>
                <a:t>, R</a:t>
              </a:r>
              <a:r>
                <a:rPr lang="en-US" altLang="zh-TW" sz="2000" baseline="-25000" dirty="0">
                  <a:solidFill>
                    <a:srgbClr val="0000FF"/>
                  </a:solidFill>
                </a:rPr>
                <a:t>V</a:t>
              </a:r>
              <a:endParaRPr lang="zh-TW" altLang="en-US" sz="2000" baseline="-25000" dirty="0">
                <a:solidFill>
                  <a:srgbClr val="0000FF"/>
                </a:solidFill>
              </a:endParaRPr>
            </a:p>
          </p:txBody>
        </p:sp>
        <p:grpSp>
          <p:nvGrpSpPr>
            <p:cNvPr id="70" name="群組 69">
              <a:extLst>
                <a:ext uri="{FF2B5EF4-FFF2-40B4-BE49-F238E27FC236}">
                  <a16:creationId xmlns:a16="http://schemas.microsoft.com/office/drawing/2014/main" id="{7A3B6B31-E3AF-498D-B4AE-31BBA11D50BE}"/>
                </a:ext>
              </a:extLst>
            </p:cNvPr>
            <p:cNvGrpSpPr/>
            <p:nvPr/>
          </p:nvGrpSpPr>
          <p:grpSpPr>
            <a:xfrm rot="5400000">
              <a:off x="8467167" y="1402932"/>
              <a:ext cx="517854" cy="236119"/>
              <a:chOff x="4832358" y="4997362"/>
              <a:chExt cx="1945233" cy="291178"/>
            </a:xfrm>
          </p:grpSpPr>
          <p:cxnSp>
            <p:nvCxnSpPr>
              <p:cNvPr id="75" name="直線接點 74">
                <a:extLst>
                  <a:ext uri="{FF2B5EF4-FFF2-40B4-BE49-F238E27FC236}">
                    <a16:creationId xmlns:a16="http://schemas.microsoft.com/office/drawing/2014/main" id="{C6AF49C0-0A1C-49F3-9697-0FC312985716}"/>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85DC4C1B-7D33-4D26-B884-9E5DA491ABFE}"/>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7DF73C74-32D6-4A7B-BA5A-351379369EA7}"/>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78D6853A-FB67-415B-8FB5-E664A8848DEC}"/>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FFDFC694-20D2-4825-A556-812A95F4CA0B}"/>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90DBD5D3-016F-4212-8405-F5B9E8748294}"/>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D8D758C9-38C5-4064-9C03-56D78B343330}"/>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D6257EF2-A79E-40B4-865C-02830282FCCB}"/>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8B738C0E-B83D-4735-B7BE-FE43D0AF86EE}"/>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直線接點 70">
              <a:extLst>
                <a:ext uri="{FF2B5EF4-FFF2-40B4-BE49-F238E27FC236}">
                  <a16:creationId xmlns:a16="http://schemas.microsoft.com/office/drawing/2014/main" id="{60A1FDCE-643B-4237-9443-BC79C09EBCA0}"/>
                </a:ext>
              </a:extLst>
            </p:cNvPr>
            <p:cNvCxnSpPr/>
            <p:nvPr/>
          </p:nvCxnSpPr>
          <p:spPr>
            <a:xfrm>
              <a:off x="8724751" y="174746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矩形: 圓角 71">
              <a:extLst>
                <a:ext uri="{FF2B5EF4-FFF2-40B4-BE49-F238E27FC236}">
                  <a16:creationId xmlns:a16="http://schemas.microsoft.com/office/drawing/2014/main" id="{EDA28B28-5D83-45C2-B89D-DB0616630DD2}"/>
                </a:ext>
              </a:extLst>
            </p:cNvPr>
            <p:cNvSpPr/>
            <p:nvPr/>
          </p:nvSpPr>
          <p:spPr>
            <a:xfrm>
              <a:off x="8171942" y="964179"/>
              <a:ext cx="1322848" cy="1868442"/>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文字方塊 72">
              <a:extLst>
                <a:ext uri="{FF2B5EF4-FFF2-40B4-BE49-F238E27FC236}">
                  <a16:creationId xmlns:a16="http://schemas.microsoft.com/office/drawing/2014/main" id="{A9833305-1ECA-4843-87B5-7AE4B9332B1D}"/>
                </a:ext>
              </a:extLst>
            </p:cNvPr>
            <p:cNvSpPr txBox="1"/>
            <p:nvPr/>
          </p:nvSpPr>
          <p:spPr>
            <a:xfrm>
              <a:off x="8916107" y="1247232"/>
              <a:ext cx="377206" cy="430887"/>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s</a:t>
              </a:r>
              <a:endParaRPr lang="zh-TW" altLang="en-US" sz="2800" baseline="-25000" dirty="0">
                <a:solidFill>
                  <a:srgbClr val="0000FF"/>
                </a:solidFill>
              </a:endParaRPr>
            </a:p>
          </p:txBody>
        </p:sp>
        <p:sp>
          <p:nvSpPr>
            <p:cNvPr id="74" name="文字方塊 73">
              <a:extLst>
                <a:ext uri="{FF2B5EF4-FFF2-40B4-BE49-F238E27FC236}">
                  <a16:creationId xmlns:a16="http://schemas.microsoft.com/office/drawing/2014/main" id="{5A815D2A-4ECF-4C50-A3BD-FD19A12862AD}"/>
                </a:ext>
              </a:extLst>
            </p:cNvPr>
            <p:cNvSpPr txBox="1"/>
            <p:nvPr/>
          </p:nvSpPr>
          <p:spPr>
            <a:xfrm>
              <a:off x="9023481" y="2006671"/>
              <a:ext cx="377206" cy="397700"/>
            </a:xfrm>
            <a:prstGeom prst="rect">
              <a:avLst/>
            </a:prstGeom>
            <a:noFill/>
          </p:spPr>
          <p:txBody>
            <a:bodyPr wrap="square" lIns="0" tIns="0" rIns="0" bIns="0" rtlCol="0">
              <a:spAutoFit/>
            </a:bodyPr>
            <a:lstStyle/>
            <a:p>
              <a:r>
                <a:rPr lang="en-US" altLang="zh-TW" sz="2800" dirty="0">
                  <a:solidFill>
                    <a:srgbClr val="0000FF"/>
                  </a:solidFill>
                </a:rPr>
                <a:t>R</a:t>
              </a:r>
              <a:r>
                <a:rPr lang="en-US" altLang="zh-TW" sz="2800" baseline="-25000" dirty="0">
                  <a:solidFill>
                    <a:srgbClr val="0000FF"/>
                  </a:solidFill>
                </a:rPr>
                <a:t>G</a:t>
              </a:r>
              <a:endParaRPr lang="zh-TW" altLang="en-US" sz="2800" baseline="-25000" dirty="0">
                <a:solidFill>
                  <a:srgbClr val="0000FF"/>
                </a:solidFill>
              </a:endParaRPr>
            </a:p>
          </p:txBody>
        </p:sp>
      </p:grpSp>
      <p:pic>
        <p:nvPicPr>
          <p:cNvPr id="96" name="圖形 95" descr="首頁">
            <a:hlinkClick r:id="rId6" action="ppaction://hlinksldjump"/>
            <a:extLst>
              <a:ext uri="{FF2B5EF4-FFF2-40B4-BE49-F238E27FC236}">
                <a16:creationId xmlns:a16="http://schemas.microsoft.com/office/drawing/2014/main" id="{D1AFD550-FDFC-4482-8909-6118EECAB0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0308" y="-53525"/>
            <a:ext cx="713692" cy="713692"/>
          </a:xfrm>
          <a:prstGeom prst="rect">
            <a:avLst/>
          </a:prstGeom>
        </p:spPr>
      </p:pic>
      <p:sp>
        <p:nvSpPr>
          <p:cNvPr id="97" name="矩形 96">
            <a:extLst>
              <a:ext uri="{FF2B5EF4-FFF2-40B4-BE49-F238E27FC236}">
                <a16:creationId xmlns:a16="http://schemas.microsoft.com/office/drawing/2014/main" id="{1FA6BAAF-C0AF-49CC-8866-344B61888B9E}"/>
              </a:ext>
            </a:extLst>
          </p:cNvPr>
          <p:cNvSpPr/>
          <p:nvPr/>
        </p:nvSpPr>
        <p:spPr>
          <a:xfrm>
            <a:off x="359978" y="873618"/>
            <a:ext cx="3902030" cy="369332"/>
          </a:xfrm>
          <a:prstGeom prst="rect">
            <a:avLst/>
          </a:prstGeom>
        </p:spPr>
        <p:txBody>
          <a:bodyPr wrap="none">
            <a:spAutoFit/>
          </a:bodyPr>
          <a:lstStyle/>
          <a:p>
            <a:r>
              <a:rPr kumimoji="1" lang="en-US" altLang="zh-TW" dirty="0">
                <a:latin typeface="+mn-ea"/>
                <a:cs typeface="Times New Roman" panose="02020603050405020304" pitchFamily="18" charset="0"/>
              </a:rPr>
              <a:t>1. </a:t>
            </a:r>
            <a:r>
              <a:rPr kumimoji="1" lang="zh-TW" altLang="en-US" dirty="0">
                <a:latin typeface="+mn-ea"/>
                <a:cs typeface="Times New Roman" panose="02020603050405020304" pitchFamily="18" charset="0"/>
              </a:rPr>
              <a:t>換算檢流計為電壓時能測試的範圍</a:t>
            </a:r>
            <a:endParaRPr lang="zh-TW" altLang="en-US" dirty="0"/>
          </a:p>
        </p:txBody>
      </p:sp>
      <mc:AlternateContent xmlns:mc="http://schemas.openxmlformats.org/markup-compatibility/2006" xmlns:a14="http://schemas.microsoft.com/office/drawing/2010/main">
        <mc:Choice Requires="a14">
          <p:sp>
            <p:nvSpPr>
              <p:cNvPr id="98" name="物件 3">
                <a:extLst>
                  <a:ext uri="{FF2B5EF4-FFF2-40B4-BE49-F238E27FC236}">
                    <a16:creationId xmlns:a16="http://schemas.microsoft.com/office/drawing/2014/main" id="{C4322726-A836-4FEC-B0D8-5632A3B52087}"/>
                  </a:ext>
                </a:extLst>
              </p:cNvPr>
              <p:cNvSpPr txBox="1"/>
              <p:nvPr/>
            </p:nvSpPr>
            <p:spPr bwMode="auto">
              <a:xfrm>
                <a:off x="641373" y="1189483"/>
                <a:ext cx="3209533" cy="478415"/>
              </a:xfrm>
              <a:prstGeom prst="rect">
                <a:avLst/>
              </a:prstGeom>
              <a:noFill/>
            </p:spPr>
            <p:txBody>
              <a:bodyPr>
                <a:no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000000"/>
                              </a:solidFill>
                              <a:latin typeface="Cambria Math" panose="02040503050406030204" pitchFamily="18" charset="0"/>
                            </a:rPr>
                          </m:ctrlPr>
                        </m:sSubPr>
                        <m:e>
                          <m:r>
                            <a:rPr lang="en-US" altLang="zh-TW" sz="2400" b="0" i="1" smtClean="0">
                              <a:solidFill>
                                <a:srgbClr val="000000"/>
                              </a:solidFill>
                              <a:latin typeface="Cambria Math" panose="02040503050406030204" pitchFamily="18" charset="0"/>
                            </a:rPr>
                            <m:t>𝑉</m:t>
                          </m:r>
                        </m:e>
                        <m:sub>
                          <m:r>
                            <a:rPr lang="en-US" altLang="zh-TW" sz="2400" b="0" i="1">
                              <a:solidFill>
                                <a:srgbClr val="000000"/>
                              </a:solidFill>
                              <a:latin typeface="Cambria Math" panose="02040503050406030204" pitchFamily="18" charset="0"/>
                            </a:rPr>
                            <m:t>𝐺</m:t>
                          </m:r>
                        </m:sub>
                      </m:sSub>
                      <m:r>
                        <a:rPr lang="zh-TW" altLang="en-US" sz="2400" b="0" i="1" smtClean="0">
                          <a:solidFill>
                            <a:srgbClr val="000000"/>
                          </a:solidFill>
                          <a:latin typeface="Cambria Math" panose="02040503050406030204" pitchFamily="18" charset="0"/>
                        </a:rPr>
                        <m:t>=</m:t>
                      </m:r>
                      <m:sSub>
                        <m:sSubPr>
                          <m:ctrlPr>
                            <a:rPr lang="zh-TW" altLang="en-US" sz="2400" i="1">
                              <a:solidFill>
                                <a:srgbClr val="000000"/>
                              </a:solidFill>
                              <a:latin typeface="Cambria Math" panose="02040503050406030204" pitchFamily="18" charset="0"/>
                            </a:rPr>
                          </m:ctrlPr>
                        </m:sSubPr>
                        <m:e>
                          <m:r>
                            <a:rPr lang="zh-TW" altLang="en-US" sz="2400" b="0" i="1">
                              <a:solidFill>
                                <a:srgbClr val="000000"/>
                              </a:solidFill>
                              <a:latin typeface="Cambria Math" panose="02040503050406030204" pitchFamily="18" charset="0"/>
                            </a:rPr>
                            <m:t>𝐼</m:t>
                          </m:r>
                        </m:e>
                        <m:sub>
                          <m:r>
                            <a:rPr lang="en-US" altLang="zh-TW" sz="2400" b="0" i="1">
                              <a:solidFill>
                                <a:srgbClr val="000000"/>
                              </a:solidFill>
                              <a:latin typeface="Cambria Math" panose="02040503050406030204" pitchFamily="18" charset="0"/>
                            </a:rPr>
                            <m:t>𝐺</m:t>
                          </m:r>
                        </m:sub>
                      </m:sSub>
                      <m:r>
                        <a:rPr lang="en-US" altLang="zh-TW" sz="2400" b="0" i="1" smtClean="0">
                          <a:solidFill>
                            <a:srgbClr val="000000"/>
                          </a:solidFill>
                          <a:latin typeface="Cambria Math" panose="02040503050406030204" pitchFamily="18" charset="0"/>
                        </a:rPr>
                        <m:t>∗</m:t>
                      </m:r>
                      <m:sSub>
                        <m:sSubPr>
                          <m:ctrlPr>
                            <a:rPr lang="zh-TW" altLang="en-US" sz="2400" i="1">
                              <a:solidFill>
                                <a:srgbClr val="000000"/>
                              </a:solidFill>
                              <a:latin typeface="Cambria Math" panose="02040503050406030204" pitchFamily="18" charset="0"/>
                            </a:rPr>
                          </m:ctrlPr>
                        </m:sSubPr>
                        <m:e>
                          <m:r>
                            <a:rPr lang="en-US" altLang="zh-TW" sz="2400" b="0" i="1" smtClean="0">
                              <a:solidFill>
                                <a:srgbClr val="000000"/>
                              </a:solidFill>
                              <a:latin typeface="Cambria Math" panose="02040503050406030204" pitchFamily="18" charset="0"/>
                            </a:rPr>
                            <m:t>𝑅</m:t>
                          </m:r>
                        </m:e>
                        <m:sub>
                          <m:r>
                            <a:rPr lang="en-US" altLang="zh-TW" sz="2400" b="0" i="1">
                              <a:solidFill>
                                <a:srgbClr val="000000"/>
                              </a:solidFill>
                              <a:latin typeface="Cambria Math" panose="02040503050406030204" pitchFamily="18" charset="0"/>
                            </a:rPr>
                            <m:t>𝐺</m:t>
                          </m:r>
                        </m:sub>
                      </m:sSub>
                    </m:oMath>
                  </m:oMathPara>
                </a14:m>
                <a:endParaRPr lang="zh-TW" altLang="en-US" sz="2400" dirty="0"/>
              </a:p>
            </p:txBody>
          </p:sp>
        </mc:Choice>
        <mc:Fallback xmlns="">
          <p:sp>
            <p:nvSpPr>
              <p:cNvPr id="98" name="物件 3">
                <a:extLst>
                  <a:ext uri="{FF2B5EF4-FFF2-40B4-BE49-F238E27FC236}">
                    <a16:creationId xmlns:a16="http://schemas.microsoft.com/office/drawing/2014/main" id="{C4322726-A836-4FEC-B0D8-5632A3B52087}"/>
                  </a:ext>
                </a:extLst>
              </p:cNvPr>
              <p:cNvSpPr txBox="1">
                <a:spLocks noRot="1" noChangeAspect="1" noMove="1" noResize="1" noEditPoints="1" noAdjustHandles="1" noChangeArrowheads="1" noChangeShapeType="1" noTextEdit="1"/>
              </p:cNvSpPr>
              <p:nvPr/>
            </p:nvSpPr>
            <p:spPr bwMode="auto">
              <a:xfrm>
                <a:off x="641373" y="1189483"/>
                <a:ext cx="3209533" cy="478415"/>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9" name="物件 3">
                <a:extLst>
                  <a:ext uri="{FF2B5EF4-FFF2-40B4-BE49-F238E27FC236}">
                    <a16:creationId xmlns:a16="http://schemas.microsoft.com/office/drawing/2014/main" id="{2F31CEC7-A8D0-4889-BA6F-E43BFA4826E3}"/>
                  </a:ext>
                </a:extLst>
              </p:cNvPr>
              <p:cNvSpPr txBox="1"/>
              <p:nvPr/>
            </p:nvSpPr>
            <p:spPr bwMode="auto">
              <a:xfrm>
                <a:off x="1109635" y="2859719"/>
                <a:ext cx="3046400" cy="448924"/>
              </a:xfrm>
              <a:prstGeom prst="rect">
                <a:avLst/>
              </a:prstGeom>
              <a:noFill/>
            </p:spPr>
            <p:txBody>
              <a:bodyPr>
                <a:normAutofit fontScale="92500"/>
              </a:bodyPr>
              <a:lstStyle/>
              <a:p>
                <a:pPr/>
                <a14:m>
                  <m:oMathPara xmlns:m="http://schemas.openxmlformats.org/officeDocument/2006/math">
                    <m:oMathParaPr>
                      <m:jc m:val="centerGroup"/>
                    </m:oMathParaPr>
                    <m:oMath xmlns:m="http://schemas.openxmlformats.org/officeDocument/2006/math">
                      <m:sSub>
                        <m:sSubPr>
                          <m:ctrlPr>
                            <a:rPr lang="zh-TW" altLang="en-US" sz="2400" i="1" smtClean="0">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𝑉</m:t>
                          </m:r>
                        </m:e>
                        <m:sub>
                          <m:r>
                            <a:rPr lang="zh-TW" altLang="en-US" sz="2400" i="1">
                              <a:solidFill>
                                <a:srgbClr val="000000"/>
                              </a:solidFill>
                              <a:latin typeface="Cambria Math" panose="02040503050406030204" pitchFamily="18" charset="0"/>
                            </a:rPr>
                            <m:t>𝑎𝑏</m:t>
                          </m:r>
                        </m:sub>
                      </m:sSub>
                      <m:r>
                        <a:rPr lang="zh-TW" altLang="en-US" sz="2400" i="1">
                          <a:solidFill>
                            <a:srgbClr val="000000"/>
                          </a:solidFill>
                          <a:latin typeface="Cambria Math" panose="02040503050406030204" pitchFamily="18" charset="0"/>
                        </a:rPr>
                        <m:t>=</m:t>
                      </m:r>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𝐼</m:t>
                          </m:r>
                        </m:e>
                        <m:sub>
                          <m:r>
                            <a:rPr lang="en-US" altLang="zh-TW" sz="2400" b="0" i="1" smtClean="0">
                              <a:solidFill>
                                <a:srgbClr val="000000"/>
                              </a:solidFill>
                              <a:latin typeface="Cambria Math" panose="02040503050406030204" pitchFamily="18" charset="0"/>
                            </a:rPr>
                            <m:t>𝐺</m:t>
                          </m:r>
                        </m:sub>
                      </m:sSub>
                      <m:r>
                        <a:rPr lang="en-US" altLang="zh-TW" sz="2400" b="0" i="1" smtClean="0">
                          <a:solidFill>
                            <a:srgbClr val="000000"/>
                          </a:solidFill>
                          <a:latin typeface="Cambria Math" panose="02040503050406030204" pitchFamily="18" charset="0"/>
                        </a:rPr>
                        <m:t> </m:t>
                      </m:r>
                      <m:d>
                        <m:dPr>
                          <m:ctrlPr>
                            <a:rPr lang="zh-TW" altLang="en-US" sz="2400" i="1">
                              <a:solidFill>
                                <a:srgbClr val="000000"/>
                              </a:solidFill>
                              <a:latin typeface="Cambria Math" panose="02040503050406030204" pitchFamily="18" charset="0"/>
                            </a:rPr>
                          </m:ctrlPr>
                        </m:dPr>
                        <m:e>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𝑅</m:t>
                              </m:r>
                            </m:e>
                            <m:sub>
                              <m:r>
                                <a:rPr lang="en-US" altLang="zh-TW" sz="2400" b="0" i="1" smtClean="0">
                                  <a:solidFill>
                                    <a:srgbClr val="000000"/>
                                  </a:solidFill>
                                  <a:latin typeface="Cambria Math" panose="02040503050406030204" pitchFamily="18" charset="0"/>
                                </a:rPr>
                                <m:t>𝐺</m:t>
                              </m:r>
                            </m:sub>
                          </m:sSub>
                          <m:r>
                            <a:rPr lang="zh-TW" altLang="en-US" sz="2400" i="1">
                              <a:solidFill>
                                <a:srgbClr val="000000"/>
                              </a:solidFill>
                              <a:latin typeface="Cambria Math" panose="02040503050406030204" pitchFamily="18" charset="0"/>
                            </a:rPr>
                            <m:t>+</m:t>
                          </m:r>
                          <m:sSub>
                            <m:sSubPr>
                              <m:ctrlPr>
                                <a:rPr lang="zh-TW" altLang="en-US" sz="2400" i="1">
                                  <a:solidFill>
                                    <a:srgbClr val="000000"/>
                                  </a:solidFill>
                                  <a:latin typeface="Cambria Math" panose="02040503050406030204" pitchFamily="18" charset="0"/>
                                </a:rPr>
                              </m:ctrlPr>
                            </m:sSubPr>
                            <m:e>
                              <m:r>
                                <a:rPr lang="zh-TW" altLang="en-US" sz="2400" i="1">
                                  <a:solidFill>
                                    <a:srgbClr val="000000"/>
                                  </a:solidFill>
                                  <a:latin typeface="Cambria Math" panose="02040503050406030204" pitchFamily="18" charset="0"/>
                                </a:rPr>
                                <m:t>𝑅</m:t>
                              </m:r>
                            </m:e>
                            <m:sub>
                              <m:r>
                                <a:rPr lang="zh-TW" altLang="en-US" sz="2400" i="1">
                                  <a:solidFill>
                                    <a:srgbClr val="000000"/>
                                  </a:solidFill>
                                  <a:latin typeface="Cambria Math" panose="02040503050406030204" pitchFamily="18" charset="0"/>
                                </a:rPr>
                                <m:t>𝑠</m:t>
                              </m:r>
                            </m:sub>
                          </m:sSub>
                        </m:e>
                      </m:d>
                    </m:oMath>
                  </m:oMathPara>
                </a14:m>
                <a:endParaRPr lang="zh-TW" altLang="en-US" sz="2400" dirty="0">
                  <a:latin typeface="+mn-ea"/>
                </a:endParaRPr>
              </a:p>
            </p:txBody>
          </p:sp>
        </mc:Choice>
        <mc:Fallback xmlns="">
          <p:sp>
            <p:nvSpPr>
              <p:cNvPr id="99" name="物件 3">
                <a:extLst>
                  <a:ext uri="{FF2B5EF4-FFF2-40B4-BE49-F238E27FC236}">
                    <a16:creationId xmlns:a16="http://schemas.microsoft.com/office/drawing/2014/main" id="{2F31CEC7-A8D0-4889-BA6F-E43BFA4826E3}"/>
                  </a:ext>
                </a:extLst>
              </p:cNvPr>
              <p:cNvSpPr txBox="1">
                <a:spLocks noRot="1" noChangeAspect="1" noMove="1" noResize="1" noEditPoints="1" noAdjustHandles="1" noChangeArrowheads="1" noChangeShapeType="1" noTextEdit="1"/>
              </p:cNvSpPr>
              <p:nvPr/>
            </p:nvSpPr>
            <p:spPr bwMode="auto">
              <a:xfrm>
                <a:off x="1109635" y="2859719"/>
                <a:ext cx="3046400" cy="448924"/>
              </a:xfrm>
              <a:prstGeom prst="rect">
                <a:avLst/>
              </a:prstGeom>
              <a:blipFill>
                <a:blip r:embed="rId10"/>
                <a:stretch>
                  <a:fillRect/>
                </a:stretch>
              </a:blipFill>
            </p:spPr>
            <p:txBody>
              <a:bodyPr/>
              <a:lstStyle/>
              <a:p>
                <a:r>
                  <a:rPr lang="zh-TW" altLang="en-US">
                    <a:noFill/>
                  </a:rPr>
                  <a:t> </a:t>
                </a:r>
              </a:p>
            </p:txBody>
          </p:sp>
        </mc:Fallback>
      </mc:AlternateContent>
      <p:cxnSp>
        <p:nvCxnSpPr>
          <p:cNvPr id="100" name="直線單箭頭接點 99">
            <a:extLst>
              <a:ext uri="{FF2B5EF4-FFF2-40B4-BE49-F238E27FC236}">
                <a16:creationId xmlns:a16="http://schemas.microsoft.com/office/drawing/2014/main" id="{5FC8A0CC-895C-4345-8E8B-A4E239809F8C}"/>
              </a:ext>
            </a:extLst>
          </p:cNvPr>
          <p:cNvCxnSpPr>
            <a:cxnSpLocks/>
          </p:cNvCxnSpPr>
          <p:nvPr/>
        </p:nvCxnSpPr>
        <p:spPr>
          <a:xfrm flipV="1">
            <a:off x="2632835" y="2926764"/>
            <a:ext cx="520321" cy="408009"/>
          </a:xfrm>
          <a:prstGeom prst="straightConnector1">
            <a:avLst/>
          </a:prstGeom>
          <a:ln w="38100">
            <a:solidFill>
              <a:srgbClr val="FF33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5200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物件 2"/>
              <p:cNvSpPr txBox="1"/>
              <p:nvPr/>
            </p:nvSpPr>
            <p:spPr bwMode="auto">
              <a:xfrm>
                <a:off x="911654" y="3619868"/>
                <a:ext cx="4179425" cy="766388"/>
              </a:xfrm>
              <a:prstGeom prst="rect">
                <a:avLst/>
              </a:prstGeom>
              <a:noFill/>
              <a:extLst/>
            </p:spPr>
            <p:txBody>
              <a:bodyPr>
                <a:normAutofit/>
              </a:bodyPr>
              <a:lstStyle/>
              <a:p>
                <a14:m>
                  <m:oMath xmlns:m="http://schemas.openxmlformats.org/officeDocument/2006/math">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𝐼</m:t>
                        </m:r>
                      </m:e>
                      <m:sub>
                        <m:r>
                          <a:rPr lang="en-US" altLang="zh-TW" sz="2000" i="1">
                            <a:solidFill>
                              <a:srgbClr val="000000"/>
                            </a:solidFill>
                            <a:latin typeface="Cambria Math" panose="02040503050406030204" pitchFamily="18" charset="0"/>
                          </a:rPr>
                          <m:t>𝐺</m:t>
                        </m:r>
                        <m:r>
                          <a:rPr lang="en-US" altLang="zh-TW" sz="2000" i="1">
                            <a:solidFill>
                              <a:srgbClr val="000000"/>
                            </a:solidFill>
                            <a:latin typeface="Cambria Math" panose="02040503050406030204" pitchFamily="18" charset="0"/>
                          </a:rPr>
                          <m:t>(</m:t>
                        </m:r>
                        <m:r>
                          <a:rPr lang="en-US" altLang="zh-TW" sz="2000" i="1">
                            <a:solidFill>
                              <a:srgbClr val="000000"/>
                            </a:solidFill>
                            <a:latin typeface="Cambria Math" panose="02040503050406030204" pitchFamily="18" charset="0"/>
                          </a:rPr>
                          <m:t>𝐹𝑆</m:t>
                        </m:r>
                        <m:r>
                          <a:rPr lang="en-US" altLang="zh-TW" sz="2000" i="1">
                            <a:solidFill>
                              <a:srgbClr val="000000"/>
                            </a:solidFill>
                            <a:latin typeface="Cambria Math" panose="02040503050406030204" pitchFamily="18" charset="0"/>
                          </a:rPr>
                          <m:t>=50 </m:t>
                        </m:r>
                        <m:r>
                          <a:rPr lang="zh-TW" altLang="en-US" sz="2000" i="1" smtClean="0">
                            <a:solidFill>
                              <a:srgbClr val="000000"/>
                            </a:solidFill>
                            <a:latin typeface="Cambria Math" panose="02040503050406030204" pitchFamily="18" charset="0"/>
                          </a:rPr>
                          <m:t>𝜇</m:t>
                        </m:r>
                        <m:r>
                          <a:rPr lang="en-US" altLang="zh-TW" sz="2000" i="1">
                            <a:solidFill>
                              <a:srgbClr val="000000"/>
                            </a:solidFill>
                            <a:latin typeface="Cambria Math" panose="02040503050406030204" pitchFamily="18" charset="0"/>
                            <a:sym typeface="Symbol" panose="05050102010706020507" pitchFamily="18" charset="2"/>
                          </a:rPr>
                          <m:t>𝐴</m:t>
                        </m:r>
                        <m:r>
                          <a:rPr lang="en-US" altLang="zh-TW" sz="2000" i="1">
                            <a:solidFill>
                              <a:srgbClr val="000000"/>
                            </a:solidFill>
                            <a:latin typeface="Cambria Math" panose="02040503050406030204" pitchFamily="18" charset="0"/>
                          </a:rPr>
                          <m:t>)</m:t>
                        </m:r>
                      </m:sub>
                    </m:sSub>
                    <m:r>
                      <a:rPr lang="zh-TW" altLang="en-US" sz="2000" i="1">
                        <a:solidFill>
                          <a:srgbClr val="000000"/>
                        </a:solidFill>
                        <a:latin typeface="Cambria Math" panose="02040503050406030204" pitchFamily="18" charset="0"/>
                      </a:rPr>
                      <m:t>=</m:t>
                    </m:r>
                    <m:f>
                      <m:fPr>
                        <m:ctrlPr>
                          <a:rPr lang="zh-TW" altLang="en-US" sz="2000" i="1">
                            <a:solidFill>
                              <a:srgbClr val="000000"/>
                            </a:solidFill>
                            <a:latin typeface="Cambria Math" panose="02040503050406030204" pitchFamily="18" charset="0"/>
                          </a:rPr>
                        </m:ctrlPr>
                      </m:fPr>
                      <m:num>
                        <m:r>
                          <a:rPr lang="zh-TW" altLang="en-US" sz="2000" i="1">
                            <a:solidFill>
                              <a:srgbClr val="000000"/>
                            </a:solidFill>
                            <a:latin typeface="Cambria Math" panose="02040503050406030204" pitchFamily="18" charset="0"/>
                          </a:rPr>
                          <m:t>𝜀</m:t>
                        </m:r>
                      </m:num>
                      <m:den>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en-US" altLang="zh-TW" sz="2000" i="1">
                                <a:solidFill>
                                  <a:srgbClr val="000000"/>
                                </a:solidFill>
                                <a:latin typeface="Cambria Math" panose="02040503050406030204" pitchFamily="18" charset="0"/>
                              </a:rPr>
                              <m:t>𝐺</m:t>
                            </m:r>
                          </m:sub>
                        </m:sSub>
                        <m:r>
                          <a:rPr lang="zh-TW" altLang="en-US" sz="2000" i="1">
                            <a:solidFill>
                              <a:srgbClr val="000000"/>
                            </a:solidFill>
                            <a:latin typeface="Cambria Math" panose="02040503050406030204" pitchFamily="18" charset="0"/>
                          </a:rPr>
                          <m:t>+</m:t>
                        </m:r>
                        <m:sSub>
                          <m:sSubPr>
                            <m:ctrlPr>
                              <a:rPr lang="zh-TW" altLang="en-US" sz="2000" i="1">
                                <a:solidFill>
                                  <a:srgbClr val="000000"/>
                                </a:solidFill>
                                <a:latin typeface="Cambria Math" panose="02040503050406030204" pitchFamily="18" charset="0"/>
                              </a:rPr>
                            </m:ctrlPr>
                          </m:sSubPr>
                          <m:e>
                            <m:r>
                              <a:rPr lang="zh-TW" altLang="en-US" sz="2000" i="1">
                                <a:solidFill>
                                  <a:srgbClr val="000000"/>
                                </a:solidFill>
                                <a:latin typeface="Cambria Math" panose="02040503050406030204" pitchFamily="18" charset="0"/>
                              </a:rPr>
                              <m:t>𝑅</m:t>
                            </m:r>
                          </m:e>
                          <m:sub>
                            <m:r>
                              <a:rPr lang="zh-TW" altLang="en-US" sz="2000" i="1">
                                <a:solidFill>
                                  <a:srgbClr val="000000"/>
                                </a:solidFill>
                                <a:latin typeface="Cambria Math" panose="02040503050406030204" pitchFamily="18" charset="0"/>
                              </a:rPr>
                              <m:t>𝑠𝑜</m:t>
                            </m:r>
                          </m:sub>
                        </m:sSub>
                      </m:den>
                    </m:f>
                  </m:oMath>
                </a14:m>
                <a:r>
                  <a:rPr lang="zh-TW" altLang="en-US" sz="2000" i="1" dirty="0">
                    <a:solidFill>
                      <a:srgbClr val="000000"/>
                    </a:solidFill>
                    <a:latin typeface="Cambria Math" panose="02040503050406030204" pitchFamily="18" charset="0"/>
                  </a:rPr>
                  <a:t>   </a:t>
                </a:r>
                <a:r>
                  <a:rPr lang="en-US" altLang="zh-TW" sz="2000" i="1" dirty="0">
                    <a:solidFill>
                      <a:srgbClr val="000000"/>
                    </a:solidFill>
                    <a:latin typeface="Cambria Math" panose="02040503050406030204" pitchFamily="18" charset="0"/>
                    <a:sym typeface="Wingdings" panose="05000000000000000000" pitchFamily="2" charset="2"/>
                  </a:rPr>
                  <a:t>R</a:t>
                </a:r>
                <a:r>
                  <a:rPr lang="en-US" altLang="zh-TW" sz="2000" i="1" baseline="-25000" dirty="0">
                    <a:solidFill>
                      <a:srgbClr val="000000"/>
                    </a:solidFill>
                    <a:latin typeface="Cambria Math" panose="02040503050406030204" pitchFamily="18" charset="0"/>
                    <a:sym typeface="Wingdings" panose="05000000000000000000" pitchFamily="2" charset="2"/>
                  </a:rPr>
                  <a:t>s0</a:t>
                </a:r>
                <a:endParaRPr lang="zh-TW" altLang="en-US" sz="2000" i="1" baseline="-25000" dirty="0">
                  <a:solidFill>
                    <a:srgbClr val="000000"/>
                  </a:solidFill>
                  <a:latin typeface="Cambria Math" panose="02040503050406030204" pitchFamily="18" charset="0"/>
                </a:endParaRPr>
              </a:p>
            </p:txBody>
          </p:sp>
        </mc:Choice>
        <mc:Fallback xmlns="">
          <p:sp>
            <p:nvSpPr>
              <p:cNvPr id="3" name="物件 2"/>
              <p:cNvSpPr txBox="1">
                <a:spLocks noRot="1" noChangeAspect="1" noMove="1" noResize="1" noEditPoints="1" noAdjustHandles="1" noChangeArrowheads="1" noChangeShapeType="1" noTextEdit="1"/>
              </p:cNvSpPr>
              <p:nvPr/>
            </p:nvSpPr>
            <p:spPr bwMode="auto">
              <a:xfrm>
                <a:off x="911654" y="3619868"/>
                <a:ext cx="4179425" cy="766388"/>
              </a:xfrm>
              <a:prstGeom prst="rect">
                <a:avLst/>
              </a:prstGeom>
              <a:blipFill>
                <a:blip r:embed="rId3"/>
                <a:stretch>
                  <a:fillRect t="-794"/>
                </a:stretch>
              </a:blipFill>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物件 3"/>
              <p:cNvSpPr txBox="1"/>
              <p:nvPr/>
            </p:nvSpPr>
            <p:spPr bwMode="auto">
              <a:xfrm>
                <a:off x="581651" y="4390876"/>
                <a:ext cx="4069490" cy="745999"/>
              </a:xfrm>
              <a:prstGeom prst="rect">
                <a:avLst/>
              </a:prstGeom>
              <a:noFill/>
              <a:extLst/>
            </p:spPr>
            <p:txBody>
              <a:bodyPr>
                <a:normAutofit fontScale="85000" lnSpcReduction="10000"/>
              </a:bodyPr>
              <a:lstStyle/>
              <a:p>
                <a:pPr/>
                <a14:m>
                  <m:oMathPara xmlns:m="http://schemas.openxmlformats.org/officeDocument/2006/math">
                    <m:oMathParaPr>
                      <m:jc m:val="centerGroup"/>
                    </m:oMathParaPr>
                    <m:oMath xmlns:m="http://schemas.openxmlformats.org/officeDocument/2006/math">
                      <m:r>
                        <a:rPr lang="zh-TW" altLang="en-US" sz="1900" i="1" smtClean="0">
                          <a:solidFill>
                            <a:srgbClr val="000000"/>
                          </a:solidFill>
                          <a:latin typeface="Cambria Math" panose="02040503050406030204" pitchFamily="18" charset="0"/>
                        </a:rPr>
                        <m:t>𝐼</m:t>
                      </m:r>
                      <m:r>
                        <a:rPr lang="zh-TW" altLang="en-US" sz="1900" i="1" smtClean="0">
                          <a:solidFill>
                            <a:srgbClr val="000000"/>
                          </a:solidFill>
                          <a:latin typeface="Cambria Math" panose="02040503050406030204" pitchFamily="18" charset="0"/>
                        </a:rPr>
                        <m:t>=</m:t>
                      </m:r>
                      <m:f>
                        <m:fPr>
                          <m:ctrlPr>
                            <a:rPr lang="zh-TW" altLang="en-US" sz="1900" i="1">
                              <a:solidFill>
                                <a:srgbClr val="000000"/>
                              </a:solidFill>
                              <a:latin typeface="Cambria Math" panose="02040503050406030204" pitchFamily="18" charset="0"/>
                            </a:rPr>
                          </m:ctrlPr>
                        </m:fPr>
                        <m:num>
                          <m:r>
                            <a:rPr lang="zh-TW" altLang="en-US" sz="1900" i="1">
                              <a:solidFill>
                                <a:srgbClr val="000000"/>
                              </a:solidFill>
                              <a:latin typeface="Cambria Math" panose="02040503050406030204" pitchFamily="18" charset="0"/>
                            </a:rPr>
                            <m:t>𝜀</m:t>
                          </m:r>
                        </m:num>
                        <m:den>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en-US" altLang="zh-TW" sz="1900" b="0" i="1" smtClean="0">
                                  <a:solidFill>
                                    <a:srgbClr val="000000"/>
                                  </a:solidFill>
                                  <a:latin typeface="Cambria Math" panose="02040503050406030204" pitchFamily="18" charset="0"/>
                                </a:rPr>
                                <m:t>𝐺</m:t>
                              </m:r>
                            </m:sub>
                          </m:sSub>
                          <m:r>
                            <a:rPr lang="zh-TW" altLang="en-US" sz="1900" i="1">
                              <a:solidFill>
                                <a:srgbClr val="000000"/>
                              </a:solidFill>
                              <a:latin typeface="Cambria Math" panose="02040503050406030204" pitchFamily="18" charset="0"/>
                            </a:rPr>
                            <m:t>+</m:t>
                          </m:r>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zh-TW" altLang="en-US" sz="1900" i="1">
                                  <a:solidFill>
                                    <a:srgbClr val="000000"/>
                                  </a:solidFill>
                                  <a:latin typeface="Cambria Math" panose="02040503050406030204" pitchFamily="18" charset="0"/>
                                </a:rPr>
                                <m:t>𝑠𝑜</m:t>
                              </m:r>
                            </m:sub>
                          </m:sSub>
                          <m:r>
                            <a:rPr lang="zh-TW" altLang="en-US" sz="1900" i="1">
                              <a:solidFill>
                                <a:srgbClr val="000000"/>
                              </a:solidFill>
                              <a:latin typeface="Cambria Math" panose="02040503050406030204" pitchFamily="18" charset="0"/>
                            </a:rPr>
                            <m:t>+</m:t>
                          </m:r>
                          <m:r>
                            <a:rPr lang="zh-TW" altLang="en-US" sz="1900" i="1">
                              <a:solidFill>
                                <a:srgbClr val="000000"/>
                              </a:solidFill>
                              <a:latin typeface="Cambria Math" panose="02040503050406030204" pitchFamily="18" charset="0"/>
                            </a:rPr>
                            <m:t>𝑅</m:t>
                          </m:r>
                        </m:den>
                      </m:f>
                      <m:r>
                        <a:rPr lang="zh-TW" altLang="en-US" sz="1900" i="1">
                          <a:solidFill>
                            <a:srgbClr val="000000"/>
                          </a:solidFill>
                          <a:latin typeface="Cambria Math" panose="02040503050406030204" pitchFamily="18" charset="0"/>
                        </a:rPr>
                        <m:t>=</m:t>
                      </m:r>
                      <m:f>
                        <m:fPr>
                          <m:ctrlPr>
                            <a:rPr lang="zh-TW" altLang="en-US" sz="1900" i="1">
                              <a:solidFill>
                                <a:srgbClr val="000000"/>
                              </a:solidFill>
                              <a:latin typeface="Cambria Math" panose="02040503050406030204" pitchFamily="18" charset="0"/>
                            </a:rPr>
                          </m:ctrlPr>
                        </m:fPr>
                        <m:num>
                          <m:d>
                            <m:dPr>
                              <m:ctrlPr>
                                <a:rPr lang="zh-TW" altLang="en-US" sz="1900" i="1">
                                  <a:solidFill>
                                    <a:srgbClr val="000000"/>
                                  </a:solidFill>
                                  <a:latin typeface="Cambria Math" panose="02040503050406030204" pitchFamily="18" charset="0"/>
                                </a:rPr>
                              </m:ctrlPr>
                            </m:dPr>
                            <m:e>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en-US" altLang="zh-TW" sz="1900" b="0" i="1" smtClean="0">
                                      <a:solidFill>
                                        <a:srgbClr val="000000"/>
                                      </a:solidFill>
                                      <a:latin typeface="Cambria Math" panose="02040503050406030204" pitchFamily="18" charset="0"/>
                                    </a:rPr>
                                    <m:t>𝐺</m:t>
                                  </m:r>
                                </m:sub>
                              </m:sSub>
                              <m:r>
                                <a:rPr lang="zh-TW" altLang="en-US" sz="1900" i="1">
                                  <a:solidFill>
                                    <a:srgbClr val="000000"/>
                                  </a:solidFill>
                                  <a:latin typeface="Cambria Math" panose="02040503050406030204" pitchFamily="18" charset="0"/>
                                </a:rPr>
                                <m:t>+</m:t>
                              </m:r>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zh-TW" altLang="en-US" sz="1900" i="1">
                                      <a:solidFill>
                                        <a:srgbClr val="000000"/>
                                      </a:solidFill>
                                      <a:latin typeface="Cambria Math" panose="02040503050406030204" pitchFamily="18" charset="0"/>
                                    </a:rPr>
                                    <m:t>𝑠𝑜</m:t>
                                  </m:r>
                                </m:sub>
                              </m:sSub>
                            </m:e>
                          </m:d>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𝐼</m:t>
                              </m:r>
                            </m:e>
                            <m:sub>
                              <m:r>
                                <a:rPr lang="en-US" altLang="zh-TW" sz="1900" b="0" i="1" smtClean="0">
                                  <a:solidFill>
                                    <a:srgbClr val="000000"/>
                                  </a:solidFill>
                                  <a:latin typeface="Cambria Math" panose="02040503050406030204" pitchFamily="18" charset="0"/>
                                </a:rPr>
                                <m:t>𝐺</m:t>
                              </m:r>
                              <m:r>
                                <a:rPr lang="en-US" altLang="zh-TW" sz="1900" b="0" i="1" smtClean="0">
                                  <a:solidFill>
                                    <a:srgbClr val="000000"/>
                                  </a:solidFill>
                                  <a:latin typeface="Cambria Math" panose="02040503050406030204" pitchFamily="18" charset="0"/>
                                </a:rPr>
                                <m:t>(</m:t>
                              </m:r>
                              <m:r>
                                <a:rPr lang="en-US" altLang="zh-TW" sz="1900" b="0" i="1" smtClean="0">
                                  <a:solidFill>
                                    <a:srgbClr val="000000"/>
                                  </a:solidFill>
                                  <a:latin typeface="Cambria Math" panose="02040503050406030204" pitchFamily="18" charset="0"/>
                                </a:rPr>
                                <m:t>𝐹𝑆</m:t>
                              </m:r>
                              <m:r>
                                <a:rPr lang="en-US" altLang="zh-TW" sz="1900" b="0" i="1" smtClean="0">
                                  <a:solidFill>
                                    <a:srgbClr val="000000"/>
                                  </a:solidFill>
                                  <a:latin typeface="Cambria Math" panose="02040503050406030204" pitchFamily="18" charset="0"/>
                                </a:rPr>
                                <m:t>=50 </m:t>
                              </m:r>
                              <m:r>
                                <a:rPr lang="zh-TW" altLang="en-US" sz="1900" b="0" i="1" smtClean="0">
                                  <a:solidFill>
                                    <a:srgbClr val="000000"/>
                                  </a:solidFill>
                                  <a:latin typeface="Cambria Math" panose="02040503050406030204" pitchFamily="18" charset="0"/>
                                </a:rPr>
                                <m:t>𝜇</m:t>
                              </m:r>
                              <m:r>
                                <m:rPr>
                                  <m:sty m:val="p"/>
                                </m:rPr>
                                <a:rPr lang="en-US" altLang="zh-TW" sz="1900" i="1">
                                  <a:solidFill>
                                    <a:srgbClr val="000000"/>
                                  </a:solidFill>
                                  <a:latin typeface="Cambria Math" panose="02040503050406030204" pitchFamily="18" charset="0"/>
                                </a:rPr>
                                <m:t>A</m:t>
                              </m:r>
                              <m:r>
                                <a:rPr lang="en-US" altLang="zh-TW" sz="1900" b="0" i="1" smtClean="0">
                                  <a:solidFill>
                                    <a:srgbClr val="000000"/>
                                  </a:solidFill>
                                  <a:latin typeface="Cambria Math" panose="02040503050406030204" pitchFamily="18" charset="0"/>
                                </a:rPr>
                                <m:t>)</m:t>
                              </m:r>
                            </m:sub>
                          </m:sSub>
                        </m:num>
                        <m:den>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en-US" altLang="zh-TW" sz="1900" b="0" i="1" smtClean="0">
                                  <a:solidFill>
                                    <a:srgbClr val="000000"/>
                                  </a:solidFill>
                                  <a:latin typeface="Cambria Math" panose="02040503050406030204" pitchFamily="18" charset="0"/>
                                </a:rPr>
                                <m:t>𝐺</m:t>
                              </m:r>
                            </m:sub>
                          </m:sSub>
                          <m:r>
                            <a:rPr lang="zh-TW" altLang="en-US" sz="1900" i="1">
                              <a:solidFill>
                                <a:srgbClr val="000000"/>
                              </a:solidFill>
                              <a:latin typeface="Cambria Math" panose="02040503050406030204" pitchFamily="18" charset="0"/>
                            </a:rPr>
                            <m:t>+</m:t>
                          </m:r>
                          <m:sSub>
                            <m:sSubPr>
                              <m:ctrlPr>
                                <a:rPr lang="zh-TW" altLang="en-US" sz="1900" i="1">
                                  <a:solidFill>
                                    <a:srgbClr val="000000"/>
                                  </a:solidFill>
                                  <a:latin typeface="Cambria Math" panose="02040503050406030204" pitchFamily="18" charset="0"/>
                                </a:rPr>
                              </m:ctrlPr>
                            </m:sSubPr>
                            <m:e>
                              <m:r>
                                <a:rPr lang="zh-TW" altLang="en-US" sz="1900" i="1">
                                  <a:solidFill>
                                    <a:srgbClr val="000000"/>
                                  </a:solidFill>
                                  <a:latin typeface="Cambria Math" panose="02040503050406030204" pitchFamily="18" charset="0"/>
                                </a:rPr>
                                <m:t>𝑅</m:t>
                              </m:r>
                            </m:e>
                            <m:sub>
                              <m:r>
                                <a:rPr lang="zh-TW" altLang="en-US" sz="1900" i="1">
                                  <a:solidFill>
                                    <a:srgbClr val="000000"/>
                                  </a:solidFill>
                                  <a:latin typeface="Cambria Math" panose="02040503050406030204" pitchFamily="18" charset="0"/>
                                </a:rPr>
                                <m:t>𝑠𝑜</m:t>
                              </m:r>
                            </m:sub>
                          </m:sSub>
                          <m:r>
                            <a:rPr lang="zh-TW" altLang="en-US" sz="1900" i="1">
                              <a:solidFill>
                                <a:srgbClr val="000000"/>
                              </a:solidFill>
                              <a:latin typeface="Cambria Math" panose="02040503050406030204" pitchFamily="18" charset="0"/>
                            </a:rPr>
                            <m:t>+</m:t>
                          </m:r>
                          <m:r>
                            <a:rPr lang="zh-TW" altLang="en-US" sz="1900" i="1">
                              <a:solidFill>
                                <a:srgbClr val="000000"/>
                              </a:solidFill>
                              <a:latin typeface="Cambria Math" panose="02040503050406030204" pitchFamily="18" charset="0"/>
                            </a:rPr>
                            <m:t>𝑅</m:t>
                          </m:r>
                        </m:den>
                      </m:f>
                    </m:oMath>
                  </m:oMathPara>
                </a14:m>
                <a:endParaRPr lang="zh-TW" altLang="en-US" dirty="0">
                  <a:latin typeface="微軟正黑體" panose="020B0604030504040204" pitchFamily="34" charset="-120"/>
                  <a:ea typeface="微軟正黑體" panose="020B0604030504040204" pitchFamily="34" charset="-120"/>
                </a:endParaRPr>
              </a:p>
            </p:txBody>
          </p:sp>
        </mc:Choice>
        <mc:Fallback xmlns="">
          <p:sp>
            <p:nvSpPr>
              <p:cNvPr id="4" name="物件 3"/>
              <p:cNvSpPr txBox="1">
                <a:spLocks noRot="1" noChangeAspect="1" noMove="1" noResize="1" noEditPoints="1" noAdjustHandles="1" noChangeArrowheads="1" noChangeShapeType="1" noTextEdit="1"/>
              </p:cNvSpPr>
              <p:nvPr/>
            </p:nvSpPr>
            <p:spPr bwMode="auto">
              <a:xfrm>
                <a:off x="581651" y="4390876"/>
                <a:ext cx="4069490" cy="745999"/>
              </a:xfrm>
              <a:prstGeom prst="rect">
                <a:avLst/>
              </a:prstGeom>
              <a:blipFill>
                <a:blip r:embed="rId4"/>
                <a:stretch>
                  <a:fillRect/>
                </a:stretch>
              </a:blipFill>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物件 4"/>
              <p:cNvSpPr txBox="1"/>
              <p:nvPr/>
            </p:nvSpPr>
            <p:spPr bwMode="auto">
              <a:xfrm>
                <a:off x="555636" y="5392638"/>
                <a:ext cx="2947799" cy="847997"/>
              </a:xfrm>
              <a:prstGeom prst="rect">
                <a:avLst/>
              </a:prstGeom>
              <a:noFill/>
              <a:extLst/>
            </p:spPr>
            <p:txBody>
              <a:bodyPr>
                <a:normAutofit fontScale="85000" lnSpcReduction="10000"/>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𝑅</m:t>
                      </m:r>
                      <m:r>
                        <a:rPr lang="zh-TW" altLang="en-US" i="1" smtClean="0">
                          <a:solidFill>
                            <a:srgbClr val="000000"/>
                          </a:solidFill>
                          <a:latin typeface="Cambria Math" panose="02040503050406030204" pitchFamily="18" charset="0"/>
                        </a:rPr>
                        <m:t>=</m:t>
                      </m:r>
                      <m:f>
                        <m:fPr>
                          <m:ctrlPr>
                            <a:rPr lang="zh-TW" altLang="en-US" i="1">
                              <a:solidFill>
                                <a:srgbClr val="000000"/>
                              </a:solidFill>
                              <a:latin typeface="Cambria Math" panose="02040503050406030204" pitchFamily="18" charset="0"/>
                            </a:rPr>
                          </m:ctrlPr>
                        </m:fPr>
                        <m:num>
                          <m:d>
                            <m:dPr>
                              <m:ctrlPr>
                                <a:rPr lang="zh-TW" altLang="en-US" i="1">
                                  <a:solidFill>
                                    <a:srgbClr val="000000"/>
                                  </a:solidFill>
                                  <a:latin typeface="Cambria Math" panose="02040503050406030204" pitchFamily="18" charset="0"/>
                                </a:rPr>
                              </m:ctrlPr>
                            </m:dPr>
                            <m:e>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en-US" altLang="zh-TW" b="0" i="1" smtClean="0">
                                      <a:solidFill>
                                        <a:srgbClr val="000000"/>
                                      </a:solidFill>
                                      <a:latin typeface="Cambria Math" panose="02040503050406030204" pitchFamily="18" charset="0"/>
                                    </a:rPr>
                                    <m:t>𝐺</m:t>
                                  </m:r>
                                </m:sub>
                              </m:sSub>
                              <m:r>
                                <a:rPr lang="zh-TW" altLang="en-US" i="1">
                                  <a:solidFill>
                                    <a:srgbClr val="000000"/>
                                  </a:solidFill>
                                  <a:latin typeface="Cambria Math" panose="02040503050406030204" pitchFamily="18" charset="0"/>
                                </a:rPr>
                                <m:t>+</m:t>
                              </m:r>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zh-TW" altLang="en-US" i="1">
                                      <a:solidFill>
                                        <a:srgbClr val="000000"/>
                                      </a:solidFill>
                                      <a:latin typeface="Cambria Math" panose="02040503050406030204" pitchFamily="18" charset="0"/>
                                    </a:rPr>
                                    <m:t>𝑠𝑜</m:t>
                                  </m:r>
                                </m:sub>
                              </m:sSub>
                            </m:e>
                          </m:d>
                          <m:d>
                            <m:dPr>
                              <m:ctrlPr>
                                <a:rPr lang="zh-TW" altLang="en-US" i="1">
                                  <a:solidFill>
                                    <a:srgbClr val="000000"/>
                                  </a:solidFill>
                                  <a:latin typeface="Cambria Math" panose="02040503050406030204" pitchFamily="18" charset="0"/>
                                </a:rPr>
                              </m:ctrlPr>
                            </m:dPr>
                            <m:e>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𝐼</m:t>
                                  </m:r>
                                </m:e>
                                <m:sub>
                                  <m:r>
                                    <a:rPr lang="en-US" altLang="zh-TW" i="1">
                                      <a:solidFill>
                                        <a:srgbClr val="000000"/>
                                      </a:solidFill>
                                      <a:latin typeface="Cambria Math" panose="02040503050406030204" pitchFamily="18" charset="0"/>
                                    </a:rPr>
                                    <m:t>𝐺</m:t>
                                  </m:r>
                                  <m:r>
                                    <a:rPr lang="en-US" altLang="zh-TW" i="1">
                                      <a:solidFill>
                                        <a:srgbClr val="000000"/>
                                      </a:solidFill>
                                      <a:latin typeface="Cambria Math" panose="02040503050406030204" pitchFamily="18" charset="0"/>
                                    </a:rPr>
                                    <m:t>(</m:t>
                                  </m:r>
                                  <m:r>
                                    <a:rPr lang="en-US" altLang="zh-TW" i="1">
                                      <a:solidFill>
                                        <a:srgbClr val="000000"/>
                                      </a:solidFill>
                                      <a:latin typeface="Cambria Math" panose="02040503050406030204" pitchFamily="18" charset="0"/>
                                    </a:rPr>
                                    <m:t>𝐹𝑆</m:t>
                                  </m:r>
                                  <m:r>
                                    <a:rPr lang="en-US" altLang="zh-TW" i="1">
                                      <a:solidFill>
                                        <a:srgbClr val="000000"/>
                                      </a:solidFill>
                                      <a:latin typeface="Cambria Math" panose="02040503050406030204" pitchFamily="18" charset="0"/>
                                    </a:rPr>
                                    <m:t>=50 </m:t>
                                  </m:r>
                                  <m:r>
                                    <a:rPr lang="zh-TW" altLang="en-US" i="1" smtClean="0">
                                      <a:solidFill>
                                        <a:srgbClr val="000000"/>
                                      </a:solidFill>
                                      <a:latin typeface="Cambria Math" panose="02040503050406030204" pitchFamily="18" charset="0"/>
                                    </a:rPr>
                                    <m:t>𝜇</m:t>
                                  </m:r>
                                  <m:r>
                                    <a:rPr lang="en-US" altLang="zh-TW" i="1">
                                      <a:solidFill>
                                        <a:srgbClr val="000000"/>
                                      </a:solidFill>
                                      <a:latin typeface="Cambria Math" panose="02040503050406030204" pitchFamily="18" charset="0"/>
                                      <a:sym typeface="Symbol" panose="05050102010706020507" pitchFamily="18" charset="2"/>
                                    </a:rPr>
                                    <m:t>𝐴</m:t>
                                  </m:r>
                                  <m:r>
                                    <a:rPr lang="en-US" altLang="zh-TW" i="1">
                                      <a:solidFill>
                                        <a:srgbClr val="000000"/>
                                      </a:solidFill>
                                      <a:latin typeface="Cambria Math" panose="02040503050406030204" pitchFamily="18" charset="0"/>
                                    </a:rPr>
                                    <m:t>)</m:t>
                                  </m:r>
                                </m:sub>
                              </m:sSub>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𝐼</m:t>
                              </m:r>
                            </m:e>
                          </m:d>
                        </m:num>
                        <m:den>
                          <m:r>
                            <a:rPr lang="zh-TW" altLang="en-US" i="1">
                              <a:solidFill>
                                <a:srgbClr val="000000"/>
                              </a:solidFill>
                              <a:latin typeface="Cambria Math" panose="02040503050406030204" pitchFamily="18" charset="0"/>
                            </a:rPr>
                            <m:t>𝐼</m:t>
                          </m:r>
                        </m:den>
                      </m:f>
                    </m:oMath>
                  </m:oMathPara>
                </a14:m>
                <a:endParaRPr lang="zh-TW" altLang="en-US" dirty="0">
                  <a:latin typeface="微軟正黑體" panose="020B0604030504040204" pitchFamily="34" charset="-120"/>
                  <a:ea typeface="微軟正黑體" panose="020B0604030504040204" pitchFamily="34" charset="-120"/>
                </a:endParaRPr>
              </a:p>
            </p:txBody>
          </p:sp>
        </mc:Choice>
        <mc:Fallback xmlns="">
          <p:sp>
            <p:nvSpPr>
              <p:cNvPr id="5" name="物件 4"/>
              <p:cNvSpPr txBox="1">
                <a:spLocks noRot="1" noChangeAspect="1" noMove="1" noResize="1" noEditPoints="1" noAdjustHandles="1" noChangeArrowheads="1" noChangeShapeType="1" noTextEdit="1"/>
              </p:cNvSpPr>
              <p:nvPr/>
            </p:nvSpPr>
            <p:spPr bwMode="auto">
              <a:xfrm>
                <a:off x="555636" y="5392638"/>
                <a:ext cx="2947799" cy="847997"/>
              </a:xfrm>
              <a:prstGeom prst="rect">
                <a:avLst/>
              </a:prstGeom>
              <a:blipFill>
                <a:blip r:embed="rId5"/>
                <a:stretch>
                  <a:fillRect/>
                </a:stretch>
              </a:blipFill>
              <a:extLst/>
            </p:spPr>
            <p:txBody>
              <a:bodyPr/>
              <a:lstStyle/>
              <a:p>
                <a:r>
                  <a:rPr lang="zh-TW" altLang="en-US">
                    <a:noFill/>
                  </a:rPr>
                  <a:t> </a:t>
                </a:r>
              </a:p>
            </p:txBody>
          </p:sp>
        </mc:Fallback>
      </mc:AlternateContent>
      <p:sp>
        <p:nvSpPr>
          <p:cNvPr id="7" name="Rectangle 5"/>
          <p:cNvSpPr>
            <a:spLocks noChangeArrowheads="1"/>
          </p:cNvSpPr>
          <p:nvPr/>
        </p:nvSpPr>
        <p:spPr bwMode="auto">
          <a:xfrm>
            <a:off x="0" y="939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latin typeface="微軟正黑體" panose="020B0604030504040204" pitchFamily="34" charset="-120"/>
              <a:ea typeface="微軟正黑體" panose="020B0604030504040204" pitchFamily="34" charset="-120"/>
            </a:endParaRPr>
          </a:p>
        </p:txBody>
      </p:sp>
      <p:sp>
        <p:nvSpPr>
          <p:cNvPr id="9" name="Rectangle 7"/>
          <p:cNvSpPr>
            <a:spLocks noChangeArrowheads="1"/>
          </p:cNvSpPr>
          <p:nvPr/>
        </p:nvSpPr>
        <p:spPr bwMode="auto">
          <a:xfrm>
            <a:off x="111657" y="6004567"/>
            <a:ext cx="8920685" cy="783193"/>
          </a:xfrm>
          <a:prstGeom prst="round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由於</a:t>
            </a:r>
            <a:r>
              <a:rPr kumimoji="1" lang="en-US" altLang="zh-TW" sz="2000" b="1"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R </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與</a:t>
            </a:r>
            <a:r>
              <a:rPr kumimoji="1" lang="en-US" altLang="zh-TW" sz="2000" b="1" i="1"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I</a:t>
            </a:r>
            <a:r>
              <a:rPr kumimoji="1" lang="en-US" altLang="zh-TW" sz="2000" b="1"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1"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不是線性關係</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，故每測一個電阻，均需將讀得的對應</a:t>
            </a:r>
            <a:r>
              <a:rPr kumimoji="1" lang="en-US" altLang="zh-TW" sz="2000" b="1" i="1"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I</a:t>
            </a:r>
            <a:r>
              <a:rPr kumimoji="1" lang="zh-TW" altLang="en-US" sz="2000" b="1" i="1"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值與各已知值代入</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式計算而求出</a:t>
            </a:r>
            <a:r>
              <a:rPr kumimoji="1" lang="en-US" altLang="zh-TW" sz="2000" b="1"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R</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值。</a:t>
            </a:r>
            <a:endPar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新細明體" pitchFamily="18" charset="-120"/>
            </a:endParaRPr>
          </a:p>
        </p:txBody>
      </p:sp>
      <p:sp>
        <p:nvSpPr>
          <p:cNvPr id="10" name="矩形 9"/>
          <p:cNvSpPr/>
          <p:nvPr/>
        </p:nvSpPr>
        <p:spPr>
          <a:xfrm>
            <a:off x="81287" y="573495"/>
            <a:ext cx="9051094" cy="3154582"/>
          </a:xfrm>
          <a:prstGeom prst="rect">
            <a:avLst/>
          </a:prstGeom>
        </p:spPr>
        <p:txBody>
          <a:bodyPr wrap="square">
            <a:spAutoFit/>
          </a:bodyPr>
          <a:lstStyle/>
          <a:p>
            <a:pPr>
              <a:lnSpc>
                <a:spcPct val="120000"/>
              </a:lnSpc>
            </a:pPr>
            <a:r>
              <a:rPr lang="zh-TW" altLang="en-US" sz="2400" b="1" dirty="0">
                <a:latin typeface="微軟正黑體" panose="020B0604030504040204" pitchFamily="34" charset="-120"/>
                <a:ea typeface="微軟正黑體" panose="020B0604030504040204" pitchFamily="34" charset="-120"/>
              </a:rPr>
              <a:t>歐姆計雖然不是很精確，卻是一種迅速測量電阻的簡便儀器。歐姆計是由檢流計、電阻和電源</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乾電池</a:t>
            </a: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串聯</a:t>
            </a:r>
            <a:r>
              <a:rPr lang="zh-TW" altLang="en-US" sz="2400" b="1" dirty="0">
                <a:latin typeface="微軟正黑體" panose="020B0604030504040204" pitchFamily="34" charset="-120"/>
                <a:ea typeface="微軟正黑體" panose="020B0604030504040204" pitchFamily="34" charset="-120"/>
              </a:rPr>
              <a:t>而成。選擇串聯電阻</a:t>
            </a:r>
            <a:r>
              <a:rPr lang="en-US" altLang="zh-TW" sz="2400" b="1" i="1" dirty="0" err="1">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i="1" baseline="-25000" dirty="0" err="1">
                <a:latin typeface="微軟正黑體" panose="020B0604030504040204" pitchFamily="34" charset="-120"/>
                <a:ea typeface="微軟正黑體" panose="020B0604030504040204" pitchFamily="34" charset="-120"/>
                <a:cs typeface="Times New Roman" panose="02020603050405020304" pitchFamily="18" charset="0"/>
              </a:rPr>
              <a:t>so</a:t>
            </a:r>
            <a:r>
              <a:rPr lang="zh-TW" altLang="en-US" sz="2400" b="1" dirty="0">
                <a:latin typeface="微軟正黑體" panose="020B0604030504040204" pitchFamily="34" charset="-120"/>
                <a:ea typeface="微軟正黑體" panose="020B0604030504040204" pitchFamily="34" charset="-120"/>
              </a:rPr>
              <a:t>的原則是</a:t>
            </a:r>
            <a:endParaRPr lang="en-US" altLang="zh-TW" sz="2400" b="1" dirty="0">
              <a:latin typeface="微軟正黑體" panose="020B0604030504040204" pitchFamily="34" charset="-120"/>
              <a:ea typeface="微軟正黑體" panose="020B0604030504040204" pitchFamily="34" charset="-120"/>
            </a:endParaRPr>
          </a:p>
          <a:p>
            <a:pPr marL="800100" lvl="1" indent="-342900">
              <a:lnSpc>
                <a:spcPct val="120000"/>
              </a:lnSpc>
              <a:buFont typeface="Wingdings" panose="05000000000000000000" pitchFamily="2" charset="2"/>
              <a:buChar char="l"/>
            </a:pPr>
            <a:r>
              <a:rPr lang="zh-TW" altLang="en-US" sz="2400" b="1" dirty="0">
                <a:solidFill>
                  <a:srgbClr val="FF0000"/>
                </a:solidFill>
                <a:latin typeface="微軟正黑體" panose="020B0604030504040204" pitchFamily="34" charset="-120"/>
                <a:ea typeface="微軟正黑體" panose="020B0604030504040204" pitchFamily="34" charset="-120"/>
              </a:rPr>
              <a:t>當</a:t>
            </a:r>
            <a:r>
              <a:rPr lang="en-US" altLang="zh-TW" sz="2400" b="1" dirty="0">
                <a:solidFill>
                  <a:srgbClr val="FF0000"/>
                </a:solidFill>
                <a:latin typeface="微軟正黑體" panose="020B0604030504040204" pitchFamily="34" charset="-120"/>
                <a:ea typeface="微軟正黑體" panose="020B0604030504040204" pitchFamily="34" charset="-120"/>
              </a:rPr>
              <a:t>x</a:t>
            </a:r>
            <a:r>
              <a:rPr lang="zh-TW" altLang="en-US" sz="2400" b="1" dirty="0">
                <a:solidFill>
                  <a:srgbClr val="FF0000"/>
                </a:solidFill>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rPr>
              <a:t>y</a:t>
            </a:r>
            <a:r>
              <a:rPr lang="zh-TW" altLang="en-US" sz="2400" b="1" dirty="0">
                <a:solidFill>
                  <a:srgbClr val="FF0000"/>
                </a:solidFill>
                <a:latin typeface="微軟正黑體" panose="020B0604030504040204" pitchFamily="34" charset="-120"/>
                <a:ea typeface="微軟正黑體" panose="020B0604030504040204" pitchFamily="34" charset="-120"/>
              </a:rPr>
              <a:t>兩端點為短路</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en-US" altLang="zh-TW" sz="2400" b="1" i="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dirty="0">
                <a:solidFill>
                  <a:srgbClr val="FF0000"/>
                </a:solidFill>
                <a:latin typeface="微軟正黑體" panose="020B0604030504040204" pitchFamily="34" charset="-120"/>
                <a:ea typeface="微軟正黑體" panose="020B0604030504040204" pitchFamily="34" charset="-120"/>
              </a:rPr>
              <a:t>= 0)</a:t>
            </a:r>
            <a:r>
              <a:rPr lang="zh-TW" altLang="en-US" sz="2400" b="1" dirty="0">
                <a:solidFill>
                  <a:srgbClr val="FF0000"/>
                </a:solidFill>
                <a:latin typeface="微軟正黑體" panose="020B0604030504040204" pitchFamily="34" charset="-120"/>
                <a:ea typeface="微軟正黑體" panose="020B0604030504040204" pitchFamily="34" charset="-120"/>
              </a:rPr>
              <a:t>時，使檢流計指針滿刻度</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800100" lvl="1" indent="-342900">
              <a:lnSpc>
                <a:spcPct val="120000"/>
              </a:lnSpc>
              <a:buFont typeface="Wingdings" panose="05000000000000000000" pitchFamily="2" charset="2"/>
              <a:buChar char="l"/>
            </a:pPr>
            <a:r>
              <a:rPr lang="zh-TW" altLang="en-US" sz="2400" b="1" dirty="0">
                <a:solidFill>
                  <a:srgbClr val="FF0000"/>
                </a:solidFill>
                <a:latin typeface="微軟正黑體" panose="020B0604030504040204" pitchFamily="34" charset="-120"/>
                <a:ea typeface="微軟正黑體" panose="020B0604030504040204" pitchFamily="34" charset="-120"/>
              </a:rPr>
              <a:t>當</a:t>
            </a:r>
            <a:r>
              <a:rPr lang="en-US" altLang="zh-TW" sz="2400" b="1" dirty="0">
                <a:solidFill>
                  <a:srgbClr val="FF0000"/>
                </a:solidFill>
                <a:latin typeface="微軟正黑體" panose="020B0604030504040204" pitchFamily="34" charset="-120"/>
                <a:ea typeface="微軟正黑體" panose="020B0604030504040204" pitchFamily="34" charset="-120"/>
              </a:rPr>
              <a:t>x</a:t>
            </a:r>
            <a:r>
              <a:rPr lang="zh-TW" altLang="en-US" sz="2400" b="1" dirty="0">
                <a:solidFill>
                  <a:srgbClr val="FF0000"/>
                </a:solidFill>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rPr>
              <a:t>y</a:t>
            </a:r>
            <a:r>
              <a:rPr lang="zh-TW" altLang="en-US" sz="2400" b="1" dirty="0">
                <a:solidFill>
                  <a:srgbClr val="FF0000"/>
                </a:solidFill>
                <a:latin typeface="微軟正黑體" panose="020B0604030504040204" pitchFamily="34" charset="-120"/>
                <a:ea typeface="微軟正黑體" panose="020B0604030504040204" pitchFamily="34" charset="-120"/>
              </a:rPr>
              <a:t>兩端點為斷路</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en-US" altLang="zh-TW" sz="2400" b="1" i="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dirty="0">
                <a:solidFill>
                  <a:srgbClr val="FF0000"/>
                </a:solidFill>
                <a:latin typeface="微軟正黑體" panose="020B0604030504040204" pitchFamily="34" charset="-120"/>
                <a:ea typeface="微軟正黑體" panose="020B0604030504040204" pitchFamily="34" charset="-120"/>
              </a:rPr>
              <a:t> = ∞)</a:t>
            </a:r>
            <a:r>
              <a:rPr lang="zh-TW" altLang="en-US" sz="2400" b="1" dirty="0">
                <a:solidFill>
                  <a:srgbClr val="FF0000"/>
                </a:solidFill>
                <a:latin typeface="微軟正黑體" panose="020B0604030504040204" pitchFamily="34" charset="-120"/>
                <a:ea typeface="微軟正黑體" panose="020B0604030504040204" pitchFamily="34" charset="-120"/>
              </a:rPr>
              <a:t>時，檢流計指針不偏轉</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en-US" altLang="zh-TW" sz="2400" b="1" i="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I</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dirty="0">
                <a:solidFill>
                  <a:srgbClr val="FF0000"/>
                </a:solidFill>
                <a:latin typeface="微軟正黑體" panose="020B0604030504040204" pitchFamily="34" charset="-120"/>
                <a:ea typeface="微軟正黑體" panose="020B0604030504040204" pitchFamily="34" charset="-120"/>
              </a:rPr>
              <a:t>= 0)</a:t>
            </a:r>
          </a:p>
          <a:p>
            <a:pPr>
              <a:lnSpc>
                <a:spcPct val="120000"/>
              </a:lnSpc>
            </a:pPr>
            <a:r>
              <a:rPr lang="zh-TW" altLang="en-US" sz="2400" b="1" dirty="0">
                <a:latin typeface="微軟正黑體" panose="020B0604030504040204" pitchFamily="34" charset="-120"/>
                <a:ea typeface="微軟正黑體" panose="020B0604030504040204" pitchFamily="34" charset="-120"/>
              </a:rPr>
              <a:t>當我們在</a:t>
            </a:r>
            <a:r>
              <a:rPr lang="en-US" altLang="zh-TW" sz="2400" b="1" dirty="0">
                <a:latin typeface="微軟正黑體" panose="020B0604030504040204" pitchFamily="34" charset="-120"/>
                <a:ea typeface="微軟正黑體" panose="020B0604030504040204" pitchFamily="34" charset="-120"/>
              </a:rPr>
              <a:t>x</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y</a:t>
            </a:r>
            <a:r>
              <a:rPr lang="zh-TW" altLang="en-US" sz="2400" b="1" dirty="0">
                <a:latin typeface="微軟正黑體" panose="020B0604030504040204" pitchFamily="34" charset="-120"/>
                <a:ea typeface="微軟正黑體" panose="020B0604030504040204" pitchFamily="34" charset="-120"/>
              </a:rPr>
              <a:t>之間串聯任意電阻</a:t>
            </a:r>
            <a:r>
              <a:rPr lang="en-US" altLang="zh-TW" sz="2400" b="1" i="1" dirty="0">
                <a:latin typeface="微軟正黑體" panose="020B0604030504040204" pitchFamily="34" charset="-120"/>
                <a:ea typeface="微軟正黑體" panose="020B0604030504040204" pitchFamily="34" charset="-120"/>
                <a:cs typeface="Times New Roman" panose="02020603050405020304" pitchFamily="18" charset="0"/>
              </a:rPr>
              <a:t>R</a:t>
            </a:r>
            <a:r>
              <a:rPr lang="zh-TW" altLang="en-US" sz="2400" b="1" i="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b="1" dirty="0">
                <a:latin typeface="微軟正黑體" panose="020B0604030504040204" pitchFamily="34" charset="-120"/>
                <a:ea typeface="微軟正黑體" panose="020B0604030504040204" pitchFamily="34" charset="-120"/>
              </a:rPr>
              <a:t>時，由量到的電流值</a:t>
            </a:r>
            <a:r>
              <a:rPr lang="en-US" altLang="zh-TW" sz="2400" b="1" i="1" dirty="0">
                <a:latin typeface="微軟正黑體" panose="020B0604030504040204" pitchFamily="34" charset="-120"/>
                <a:ea typeface="微軟正黑體" panose="020B0604030504040204" pitchFamily="34" charset="-120"/>
                <a:cs typeface="Times New Roman" panose="02020603050405020304" pitchFamily="18" charset="0"/>
              </a:rPr>
              <a:t>I</a:t>
            </a:r>
            <a:r>
              <a:rPr lang="zh-TW" altLang="en-US" sz="2400" b="1" i="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b="1" dirty="0">
                <a:latin typeface="微軟正黑體" panose="020B0604030504040204" pitchFamily="34" charset="-120"/>
                <a:ea typeface="微軟正黑體" panose="020B0604030504040204" pitchFamily="34" charset="-120"/>
              </a:rPr>
              <a:t>可以算出電阻值的大小。</a:t>
            </a:r>
          </a:p>
        </p:txBody>
      </p:sp>
      <p:sp>
        <p:nvSpPr>
          <p:cNvPr id="11" name="Rectangle 9"/>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4739725" y="4537575"/>
            <a:ext cx="687977" cy="523220"/>
          </a:xfrm>
          <a:prstGeom prst="rect">
            <a:avLst/>
          </a:prstGeom>
          <a:noFill/>
        </p:spPr>
        <p:txBody>
          <a:bodyPr wrap="square" rtlCol="0">
            <a:spAutoFit/>
          </a:bodyPr>
          <a:lstStyle/>
          <a:p>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4" name="文字方塊 13"/>
          <p:cNvSpPr txBox="1"/>
          <p:nvPr/>
        </p:nvSpPr>
        <p:spPr>
          <a:xfrm>
            <a:off x="4739725" y="5416003"/>
            <a:ext cx="687977" cy="523220"/>
          </a:xfrm>
          <a:prstGeom prst="rect">
            <a:avLst/>
          </a:prstGeom>
          <a:noFill/>
        </p:spPr>
        <p:txBody>
          <a:bodyPr wrap="square" rtlCol="0">
            <a:spAutoFit/>
          </a:bodyPr>
          <a:lstStyle/>
          <a:p>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標題 5">
            <a:extLst>
              <a:ext uri="{FF2B5EF4-FFF2-40B4-BE49-F238E27FC236}">
                <a16:creationId xmlns:a16="http://schemas.microsoft.com/office/drawing/2014/main" id="{88E86345-A7AE-4372-9503-DE74638AD044}"/>
              </a:ext>
            </a:extLst>
          </p:cNvPr>
          <p:cNvSpPr>
            <a:spLocks noGrp="1"/>
          </p:cNvSpPr>
          <p:nvPr>
            <p:ph type="title"/>
          </p:nvPr>
        </p:nvSpPr>
        <p:spPr>
          <a:xfrm>
            <a:off x="2929706" y="36155"/>
            <a:ext cx="3354256" cy="617901"/>
          </a:xfrm>
          <a:solidFill>
            <a:schemeClr val="bg1"/>
          </a:solidFill>
        </p:spPr>
        <p:txBody>
          <a:bodyPr/>
          <a:lstStyle/>
          <a:p>
            <a:r>
              <a:rPr lang="zh-TW" altLang="en-US" b="1" kern="1200" dirty="0">
                <a:solidFill>
                  <a:srgbClr val="0000FF"/>
                </a:solidFill>
                <a:effectLst/>
                <a:cs typeface="+mn-cs"/>
              </a:rPr>
              <a:t>實驗</a:t>
            </a:r>
            <a:r>
              <a:rPr lang="en-US" altLang="zh-TW" b="1" kern="1200" dirty="0">
                <a:solidFill>
                  <a:srgbClr val="0000FF"/>
                </a:solidFill>
                <a:effectLst/>
                <a:cs typeface="+mn-cs"/>
              </a:rPr>
              <a:t>4</a:t>
            </a:r>
            <a:r>
              <a:rPr lang="zh-TW" altLang="en-US" b="1" kern="1200" dirty="0">
                <a:solidFill>
                  <a:srgbClr val="0000FF"/>
                </a:solidFill>
                <a:effectLst/>
                <a:cs typeface="+mn-cs"/>
              </a:rPr>
              <a:t> </a:t>
            </a:r>
            <a:r>
              <a:rPr lang="zh-TW" altLang="zh-TW" b="1" kern="1200" dirty="0">
                <a:solidFill>
                  <a:srgbClr val="0000FF"/>
                </a:solidFill>
                <a:effectLst/>
                <a:cs typeface="+mn-cs"/>
              </a:rPr>
              <a:t>歐姆計</a:t>
            </a:r>
            <a:endParaRPr lang="zh-TW" altLang="en-US" sz="4400" dirty="0"/>
          </a:p>
        </p:txBody>
      </p:sp>
      <p:graphicFrame>
        <p:nvGraphicFramePr>
          <p:cNvPr id="22" name="表格 21">
            <a:extLst>
              <a:ext uri="{FF2B5EF4-FFF2-40B4-BE49-F238E27FC236}">
                <a16:creationId xmlns:a16="http://schemas.microsoft.com/office/drawing/2014/main" id="{D9B5711D-436B-43BA-A482-415EF102A2A4}"/>
              </a:ext>
            </a:extLst>
          </p:cNvPr>
          <p:cNvGraphicFramePr>
            <a:graphicFrameLocks noGrp="1"/>
          </p:cNvGraphicFramePr>
          <p:nvPr>
            <p:extLst>
              <p:ext uri="{D42A27DB-BD31-4B8C-83A1-F6EECF244321}">
                <p14:modId xmlns:p14="http://schemas.microsoft.com/office/powerpoint/2010/main" val="4253525486"/>
              </p:ext>
            </p:extLst>
          </p:nvPr>
        </p:nvGraphicFramePr>
        <p:xfrm>
          <a:off x="9254608" y="517397"/>
          <a:ext cx="3231972" cy="5919299"/>
        </p:xfrm>
        <a:graphic>
          <a:graphicData uri="http://schemas.openxmlformats.org/drawingml/2006/table">
            <a:tbl>
              <a:tblPr firstRow="1" bandRow="1">
                <a:tableStyleId>{5C22544A-7EE6-4342-B048-85BDC9FD1C3A}</a:tableStyleId>
              </a:tblPr>
              <a:tblGrid>
                <a:gridCol w="1090465">
                  <a:extLst>
                    <a:ext uri="{9D8B030D-6E8A-4147-A177-3AD203B41FA5}">
                      <a16:colId xmlns:a16="http://schemas.microsoft.com/office/drawing/2014/main" val="2511927509"/>
                    </a:ext>
                  </a:extLst>
                </a:gridCol>
                <a:gridCol w="855341">
                  <a:extLst>
                    <a:ext uri="{9D8B030D-6E8A-4147-A177-3AD203B41FA5}">
                      <a16:colId xmlns:a16="http://schemas.microsoft.com/office/drawing/2014/main" val="2829340369"/>
                    </a:ext>
                  </a:extLst>
                </a:gridCol>
                <a:gridCol w="1286166">
                  <a:extLst>
                    <a:ext uri="{9D8B030D-6E8A-4147-A177-3AD203B41FA5}">
                      <a16:colId xmlns:a16="http://schemas.microsoft.com/office/drawing/2014/main" val="2849855945"/>
                    </a:ext>
                  </a:extLst>
                </a:gridCol>
              </a:tblGrid>
              <a:tr h="500529">
                <a:tc>
                  <a:txBody>
                    <a:bodyPr/>
                    <a:lstStyle/>
                    <a:p>
                      <a:pPr algn="ctr"/>
                      <a:r>
                        <a:rPr lang="zh-TW" altLang="en-US" sz="1400" dirty="0"/>
                        <a:t>電阻 </a:t>
                      </a:r>
                      <a:r>
                        <a:rPr lang="en-US" altLang="zh-TW" sz="1400" dirty="0"/>
                        <a:t>(</a:t>
                      </a:r>
                      <a:r>
                        <a:rPr lang="en-US" altLang="zh-TW" sz="1400" dirty="0">
                          <a:sym typeface="Symbol" panose="05050102010706020507" pitchFamily="18" charset="2"/>
                        </a:rPr>
                        <a:t></a:t>
                      </a:r>
                      <a:r>
                        <a:rPr lang="en-US" altLang="zh-TW" sz="1400" dirty="0"/>
                        <a:t>)</a:t>
                      </a:r>
                      <a:endParaRPr lang="zh-TW" altLang="en-US" sz="1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dirty="0"/>
                        <a:t>數量 </a:t>
                      </a:r>
                      <a:r>
                        <a:rPr lang="en-US" altLang="zh-TW" sz="1400" dirty="0"/>
                        <a:t>(</a:t>
                      </a:r>
                      <a:r>
                        <a:rPr lang="zh-TW" altLang="en-US" sz="1400" dirty="0"/>
                        <a:t>個</a:t>
                      </a:r>
                      <a:r>
                        <a:rPr lang="en-US" altLang="zh-TW" sz="1400" dirty="0"/>
                        <a:t>)</a:t>
                      </a:r>
                      <a:endParaRPr lang="zh-TW" altLang="en-US" sz="1400" dirty="0"/>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400" dirty="0"/>
                        <a:t>4</a:t>
                      </a:r>
                      <a:r>
                        <a:rPr lang="zh-TW" altLang="en-US" sz="1400" dirty="0"/>
                        <a:t>條色碼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395573">
                <a:tc>
                  <a:txBody>
                    <a:bodyPr/>
                    <a:lstStyle/>
                    <a:p>
                      <a:pPr algn="ctr"/>
                      <a:r>
                        <a:rPr lang="en-US" altLang="zh-TW" sz="1400" dirty="0"/>
                        <a:t>1</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2</a:t>
                      </a:r>
                      <a:endParaRPr lang="zh-TW" altLang="en-US" sz="1400" dirty="0"/>
                    </a:p>
                  </a:txBody>
                  <a:tcPr anchor="ctr"/>
                </a:tc>
                <a:tc>
                  <a:txBody>
                    <a:bodyPr/>
                    <a:lstStyle/>
                    <a:p>
                      <a:pPr algn="ctr"/>
                      <a:r>
                        <a:rPr lang="zh-TW" altLang="en-US" sz="1400" dirty="0"/>
                        <a:t>棕黑金金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395573">
                <a:tc>
                  <a:txBody>
                    <a:bodyPr/>
                    <a:lstStyle/>
                    <a:p>
                      <a:pPr algn="ctr"/>
                      <a:r>
                        <a:rPr lang="en-US" altLang="zh-TW" sz="1400" dirty="0"/>
                        <a:t>1.6</a:t>
                      </a:r>
                      <a:r>
                        <a:rPr lang="zh-TW" altLang="en-US" sz="1400" dirty="0"/>
                        <a:t>或</a:t>
                      </a:r>
                      <a:r>
                        <a:rPr lang="en-US" altLang="zh-TW" sz="1400" dirty="0"/>
                        <a:t>3.3+3.3</a:t>
                      </a:r>
                      <a:r>
                        <a:rPr lang="zh-TW" altLang="en-US" sz="1400" dirty="0"/>
                        <a:t>並聯</a:t>
                      </a:r>
                      <a:r>
                        <a:rPr lang="en-US" altLang="zh-TW" sz="1400" dirty="0"/>
                        <a:t>(1.65 </a:t>
                      </a:r>
                      <a:r>
                        <a:rPr lang="en-US" altLang="zh-TW" sz="1400" dirty="0">
                          <a:sym typeface="Symbol" panose="05050102010706020507" pitchFamily="18" charset="2"/>
                        </a:rPr>
                        <a:t>)</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棕藍金金或</a:t>
                      </a:r>
                      <a:endParaRPr lang="en-US" altLang="zh-TW" sz="1400" dirty="0"/>
                    </a:p>
                    <a:p>
                      <a:pPr algn="ctr"/>
                      <a:r>
                        <a:rPr lang="en-US" altLang="zh-TW" sz="1400" dirty="0"/>
                        <a:t>2</a:t>
                      </a:r>
                      <a:r>
                        <a:rPr lang="zh-TW" altLang="en-US" sz="1400" dirty="0"/>
                        <a:t>橘橘金並聯</a:t>
                      </a:r>
                      <a:endParaRPr lang="en-US" altLang="zh-TW" sz="14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395573">
                <a:tc>
                  <a:txBody>
                    <a:bodyPr/>
                    <a:lstStyle/>
                    <a:p>
                      <a:pPr algn="ctr"/>
                      <a:r>
                        <a:rPr lang="en-US" altLang="zh-TW" sz="1400" dirty="0"/>
                        <a:t>10</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2</a:t>
                      </a:r>
                      <a:endParaRPr lang="zh-TW" altLang="en-US" sz="1400" dirty="0"/>
                    </a:p>
                  </a:txBody>
                  <a:tcPr anchor="ctr"/>
                </a:tc>
                <a:tc>
                  <a:txBody>
                    <a:bodyPr/>
                    <a:lstStyle/>
                    <a:p>
                      <a:pPr algn="ctr"/>
                      <a:r>
                        <a:rPr lang="zh-TW" altLang="en-US" sz="1400" dirty="0"/>
                        <a:t>棕黑黑金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395573">
                <a:tc>
                  <a:txBody>
                    <a:bodyPr/>
                    <a:lstStyle/>
                    <a:p>
                      <a:pPr algn="ctr"/>
                      <a:r>
                        <a:rPr lang="en-US" altLang="zh-TW" sz="1400" dirty="0"/>
                        <a:t>16 </a:t>
                      </a:r>
                    </a:p>
                    <a:p>
                      <a:pPr algn="ctr"/>
                      <a:r>
                        <a:rPr lang="zh-TW" altLang="en-US" sz="1400" dirty="0"/>
                        <a:t>或</a:t>
                      </a:r>
                      <a:r>
                        <a:rPr lang="en-US" altLang="zh-TW" sz="1400" dirty="0"/>
                        <a:t>15+1(</a:t>
                      </a:r>
                      <a:r>
                        <a:rPr lang="zh-TW" altLang="en-US" sz="1400" dirty="0"/>
                        <a:t>串聯</a:t>
                      </a:r>
                      <a:r>
                        <a:rPr lang="en-US" altLang="zh-TW" sz="1400" dirty="0"/>
                        <a:t>)</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棕藍黑金或</a:t>
                      </a:r>
                      <a:endParaRPr lang="en-US" altLang="zh-TW" sz="1400" dirty="0"/>
                    </a:p>
                    <a:p>
                      <a:pPr algn="ctr"/>
                      <a:r>
                        <a:rPr lang="zh-TW" altLang="en-US" sz="1400" dirty="0"/>
                        <a:t>棕綠黑金</a:t>
                      </a:r>
                      <a:r>
                        <a:rPr lang="en-US" altLang="zh-TW" sz="1400" dirty="0"/>
                        <a:t>&amp;</a:t>
                      </a:r>
                      <a:r>
                        <a:rPr lang="zh-TW" altLang="en-US" sz="1400" dirty="0"/>
                        <a:t>棕黑金金串聯</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395573">
                <a:tc>
                  <a:txBody>
                    <a:bodyPr/>
                    <a:lstStyle/>
                    <a:p>
                      <a:pPr algn="ctr"/>
                      <a:r>
                        <a:rPr lang="en-US" altLang="zh-TW" sz="1400" dirty="0">
                          <a:solidFill>
                            <a:srgbClr val="FF0000"/>
                          </a:solidFill>
                        </a:rPr>
                        <a:t>150</a:t>
                      </a:r>
                      <a:endParaRPr lang="zh-TW" altLang="en-US" sz="1400" dirty="0">
                        <a:solidFill>
                          <a:srgbClr val="FF0000"/>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solidFill>
                            <a:srgbClr val="FF0000"/>
                          </a:solidFill>
                        </a:rPr>
                        <a:t>1</a:t>
                      </a:r>
                      <a:endParaRPr lang="zh-TW" altLang="en-US" sz="1400" dirty="0">
                        <a:solidFill>
                          <a:srgbClr val="FF0000"/>
                        </a:solidFill>
                      </a:endParaRPr>
                    </a:p>
                  </a:txBody>
                  <a:tcPr anchor="ctr"/>
                </a:tc>
                <a:tc>
                  <a:txBody>
                    <a:bodyPr/>
                    <a:lstStyle/>
                    <a:p>
                      <a:pPr algn="ctr"/>
                      <a:r>
                        <a:rPr lang="zh-TW" altLang="en-US" sz="1400" dirty="0">
                          <a:solidFill>
                            <a:srgbClr val="FF0000"/>
                          </a:solidFill>
                        </a:rPr>
                        <a:t>棕綠棕金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395573">
                <a:tc>
                  <a:txBody>
                    <a:bodyPr/>
                    <a:lstStyle/>
                    <a:p>
                      <a:pPr algn="ctr"/>
                      <a:r>
                        <a:rPr lang="en-US" altLang="zh-TW" sz="1400" dirty="0"/>
                        <a:t>300</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橘黑棕金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395573">
                <a:tc>
                  <a:txBody>
                    <a:bodyPr/>
                    <a:lstStyle/>
                    <a:p>
                      <a:pPr algn="ctr"/>
                      <a:r>
                        <a:rPr lang="en-US" altLang="zh-TW" sz="1400" dirty="0"/>
                        <a:t>390</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橘白棕金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95573">
                <a:tc>
                  <a:txBody>
                    <a:bodyPr/>
                    <a:lstStyle/>
                    <a:p>
                      <a:pPr algn="ctr"/>
                      <a:r>
                        <a:rPr lang="en-US" altLang="zh-TW" sz="1400" dirty="0"/>
                        <a:t>39k</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2</a:t>
                      </a:r>
                      <a:endParaRPr lang="zh-TW" altLang="en-US" sz="1400" dirty="0"/>
                    </a:p>
                  </a:txBody>
                  <a:tcPr anchor="ctr"/>
                </a:tc>
                <a:tc>
                  <a:txBody>
                    <a:bodyPr/>
                    <a:lstStyle/>
                    <a:p>
                      <a:pPr algn="ctr"/>
                      <a:r>
                        <a:rPr lang="zh-TW" altLang="en-US" sz="1400" dirty="0"/>
                        <a:t>橘白橘金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395573">
                <a:tc>
                  <a:txBody>
                    <a:bodyPr/>
                    <a:lstStyle/>
                    <a:p>
                      <a:pPr algn="ctr"/>
                      <a:r>
                        <a:rPr lang="en-US" altLang="zh-TW" sz="1400" dirty="0"/>
                        <a:t>50k</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綠黑橘金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395573">
                <a:tc>
                  <a:txBody>
                    <a:bodyPr/>
                    <a:lstStyle/>
                    <a:p>
                      <a:pPr algn="ctr"/>
                      <a:r>
                        <a:rPr lang="en-US" altLang="zh-TW" sz="1400" dirty="0"/>
                        <a:t>100k</a:t>
                      </a:r>
                      <a:endParaRPr lang="zh-TW" altLang="en-US" sz="14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t>1</a:t>
                      </a:r>
                      <a:endParaRPr lang="zh-TW" altLang="en-US" sz="1400" dirty="0"/>
                    </a:p>
                  </a:txBody>
                  <a:tcPr anchor="ctr"/>
                </a:tc>
                <a:tc>
                  <a:txBody>
                    <a:bodyPr/>
                    <a:lstStyle/>
                    <a:p>
                      <a:pPr algn="ctr"/>
                      <a:r>
                        <a:rPr lang="zh-TW" altLang="en-US" sz="1400" dirty="0"/>
                        <a:t>棕黑黃金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395573">
                <a:tc>
                  <a:txBody>
                    <a:bodyPr/>
                    <a:lstStyle/>
                    <a:p>
                      <a:pPr algn="ctr"/>
                      <a:r>
                        <a:rPr lang="en-US" altLang="zh-TW" sz="1400" dirty="0">
                          <a:solidFill>
                            <a:srgbClr val="FF0000"/>
                          </a:solidFill>
                        </a:rPr>
                        <a:t>200k</a:t>
                      </a:r>
                      <a:endParaRPr lang="zh-TW" altLang="en-US" sz="1400" dirty="0">
                        <a:solidFill>
                          <a:srgbClr val="FF0000"/>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400" dirty="0">
                          <a:solidFill>
                            <a:srgbClr val="FF0000"/>
                          </a:solidFill>
                        </a:rPr>
                        <a:t>1</a:t>
                      </a:r>
                      <a:endParaRPr lang="zh-TW" altLang="en-US" sz="1400" dirty="0">
                        <a:solidFill>
                          <a:srgbClr val="FF0000"/>
                        </a:solidFill>
                      </a:endParaRPr>
                    </a:p>
                  </a:txBody>
                  <a:tcPr anchor="ctr"/>
                </a:tc>
                <a:tc>
                  <a:txBody>
                    <a:bodyPr/>
                    <a:lstStyle/>
                    <a:p>
                      <a:pPr algn="ctr"/>
                      <a:r>
                        <a:rPr lang="zh-TW" altLang="en-US" sz="1400" dirty="0">
                          <a:solidFill>
                            <a:srgbClr val="FF0000"/>
                          </a:solidFill>
                        </a:rPr>
                        <a:t>紅黑黃金</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395573">
                <a:tc>
                  <a:txBody>
                    <a:bodyPr/>
                    <a:lstStyle/>
                    <a:p>
                      <a:pPr algn="ctr"/>
                      <a:r>
                        <a:rPr lang="en-US" altLang="zh-TW" sz="1400" dirty="0"/>
                        <a:t>390k</a:t>
                      </a:r>
                      <a:endParaRPr lang="zh-TW" altLang="en-US" sz="14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400" dirty="0"/>
                        <a:t>1</a:t>
                      </a:r>
                      <a:endParaRPr lang="zh-TW" altLang="en-US" sz="14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400" dirty="0"/>
                        <a:t>橘白黃金</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grpSp>
        <p:nvGrpSpPr>
          <p:cNvPr id="23" name="群組 22">
            <a:extLst>
              <a:ext uri="{FF2B5EF4-FFF2-40B4-BE49-F238E27FC236}">
                <a16:creationId xmlns:a16="http://schemas.microsoft.com/office/drawing/2014/main" id="{7DCC8B73-0C78-4808-B581-52CF610E86EB}"/>
              </a:ext>
            </a:extLst>
          </p:cNvPr>
          <p:cNvGrpSpPr>
            <a:grpSpLocks noChangeAspect="1"/>
          </p:cNvGrpSpPr>
          <p:nvPr/>
        </p:nvGrpSpPr>
        <p:grpSpPr>
          <a:xfrm>
            <a:off x="5456626" y="3321423"/>
            <a:ext cx="3203104" cy="2683480"/>
            <a:chOff x="4078675" y="2922627"/>
            <a:chExt cx="4222275" cy="3537309"/>
          </a:xfrm>
        </p:grpSpPr>
        <p:sp>
          <p:nvSpPr>
            <p:cNvPr id="24" name="文字方塊 23">
              <a:extLst>
                <a:ext uri="{FF2B5EF4-FFF2-40B4-BE49-F238E27FC236}">
                  <a16:creationId xmlns:a16="http://schemas.microsoft.com/office/drawing/2014/main" id="{F0B4EAAE-B9B7-4764-A308-B23C1EC84BC9}"/>
                </a:ext>
              </a:extLst>
            </p:cNvPr>
            <p:cNvSpPr txBox="1"/>
            <p:nvPr/>
          </p:nvSpPr>
          <p:spPr>
            <a:xfrm>
              <a:off x="6580230" y="3015382"/>
              <a:ext cx="1670747" cy="527417"/>
            </a:xfrm>
            <a:prstGeom prst="rect">
              <a:avLst/>
            </a:prstGeom>
            <a:noFill/>
          </p:spPr>
          <p:txBody>
            <a:bodyPr wrap="none" rtlCol="0">
              <a:spAutoFit/>
            </a:bodyPr>
            <a:lstStyle/>
            <a:p>
              <a:r>
                <a:rPr lang="en-US" altLang="zh-TW" sz="2000" dirty="0">
                  <a:solidFill>
                    <a:srgbClr val="FF3300"/>
                  </a:solidFill>
                  <a:latin typeface="標楷體" panose="03000509000000000000" pitchFamily="65" charset="-120"/>
                  <a:ea typeface="標楷體" panose="03000509000000000000" pitchFamily="65" charset="-120"/>
                </a:rPr>
                <a:t>I</a:t>
              </a:r>
              <a:r>
                <a:rPr lang="en-US" altLang="zh-TW" sz="2000" dirty="0">
                  <a:solidFill>
                    <a:srgbClr val="FF3300"/>
                  </a:solidFill>
                </a:rPr>
                <a:t> </a:t>
              </a:r>
              <a:r>
                <a:rPr lang="en-US" altLang="zh-TW" sz="2000" baseline="-25000" dirty="0">
                  <a:solidFill>
                    <a:srgbClr val="FF3300"/>
                  </a:solidFill>
                </a:rPr>
                <a:t>FS</a:t>
              </a:r>
              <a:r>
                <a:rPr lang="en-US" altLang="zh-TW" sz="2000" dirty="0">
                  <a:solidFill>
                    <a:srgbClr val="FF3300"/>
                  </a:solidFill>
                </a:rPr>
                <a:t>=50 </a:t>
              </a:r>
              <a:r>
                <a:rPr lang="en-US" altLang="zh-TW" sz="2000" dirty="0">
                  <a:solidFill>
                    <a:srgbClr val="FF3300"/>
                  </a:solidFill>
                  <a:sym typeface="Symbol" panose="05050102010706020507" pitchFamily="18" charset="2"/>
                </a:rPr>
                <a:t></a:t>
              </a:r>
              <a:r>
                <a:rPr lang="en-US" altLang="zh-TW" sz="2000" dirty="0">
                  <a:solidFill>
                    <a:srgbClr val="FF3300"/>
                  </a:solidFill>
                </a:rPr>
                <a:t>A</a:t>
              </a:r>
              <a:endParaRPr lang="zh-TW" altLang="en-US" sz="2000" dirty="0">
                <a:solidFill>
                  <a:srgbClr val="FF3300"/>
                </a:solidFill>
              </a:endParaRPr>
            </a:p>
          </p:txBody>
        </p:sp>
        <p:sp>
          <p:nvSpPr>
            <p:cNvPr id="25" name="橢圓 24">
              <a:extLst>
                <a:ext uri="{FF2B5EF4-FFF2-40B4-BE49-F238E27FC236}">
                  <a16:creationId xmlns:a16="http://schemas.microsoft.com/office/drawing/2014/main" id="{A70882DD-27DD-4B96-83EC-274F47F8C58D}"/>
                </a:ext>
              </a:extLst>
            </p:cNvPr>
            <p:cNvSpPr/>
            <p:nvPr/>
          </p:nvSpPr>
          <p:spPr>
            <a:xfrm>
              <a:off x="6587641" y="3627306"/>
              <a:ext cx="616909" cy="6169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26" name="直線接點 25">
              <a:extLst>
                <a:ext uri="{FF2B5EF4-FFF2-40B4-BE49-F238E27FC236}">
                  <a16:creationId xmlns:a16="http://schemas.microsoft.com/office/drawing/2014/main" id="{97662031-CD1B-4C6F-B810-A7993CB8550D}"/>
                </a:ext>
              </a:extLst>
            </p:cNvPr>
            <p:cNvCxnSpPr/>
            <p:nvPr/>
          </p:nvCxnSpPr>
          <p:spPr>
            <a:xfrm>
              <a:off x="7204548" y="3889248"/>
              <a:ext cx="9016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984A253-032E-447E-8091-4EE8F9CC5D70}"/>
                </a:ext>
              </a:extLst>
            </p:cNvPr>
            <p:cNvCxnSpPr>
              <a:cxnSpLocks/>
            </p:cNvCxnSpPr>
            <p:nvPr/>
          </p:nvCxnSpPr>
          <p:spPr>
            <a:xfrm>
              <a:off x="6227640" y="3883932"/>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86A0B669-63B9-4511-81A6-0C42EF45B8CB}"/>
                </a:ext>
              </a:extLst>
            </p:cNvPr>
            <p:cNvCxnSpPr>
              <a:cxnSpLocks/>
            </p:cNvCxnSpPr>
            <p:nvPr/>
          </p:nvCxnSpPr>
          <p:spPr>
            <a:xfrm flipH="1">
              <a:off x="8102565" y="3889248"/>
              <a:ext cx="0" cy="10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33C2B02-4BFF-462F-8492-78C946C10266}"/>
                </a:ext>
              </a:extLst>
            </p:cNvPr>
            <p:cNvCxnSpPr>
              <a:cxnSpLocks/>
            </p:cNvCxnSpPr>
            <p:nvPr/>
          </p:nvCxnSpPr>
          <p:spPr>
            <a:xfrm rot="5400000" flipH="1">
              <a:off x="5544380" y="3699536"/>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2D1A48DC-F0EA-492F-A36E-4E51E8243CFF}"/>
                </a:ext>
              </a:extLst>
            </p:cNvPr>
            <p:cNvCxnSpPr/>
            <p:nvPr/>
          </p:nvCxnSpPr>
          <p:spPr>
            <a:xfrm>
              <a:off x="5370071" y="4943431"/>
              <a:ext cx="1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0A83CCAB-7370-4F33-A3CF-A8404842B813}"/>
                </a:ext>
              </a:extLst>
            </p:cNvPr>
            <p:cNvCxnSpPr>
              <a:cxnSpLocks/>
            </p:cNvCxnSpPr>
            <p:nvPr/>
          </p:nvCxnSpPr>
          <p:spPr>
            <a:xfrm flipH="1" flipV="1">
              <a:off x="7306908" y="494343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D1A146B9-805F-495B-8979-745CC9ACB074}"/>
                </a:ext>
              </a:extLst>
            </p:cNvPr>
            <p:cNvGrpSpPr/>
            <p:nvPr/>
          </p:nvGrpSpPr>
          <p:grpSpPr>
            <a:xfrm>
              <a:off x="5708388" y="3762765"/>
              <a:ext cx="517854" cy="236119"/>
              <a:chOff x="4832358" y="4997362"/>
              <a:chExt cx="1945233" cy="291178"/>
            </a:xfrm>
          </p:grpSpPr>
          <p:cxnSp>
            <p:nvCxnSpPr>
              <p:cNvPr id="61" name="直線接點 60">
                <a:extLst>
                  <a:ext uri="{FF2B5EF4-FFF2-40B4-BE49-F238E27FC236}">
                    <a16:creationId xmlns:a16="http://schemas.microsoft.com/office/drawing/2014/main" id="{FFF05289-B562-4270-A53D-A4154E17C0D5}"/>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39265B71-8310-4E45-9172-49FC43DE3468}"/>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236D9AD3-E833-487A-AEAF-A875E94632A0}"/>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015EE0C1-C23F-49B3-8A2D-F020382A1600}"/>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2F05AE66-0A15-4447-A6FD-7F613D52F273}"/>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CDB66B65-E1C8-440A-AD59-10B92267292E}"/>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20DB2D50-6B8B-462A-8CC4-712A3BC3AED0}"/>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C2080143-08E7-4EAA-A60E-72514CE799A1}"/>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550DFCE9-E799-4EED-B7D6-924A725315E6}"/>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文字方塊 32">
              <a:extLst>
                <a:ext uri="{FF2B5EF4-FFF2-40B4-BE49-F238E27FC236}">
                  <a16:creationId xmlns:a16="http://schemas.microsoft.com/office/drawing/2014/main" id="{E9E19A46-3B1C-4A2F-83AB-00045F4E5125}"/>
                </a:ext>
              </a:extLst>
            </p:cNvPr>
            <p:cNvSpPr txBox="1"/>
            <p:nvPr/>
          </p:nvSpPr>
          <p:spPr>
            <a:xfrm>
              <a:off x="5766117" y="3965576"/>
              <a:ext cx="432921" cy="405705"/>
            </a:xfrm>
            <a:prstGeom prst="rect">
              <a:avLst/>
            </a:prstGeom>
            <a:noFill/>
          </p:spPr>
          <p:txBody>
            <a:bodyPr wrap="none" lIns="0" tIns="0" rIns="0" bIns="0" rtlCol="0">
              <a:spAutoFit/>
            </a:bodyPr>
            <a:lstStyle/>
            <a:p>
              <a:r>
                <a:rPr lang="en-US" altLang="zh-TW" sz="2000" dirty="0">
                  <a:solidFill>
                    <a:srgbClr val="0000FF"/>
                  </a:solidFill>
                </a:rPr>
                <a:t>R</a:t>
              </a:r>
              <a:r>
                <a:rPr lang="en-US" altLang="zh-TW" sz="2000" baseline="-25000" dirty="0">
                  <a:solidFill>
                    <a:srgbClr val="0000FF"/>
                  </a:solidFill>
                </a:rPr>
                <a:t>SO</a:t>
              </a:r>
              <a:endParaRPr lang="zh-TW" altLang="en-US" sz="2000" baseline="-25000" dirty="0">
                <a:solidFill>
                  <a:srgbClr val="0000FF"/>
                </a:solidFill>
              </a:endParaRPr>
            </a:p>
          </p:txBody>
        </p:sp>
        <p:sp>
          <p:nvSpPr>
            <p:cNvPr id="34" name="文字方塊 33">
              <a:extLst>
                <a:ext uri="{FF2B5EF4-FFF2-40B4-BE49-F238E27FC236}">
                  <a16:creationId xmlns:a16="http://schemas.microsoft.com/office/drawing/2014/main" id="{CE532EEC-0449-4FAC-B799-C8B75B70B906}"/>
                </a:ext>
              </a:extLst>
            </p:cNvPr>
            <p:cNvSpPr txBox="1"/>
            <p:nvPr/>
          </p:nvSpPr>
          <p:spPr>
            <a:xfrm>
              <a:off x="7333081" y="3959246"/>
              <a:ext cx="322284" cy="405705"/>
            </a:xfrm>
            <a:prstGeom prst="rect">
              <a:avLst/>
            </a:prstGeom>
            <a:noFill/>
          </p:spPr>
          <p:txBody>
            <a:bodyPr wrap="none" lIns="0" tIns="0" rIns="0" bIns="0" rtlCol="0">
              <a:spAutoFit/>
            </a:bodyPr>
            <a:lstStyle/>
            <a:p>
              <a:r>
                <a:rPr lang="en-US" altLang="zh-TW" sz="2000" dirty="0">
                  <a:solidFill>
                    <a:srgbClr val="0000FF"/>
                  </a:solidFill>
                </a:rPr>
                <a:t>R</a:t>
              </a:r>
              <a:r>
                <a:rPr lang="en-US" altLang="zh-TW" sz="2000" baseline="-25000" dirty="0">
                  <a:solidFill>
                    <a:srgbClr val="0000FF"/>
                  </a:solidFill>
                </a:rPr>
                <a:t>G</a:t>
              </a:r>
              <a:endParaRPr lang="zh-TW" altLang="en-US" sz="2000" dirty="0">
                <a:solidFill>
                  <a:srgbClr val="0000FF"/>
                </a:solidFill>
              </a:endParaRPr>
            </a:p>
          </p:txBody>
        </p:sp>
        <p:sp>
          <p:nvSpPr>
            <p:cNvPr id="35" name="矩形 34">
              <a:extLst>
                <a:ext uri="{FF2B5EF4-FFF2-40B4-BE49-F238E27FC236}">
                  <a16:creationId xmlns:a16="http://schemas.microsoft.com/office/drawing/2014/main" id="{7E5CBE86-DF3D-4D2F-96B4-9A6BC5B3332A}"/>
                </a:ext>
              </a:extLst>
            </p:cNvPr>
            <p:cNvSpPr/>
            <p:nvPr/>
          </p:nvSpPr>
          <p:spPr>
            <a:xfrm>
              <a:off x="5132950" y="2922627"/>
              <a:ext cx="3168000"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CE3DDA13-219C-4F00-A8E0-FD8BE66374D2}"/>
                </a:ext>
              </a:extLst>
            </p:cNvPr>
            <p:cNvSpPr/>
            <p:nvPr/>
          </p:nvSpPr>
          <p:spPr>
            <a:xfrm>
              <a:off x="4824704" y="5696865"/>
              <a:ext cx="3314372" cy="763071"/>
            </a:xfrm>
            <a:prstGeom prst="roundRect">
              <a:avLst/>
            </a:prstGeom>
            <a:solidFill>
              <a:schemeClr val="bg1"/>
            </a:solidFill>
          </p:spPr>
          <p:txBody>
            <a:bodyPr wrap="square">
              <a:spAutoFit/>
            </a:bodyPr>
            <a:lstStyle/>
            <a:p>
              <a:pPr algn="ctr"/>
              <a:r>
                <a:rPr kumimoji="1" lang="zh-TW" altLang="en-US" sz="2800" dirty="0">
                  <a:latin typeface="+mn-ea"/>
                  <a:cs typeface="Times New Roman" pitchFamily="18" charset="0"/>
                </a:rPr>
                <a:t>歐姆計結構圖</a:t>
              </a:r>
              <a:endParaRPr lang="zh-TW" altLang="en-US" sz="2800" dirty="0"/>
            </a:p>
          </p:txBody>
        </p:sp>
        <p:cxnSp>
          <p:nvCxnSpPr>
            <p:cNvPr id="37" name="直線接點 36">
              <a:extLst>
                <a:ext uri="{FF2B5EF4-FFF2-40B4-BE49-F238E27FC236}">
                  <a16:creationId xmlns:a16="http://schemas.microsoft.com/office/drawing/2014/main" id="{5C8B7A3D-2CB4-46BF-ADB3-8AD4B70FC8F1}"/>
                </a:ext>
              </a:extLst>
            </p:cNvPr>
            <p:cNvCxnSpPr>
              <a:cxnSpLocks/>
            </p:cNvCxnSpPr>
            <p:nvPr/>
          </p:nvCxnSpPr>
          <p:spPr>
            <a:xfrm flipH="1">
              <a:off x="7166099" y="4742284"/>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D2A54E94-B58B-4C0D-AE22-15221F563F83}"/>
                </a:ext>
              </a:extLst>
            </p:cNvPr>
            <p:cNvSpPr/>
            <p:nvPr/>
          </p:nvSpPr>
          <p:spPr>
            <a:xfrm>
              <a:off x="5352871" y="384765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a:extLst>
                <a:ext uri="{FF2B5EF4-FFF2-40B4-BE49-F238E27FC236}">
                  <a16:creationId xmlns:a16="http://schemas.microsoft.com/office/drawing/2014/main" id="{E984FF98-F1B8-4288-8EBC-76E4E74FF265}"/>
                </a:ext>
              </a:extLst>
            </p:cNvPr>
            <p:cNvSpPr/>
            <p:nvPr/>
          </p:nvSpPr>
          <p:spPr>
            <a:xfrm>
              <a:off x="5360209" y="491016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FE7BADDF-8698-45F7-89D6-748AA144A8ED}"/>
                    </a:ext>
                  </a:extLst>
                </p:cNvPr>
                <p:cNvSpPr/>
                <p:nvPr/>
              </p:nvSpPr>
              <p:spPr>
                <a:xfrm>
                  <a:off x="5224359" y="3456994"/>
                  <a:ext cx="38638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i="1" smtClean="0">
                            <a:solidFill>
                              <a:srgbClr val="000000"/>
                            </a:solidFill>
                            <a:latin typeface="Cambria Math" panose="02040503050406030204" pitchFamily="18" charset="0"/>
                          </a:rPr>
                          <m:t>𝑥</m:t>
                        </m:r>
                      </m:oMath>
                    </m:oMathPara>
                  </a14:m>
                  <a:endParaRPr lang="zh-TW" altLang="en-US" sz="2000" dirty="0"/>
                </a:p>
              </p:txBody>
            </p:sp>
          </mc:Choice>
          <mc:Fallback xmlns="">
            <p:sp>
              <p:nvSpPr>
                <p:cNvPr id="40" name="矩形 39">
                  <a:extLst>
                    <a:ext uri="{FF2B5EF4-FFF2-40B4-BE49-F238E27FC236}">
                      <a16:creationId xmlns:a16="http://schemas.microsoft.com/office/drawing/2014/main" id="{FE7BADDF-8698-45F7-89D6-748AA144A8ED}"/>
                    </a:ext>
                  </a:extLst>
                </p:cNvPr>
                <p:cNvSpPr>
                  <a:spLocks noRot="1" noChangeAspect="1" noMove="1" noResize="1" noEditPoints="1" noAdjustHandles="1" noChangeArrowheads="1" noChangeShapeType="1" noTextEdit="1"/>
                </p:cNvSpPr>
                <p:nvPr/>
              </p:nvSpPr>
              <p:spPr>
                <a:xfrm>
                  <a:off x="5224359" y="3456994"/>
                  <a:ext cx="386388" cy="400110"/>
                </a:xfrm>
                <a:prstGeom prst="rect">
                  <a:avLst/>
                </a:prstGeom>
                <a:blipFill>
                  <a:blip r:embed="rId6"/>
                  <a:stretch>
                    <a:fillRect b="-14000"/>
                  </a:stretch>
                </a:blipFill>
              </p:spPr>
              <p:txBody>
                <a:bodyPr/>
                <a:lstStyle/>
                <a:p>
                  <a:r>
                    <a:rPr lang="zh-TW" altLang="en-US">
                      <a:noFill/>
                    </a:rPr>
                    <a:t> </a:t>
                  </a:r>
                </a:p>
              </p:txBody>
            </p:sp>
          </mc:Fallback>
        </mc:AlternateContent>
        <p:sp>
          <p:nvSpPr>
            <p:cNvPr id="41" name="矩形 40">
              <a:extLst>
                <a:ext uri="{FF2B5EF4-FFF2-40B4-BE49-F238E27FC236}">
                  <a16:creationId xmlns:a16="http://schemas.microsoft.com/office/drawing/2014/main" id="{3FCF5558-DEA7-4A06-A269-6C702A9DF283}"/>
                </a:ext>
              </a:extLst>
            </p:cNvPr>
            <p:cNvSpPr/>
            <p:nvPr/>
          </p:nvSpPr>
          <p:spPr>
            <a:xfrm>
              <a:off x="6986845" y="4986985"/>
              <a:ext cx="450502" cy="689698"/>
            </a:xfrm>
            <a:prstGeom prst="rect">
              <a:avLst/>
            </a:prstGeom>
          </p:spPr>
          <p:txBody>
            <a:bodyPr wrap="none">
              <a:spAutoFit/>
            </a:bodyPr>
            <a:lstStyle/>
            <a:p>
              <a:r>
                <a:rPr lang="en-US" altLang="zh-TW" sz="2800" dirty="0">
                  <a:sym typeface="Symbol" panose="05050102010706020507" pitchFamily="18" charset="2"/>
                </a:rPr>
                <a:t></a:t>
              </a:r>
              <a:endParaRPr lang="zh-TW" altLang="en-US" sz="2800" dirty="0"/>
            </a:p>
          </p:txBody>
        </p:sp>
        <p:cxnSp>
          <p:nvCxnSpPr>
            <p:cNvPr id="42" name="直線接點 41">
              <a:extLst>
                <a:ext uri="{FF2B5EF4-FFF2-40B4-BE49-F238E27FC236}">
                  <a16:creationId xmlns:a16="http://schemas.microsoft.com/office/drawing/2014/main" id="{E513A2F4-262E-49D4-92C3-6668C92880E8}"/>
                </a:ext>
              </a:extLst>
            </p:cNvPr>
            <p:cNvCxnSpPr>
              <a:cxnSpLocks/>
            </p:cNvCxnSpPr>
            <p:nvPr/>
          </p:nvCxnSpPr>
          <p:spPr>
            <a:xfrm flipH="1">
              <a:off x="7303543" y="4840656"/>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F2A4C3AE-5A15-4E51-955A-C12D46BFBC25}"/>
                    </a:ext>
                  </a:extLst>
                </p:cNvPr>
                <p:cNvSpPr/>
                <p:nvPr/>
              </p:nvSpPr>
              <p:spPr>
                <a:xfrm>
                  <a:off x="5224359" y="5010655"/>
                  <a:ext cx="39100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solidFill>
                              <a:srgbClr val="000000"/>
                            </a:solidFill>
                            <a:latin typeface="Cambria Math" panose="02040503050406030204" pitchFamily="18" charset="0"/>
                          </a:rPr>
                          <m:t>𝑦</m:t>
                        </m:r>
                      </m:oMath>
                    </m:oMathPara>
                  </a14:m>
                  <a:endParaRPr lang="zh-TW" altLang="en-US" sz="2000" dirty="0"/>
                </a:p>
              </p:txBody>
            </p:sp>
          </mc:Choice>
          <mc:Fallback xmlns="">
            <p:sp>
              <p:nvSpPr>
                <p:cNvPr id="43" name="矩形 42">
                  <a:extLst>
                    <a:ext uri="{FF2B5EF4-FFF2-40B4-BE49-F238E27FC236}">
                      <a16:creationId xmlns:a16="http://schemas.microsoft.com/office/drawing/2014/main" id="{F2A4C3AE-5A15-4E51-955A-C12D46BFBC25}"/>
                    </a:ext>
                  </a:extLst>
                </p:cNvPr>
                <p:cNvSpPr>
                  <a:spLocks noRot="1" noChangeAspect="1" noMove="1" noResize="1" noEditPoints="1" noAdjustHandles="1" noChangeArrowheads="1" noChangeShapeType="1" noTextEdit="1"/>
                </p:cNvSpPr>
                <p:nvPr/>
              </p:nvSpPr>
              <p:spPr>
                <a:xfrm>
                  <a:off x="5224359" y="5010655"/>
                  <a:ext cx="391004" cy="400110"/>
                </a:xfrm>
                <a:prstGeom prst="rect">
                  <a:avLst/>
                </a:prstGeom>
                <a:blipFill>
                  <a:blip r:embed="rId7"/>
                  <a:stretch>
                    <a:fillRect r="-12500" b="-42857"/>
                  </a:stretch>
                </a:blipFill>
              </p:spPr>
              <p:txBody>
                <a:bodyPr/>
                <a:lstStyle/>
                <a:p>
                  <a:r>
                    <a:rPr lang="zh-TW" altLang="en-US">
                      <a:noFill/>
                    </a:rPr>
                    <a:t> </a:t>
                  </a:r>
                </a:p>
              </p:txBody>
            </p:sp>
          </mc:Fallback>
        </mc:AlternateContent>
        <p:sp>
          <p:nvSpPr>
            <p:cNvPr id="44" name="文字方塊 43">
              <a:extLst>
                <a:ext uri="{FF2B5EF4-FFF2-40B4-BE49-F238E27FC236}">
                  <a16:creationId xmlns:a16="http://schemas.microsoft.com/office/drawing/2014/main" id="{4C8FDACF-1B7D-4EC8-88E3-56477899B79C}"/>
                </a:ext>
              </a:extLst>
            </p:cNvPr>
            <p:cNvSpPr txBox="1"/>
            <p:nvPr/>
          </p:nvSpPr>
          <p:spPr>
            <a:xfrm>
              <a:off x="4078675" y="4158461"/>
              <a:ext cx="195566" cy="430887"/>
            </a:xfrm>
            <a:prstGeom prst="rect">
              <a:avLst/>
            </a:prstGeom>
            <a:noFill/>
          </p:spPr>
          <p:txBody>
            <a:bodyPr wrap="none" lIns="0" tIns="0" rIns="0" bIns="0" rtlCol="0">
              <a:spAutoFit/>
            </a:bodyPr>
            <a:lstStyle/>
            <a:p>
              <a:r>
                <a:rPr lang="en-US" altLang="zh-TW" sz="2800" dirty="0">
                  <a:solidFill>
                    <a:srgbClr val="0000FF"/>
                  </a:solidFill>
                </a:rPr>
                <a:t>R</a:t>
              </a:r>
              <a:endParaRPr lang="zh-TW" altLang="en-US" sz="2800" baseline="-25000" dirty="0">
                <a:solidFill>
                  <a:srgbClr val="0000FF"/>
                </a:solidFill>
              </a:endParaRPr>
            </a:p>
          </p:txBody>
        </p:sp>
        <p:cxnSp>
          <p:nvCxnSpPr>
            <p:cNvPr id="45" name="直線接點 44">
              <a:extLst>
                <a:ext uri="{FF2B5EF4-FFF2-40B4-BE49-F238E27FC236}">
                  <a16:creationId xmlns:a16="http://schemas.microsoft.com/office/drawing/2014/main" id="{87AB5483-E0FE-4AB4-ACEE-9BB29F1AD5FC}"/>
                </a:ext>
              </a:extLst>
            </p:cNvPr>
            <p:cNvCxnSpPr>
              <a:cxnSpLocks/>
            </p:cNvCxnSpPr>
            <p:nvPr/>
          </p:nvCxnSpPr>
          <p:spPr>
            <a:xfrm rot="5400000">
              <a:off x="4469822" y="4803713"/>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489A7E92-3E56-406E-8728-70185F2AA1D7}"/>
                </a:ext>
              </a:extLst>
            </p:cNvPr>
            <p:cNvCxnSpPr>
              <a:cxnSpLocks/>
            </p:cNvCxnSpPr>
            <p:nvPr/>
          </p:nvCxnSpPr>
          <p:spPr>
            <a:xfrm rot="10800000" flipH="1">
              <a:off x="4595038" y="3886453"/>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C1B20526-3D38-4610-8219-A6D4F663C9C1}"/>
                </a:ext>
              </a:extLst>
            </p:cNvPr>
            <p:cNvGrpSpPr/>
            <p:nvPr/>
          </p:nvGrpSpPr>
          <p:grpSpPr>
            <a:xfrm rot="5400000">
              <a:off x="4337383" y="4299328"/>
              <a:ext cx="517854" cy="236119"/>
              <a:chOff x="4832358" y="4997362"/>
              <a:chExt cx="1945233" cy="291178"/>
            </a:xfrm>
          </p:grpSpPr>
          <p:cxnSp>
            <p:nvCxnSpPr>
              <p:cNvPr id="52" name="直線接點 51">
                <a:extLst>
                  <a:ext uri="{FF2B5EF4-FFF2-40B4-BE49-F238E27FC236}">
                    <a16:creationId xmlns:a16="http://schemas.microsoft.com/office/drawing/2014/main" id="{6EEBD2B2-C5B7-4289-B483-20176042F258}"/>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357C5C2D-C99D-4FE3-9487-70BB7BB40771}"/>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FFDDAA2F-43D8-4491-A38E-2BFC8AC5FF76}"/>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32044499-6876-40D5-8FB2-43FC6C35C3F3}"/>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A0170F1F-F9E0-4960-BE9A-3D7565AE256A}"/>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D33BFA1E-C78B-447A-8CD1-909188989ED6}"/>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1150918C-96B3-4C52-AA01-FE41B9393789}"/>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033946E5-1593-45D8-B673-DAF7D66C6117}"/>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56654888-C602-4EC2-8FD7-DFCAD8B8E75E}"/>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橢圓 47">
              <a:extLst>
                <a:ext uri="{FF2B5EF4-FFF2-40B4-BE49-F238E27FC236}">
                  <a16:creationId xmlns:a16="http://schemas.microsoft.com/office/drawing/2014/main" id="{F0EBB361-6A8C-4758-A757-9C909A803244}"/>
                </a:ext>
              </a:extLst>
            </p:cNvPr>
            <p:cNvSpPr/>
            <p:nvPr/>
          </p:nvSpPr>
          <p:spPr>
            <a:xfrm rot="5400000">
              <a:off x="4912023" y="384613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橢圓 48">
              <a:extLst>
                <a:ext uri="{FF2B5EF4-FFF2-40B4-BE49-F238E27FC236}">
                  <a16:creationId xmlns:a16="http://schemas.microsoft.com/office/drawing/2014/main" id="{5078BFD6-BE96-43D6-99F6-67C7F6307262}"/>
                </a:ext>
              </a:extLst>
            </p:cNvPr>
            <p:cNvSpPr/>
            <p:nvPr/>
          </p:nvSpPr>
          <p:spPr>
            <a:xfrm rot="5400000">
              <a:off x="4907205" y="490365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0" name="直線接點 49">
              <a:extLst>
                <a:ext uri="{FF2B5EF4-FFF2-40B4-BE49-F238E27FC236}">
                  <a16:creationId xmlns:a16="http://schemas.microsoft.com/office/drawing/2014/main" id="{6BD5C315-FEF8-46D0-9B73-51DB772115B3}"/>
                </a:ext>
              </a:extLst>
            </p:cNvPr>
            <p:cNvCxnSpPr>
              <a:cxnSpLocks/>
            </p:cNvCxnSpPr>
            <p:nvPr/>
          </p:nvCxnSpPr>
          <p:spPr>
            <a:xfrm rot="10800000">
              <a:off x="4586966" y="493847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D1D03098-65D7-4956-B5B9-FBD4CFA5D6E2}"/>
                </a:ext>
              </a:extLst>
            </p:cNvPr>
            <p:cNvCxnSpPr>
              <a:cxnSpLocks/>
            </p:cNvCxnSpPr>
            <p:nvPr/>
          </p:nvCxnSpPr>
          <p:spPr>
            <a:xfrm rot="10800000">
              <a:off x="4587541" y="3882459"/>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0" name="圖形 69" descr="首頁">
            <a:hlinkClick r:id="rId8" action="ppaction://hlinksldjump"/>
            <a:extLst>
              <a:ext uri="{FF2B5EF4-FFF2-40B4-BE49-F238E27FC236}">
                <a16:creationId xmlns:a16="http://schemas.microsoft.com/office/drawing/2014/main" id="{7DEAD020-49A7-48CD-AB73-EDAEF3FED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0308" y="-53525"/>
            <a:ext cx="713692" cy="713692"/>
          </a:xfrm>
          <a:prstGeom prst="rect">
            <a:avLst/>
          </a:prstGeom>
        </p:spPr>
      </p:pic>
      <p:sp>
        <p:nvSpPr>
          <p:cNvPr id="2" name="矩形 1">
            <a:extLst>
              <a:ext uri="{FF2B5EF4-FFF2-40B4-BE49-F238E27FC236}">
                <a16:creationId xmlns:a16="http://schemas.microsoft.com/office/drawing/2014/main" id="{EF048BCF-63E5-4132-B906-BD71326FBB6A}"/>
              </a:ext>
            </a:extLst>
          </p:cNvPr>
          <p:cNvSpPr/>
          <p:nvPr/>
        </p:nvSpPr>
        <p:spPr>
          <a:xfrm>
            <a:off x="5978838" y="4215823"/>
            <a:ext cx="300082" cy="369332"/>
          </a:xfrm>
          <a:prstGeom prst="rect">
            <a:avLst/>
          </a:prstGeom>
        </p:spPr>
        <p:txBody>
          <a:bodyPr wrap="none">
            <a:spAutoFit/>
          </a:bodyPr>
          <a:lstStyle/>
          <a:p>
            <a:r>
              <a:rPr lang="en-US" altLang="zh-TW" dirty="0">
                <a:solidFill>
                  <a:srgbClr val="FF3300"/>
                </a:solidFill>
                <a:latin typeface="標楷體" panose="03000509000000000000" pitchFamily="65" charset="-120"/>
                <a:ea typeface="標楷體" panose="03000509000000000000" pitchFamily="65" charset="-120"/>
              </a:rPr>
              <a:t>I</a:t>
            </a:r>
            <a:endParaRPr lang="zh-TW" altLang="en-US" dirty="0"/>
          </a:p>
        </p:txBody>
      </p:sp>
      <p:cxnSp>
        <p:nvCxnSpPr>
          <p:cNvPr id="12" name="直線單箭頭接點 11">
            <a:extLst>
              <a:ext uri="{FF2B5EF4-FFF2-40B4-BE49-F238E27FC236}">
                <a16:creationId xmlns:a16="http://schemas.microsoft.com/office/drawing/2014/main" id="{16BE346B-366F-407A-B5AF-01B94E1150A2}"/>
              </a:ext>
            </a:extLst>
          </p:cNvPr>
          <p:cNvCxnSpPr>
            <a:cxnSpLocks/>
          </p:cNvCxnSpPr>
          <p:nvPr/>
        </p:nvCxnSpPr>
        <p:spPr>
          <a:xfrm rot="16200000" flipV="1">
            <a:off x="5802409" y="4394717"/>
            <a:ext cx="476123" cy="0"/>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068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131A31-3355-4157-87B9-1207281BD1F5}"/>
              </a:ext>
            </a:extLst>
          </p:cNvPr>
          <p:cNvSpPr>
            <a:spLocks noGrp="1"/>
          </p:cNvSpPr>
          <p:nvPr>
            <p:ph type="title"/>
          </p:nvPr>
        </p:nvSpPr>
        <p:spPr>
          <a:xfrm>
            <a:off x="2082540" y="108156"/>
            <a:ext cx="5224368" cy="1187375"/>
          </a:xfrm>
        </p:spPr>
        <p:txBody>
          <a:bodyPr/>
          <a:lstStyle/>
          <a:p>
            <a:r>
              <a:rPr lang="zh-TW" altLang="en-US" dirty="0">
                <a:solidFill>
                  <a:srgbClr val="0000FF"/>
                </a:solidFill>
              </a:rPr>
              <a:t>實驗</a:t>
            </a:r>
            <a:r>
              <a:rPr lang="en-US" altLang="zh-TW" dirty="0">
                <a:solidFill>
                  <a:srgbClr val="0000FF"/>
                </a:solidFill>
              </a:rPr>
              <a:t>4</a:t>
            </a:r>
            <a:r>
              <a:rPr lang="zh-TW" altLang="en-US" dirty="0">
                <a:solidFill>
                  <a:srgbClr val="0000FF"/>
                </a:solidFill>
              </a:rPr>
              <a:t> </a:t>
            </a:r>
            <a:r>
              <a:rPr lang="zh-TW"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mj-cs"/>
              </a:rPr>
              <a:t>電阻測量 </a:t>
            </a:r>
            <a:r>
              <a:rPr lang="en-US"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mj-cs"/>
              </a:rPr>
              <a:t>:</a:t>
            </a:r>
            <a:r>
              <a:rPr lang="zh-TW" altLang="zh-TW" sz="4000" b="1" kern="1200" spc="-38" baseline="0" dirty="0">
                <a:solidFill>
                  <a:srgbClr val="0000FF"/>
                </a:solidFill>
                <a:effectLst/>
                <a:latin typeface="微軟正黑體" panose="020B0604030504040204" pitchFamily="34" charset="-120"/>
                <a:ea typeface="微軟正黑體" panose="020B0604030504040204" pitchFamily="34" charset="-120"/>
                <a:cs typeface="+mj-cs"/>
              </a:rPr>
              <a:t> 歐姆計</a:t>
            </a:r>
            <a:r>
              <a:rPr lang="en-US" altLang="zh-TW" sz="4000" b="1" kern="1200" spc="-38" baseline="0" dirty="0">
                <a:solidFill>
                  <a:srgbClr val="0000FF"/>
                </a:solidFill>
                <a:effectLst/>
              </a:rPr>
              <a:t>(Ohmmeter)</a:t>
            </a:r>
            <a:endParaRPr lang="zh-TW" altLang="en-US" dirty="0">
              <a:solidFill>
                <a:srgbClr val="0000FF"/>
              </a:solidFill>
            </a:endParaRPr>
          </a:p>
        </p:txBody>
      </p:sp>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C37806C8-9AEA-428C-AC6B-7202E1514E00}"/>
                  </a:ext>
                </a:extLst>
              </p:cNvPr>
              <p:cNvSpPr/>
              <p:nvPr/>
            </p:nvSpPr>
            <p:spPr>
              <a:xfrm>
                <a:off x="165256" y="1112928"/>
                <a:ext cx="4572000" cy="2663614"/>
              </a:xfrm>
              <a:prstGeom prst="rect">
                <a:avLst/>
              </a:prstGeom>
            </p:spPr>
            <p:txBody>
              <a:bodyPr>
                <a:spAutoFit/>
              </a:bodyPr>
              <a:lstStyle/>
              <a:p>
                <a:pPr lvl="0">
                  <a:lnSpc>
                    <a:spcPct val="110000"/>
                  </a:lnSpc>
                  <a:defRPr/>
                </a:pPr>
                <a:r>
                  <a:rPr lang="en-US" altLang="zh-TW" sz="3200" b="1" i="1" dirty="0">
                    <a:solidFill>
                      <a:srgbClr val="002060"/>
                    </a:solidFill>
                    <a:latin typeface="標楷體" panose="03000509000000000000" pitchFamily="65" charset="-120"/>
                    <a:ea typeface="標楷體" panose="03000509000000000000" pitchFamily="65" charset="-120"/>
                  </a:rPr>
                  <a:t>I</a:t>
                </a:r>
                <a:r>
                  <a:rPr lang="en-US" altLang="zh-TW" sz="3200" b="1" i="1" baseline="-25000" dirty="0">
                    <a:solidFill>
                      <a:srgbClr val="002060"/>
                    </a:solidFill>
                    <a:latin typeface="微軟正黑體"/>
                  </a:rPr>
                  <a:t>G</a:t>
                </a:r>
                <a:r>
                  <a:rPr lang="en-US" altLang="zh-TW" sz="3200" b="1" i="1" dirty="0">
                    <a:solidFill>
                      <a:srgbClr val="002060"/>
                    </a:solidFill>
                    <a:latin typeface="微軟正黑體"/>
                  </a:rPr>
                  <a:t> = </a:t>
                </a:r>
                <a14:m>
                  <m:oMath xmlns:m="http://schemas.openxmlformats.org/officeDocument/2006/math">
                    <m:f>
                      <m:fPr>
                        <m:ctrlPr>
                          <a:rPr lang="en-US" altLang="zh-TW" sz="3200" b="1" i="1">
                            <a:solidFill>
                              <a:srgbClr val="002060"/>
                            </a:solidFill>
                            <a:latin typeface="Cambria Math" panose="02040503050406030204" pitchFamily="18" charset="0"/>
                          </a:rPr>
                        </m:ctrlPr>
                      </m:fPr>
                      <m:num>
                        <m:r>
                          <m:rPr>
                            <m:nor/>
                          </m:rPr>
                          <a:rPr lang="en-US" altLang="zh-TW" sz="3200" b="1" i="1" dirty="0">
                            <a:solidFill>
                              <a:srgbClr val="002060"/>
                            </a:solidFill>
                            <a:latin typeface="微軟正黑體"/>
                            <a:sym typeface="Symbol" pitchFamily="18" charset="2"/>
                          </a:rPr>
                          <m:t></m:t>
                        </m:r>
                      </m:num>
                      <m:den>
                        <m:r>
                          <m:rPr>
                            <m:nor/>
                          </m:rPr>
                          <a:rPr lang="en-US" altLang="zh-TW" sz="3200" b="1" i="1" dirty="0">
                            <a:solidFill>
                              <a:srgbClr val="002060"/>
                            </a:solidFill>
                            <a:latin typeface="微軟正黑體"/>
                          </a:rPr>
                          <m:t>(</m:t>
                        </m:r>
                        <m:r>
                          <m:rPr>
                            <m:nor/>
                          </m:rPr>
                          <a:rPr lang="en-US" altLang="zh-TW" sz="3200" b="1" i="1" dirty="0" smtClean="0">
                            <a:solidFill>
                              <a:srgbClr val="002060"/>
                            </a:solidFill>
                            <a:latin typeface="微軟正黑體"/>
                          </a:rPr>
                          <m:t>R</m:t>
                        </m:r>
                        <m:r>
                          <m:rPr>
                            <m:sty m:val="p"/>
                          </m:rPr>
                          <a:rPr lang="en-US" altLang="zh-TW" sz="3200" b="1" i="1" baseline="-25000" dirty="0" smtClean="0">
                            <a:solidFill>
                              <a:srgbClr val="002060"/>
                            </a:solidFill>
                            <a:latin typeface="Cambria Math" panose="02040503050406030204" pitchFamily="18" charset="0"/>
                          </a:rPr>
                          <m:t>G</m:t>
                        </m:r>
                        <m:r>
                          <m:rPr>
                            <m:nor/>
                          </m:rPr>
                          <a:rPr lang="en-US" altLang="zh-TW" sz="3200" b="1" i="1" baseline="-25000" dirty="0" smtClean="0">
                            <a:solidFill>
                              <a:srgbClr val="002060"/>
                            </a:solidFill>
                            <a:latin typeface="微軟正黑體"/>
                          </a:rPr>
                          <m:t> </m:t>
                        </m:r>
                        <m:r>
                          <m:rPr>
                            <m:nor/>
                          </m:rPr>
                          <a:rPr lang="en-US" altLang="zh-TW" sz="3200" b="1" i="1" dirty="0">
                            <a:solidFill>
                              <a:srgbClr val="002060"/>
                            </a:solidFill>
                            <a:latin typeface="微軟正黑體"/>
                          </a:rPr>
                          <m:t>+</m:t>
                        </m:r>
                        <m:r>
                          <m:rPr>
                            <m:nor/>
                          </m:rPr>
                          <a:rPr lang="en-US" altLang="zh-TW" sz="3200" b="1" i="1" dirty="0">
                            <a:solidFill>
                              <a:srgbClr val="002060"/>
                            </a:solidFill>
                            <a:latin typeface="微軟正黑體"/>
                          </a:rPr>
                          <m:t>RS</m:t>
                        </m:r>
                        <m:r>
                          <m:rPr>
                            <m:nor/>
                          </m:rPr>
                          <a:rPr lang="en-US" altLang="zh-TW" sz="3200" b="1" i="1" baseline="-25000" dirty="0" smtClean="0">
                            <a:solidFill>
                              <a:srgbClr val="002060"/>
                            </a:solidFill>
                            <a:latin typeface="微軟正黑體"/>
                          </a:rPr>
                          <m:t>0</m:t>
                        </m:r>
                        <m:r>
                          <m:rPr>
                            <m:nor/>
                          </m:rPr>
                          <a:rPr lang="en-US" altLang="zh-TW" sz="3200" b="1" i="1" dirty="0">
                            <a:solidFill>
                              <a:srgbClr val="000066"/>
                            </a:solidFill>
                            <a:latin typeface="+mn-ea"/>
                          </a:rPr>
                          <m:t>+</m:t>
                        </m:r>
                        <m:r>
                          <m:rPr>
                            <m:nor/>
                          </m:rPr>
                          <a:rPr lang="en-US" altLang="zh-TW" sz="3200" b="1" i="1" dirty="0">
                            <a:solidFill>
                              <a:srgbClr val="000066"/>
                            </a:solidFill>
                            <a:latin typeface="+mn-ea"/>
                          </a:rPr>
                          <m:t>RDU</m:t>
                        </m:r>
                        <m:r>
                          <m:rPr>
                            <m:nor/>
                          </m:rPr>
                          <a:rPr lang="en-US" altLang="zh-TW" sz="3200" b="1" i="1" baseline="-25000" dirty="0">
                            <a:solidFill>
                              <a:srgbClr val="000066"/>
                            </a:solidFill>
                            <a:latin typeface="+mn-ea"/>
                          </a:rPr>
                          <m:t>T</m:t>
                        </m:r>
                        <m:r>
                          <m:rPr>
                            <m:nor/>
                          </m:rPr>
                          <a:rPr lang="en-US" altLang="zh-TW" sz="3200" b="1" i="1" dirty="0" smtClean="0">
                            <a:solidFill>
                              <a:srgbClr val="002060"/>
                            </a:solidFill>
                            <a:latin typeface="微軟正黑體"/>
                          </a:rPr>
                          <m:t>) </m:t>
                        </m:r>
                      </m:den>
                    </m:f>
                  </m:oMath>
                </a14:m>
                <a:r>
                  <a:rPr lang="en-US" altLang="zh-TW" sz="3200" b="1" i="1" dirty="0">
                    <a:solidFill>
                      <a:srgbClr val="002060"/>
                    </a:solidFill>
                    <a:latin typeface="微軟正黑體"/>
                  </a:rPr>
                  <a:t>    </a:t>
                </a:r>
              </a:p>
              <a:p>
                <a:pPr lvl="0">
                  <a:lnSpc>
                    <a:spcPct val="110000"/>
                  </a:lnSpc>
                  <a:defRPr/>
                </a:pPr>
                <a:r>
                  <a:rPr lang="en-US" altLang="zh-TW" sz="3200" b="1" i="1" dirty="0">
                    <a:solidFill>
                      <a:srgbClr val="CC3300"/>
                    </a:solidFill>
                    <a:latin typeface="+mn-ea"/>
                  </a:rPr>
                  <a:t>R</a:t>
                </a:r>
                <a:r>
                  <a:rPr lang="en-US" altLang="zh-TW" sz="3200" b="1" i="1" dirty="0">
                    <a:solidFill>
                      <a:srgbClr val="CC3300"/>
                    </a:solidFill>
                    <a:latin typeface="微軟正黑體"/>
                  </a:rPr>
                  <a:t> = </a:t>
                </a:r>
                <a14:m>
                  <m:oMath xmlns:m="http://schemas.openxmlformats.org/officeDocument/2006/math">
                    <m:f>
                      <m:fPr>
                        <m:ctrlPr>
                          <a:rPr lang="en-US" altLang="zh-TW" sz="3200" b="1" i="1">
                            <a:solidFill>
                              <a:srgbClr val="CC3300"/>
                            </a:solidFill>
                            <a:latin typeface="Cambria Math" panose="02040503050406030204" pitchFamily="18" charset="0"/>
                          </a:rPr>
                        </m:ctrlPr>
                      </m:fPr>
                      <m:num>
                        <m:r>
                          <m:rPr>
                            <m:nor/>
                          </m:rPr>
                          <a:rPr lang="en-US" altLang="zh-TW" sz="3200" b="1" i="1" dirty="0">
                            <a:solidFill>
                              <a:srgbClr val="CC3300"/>
                            </a:solidFill>
                            <a:latin typeface="微軟正黑體"/>
                            <a:sym typeface="Symbol" pitchFamily="18" charset="2"/>
                          </a:rPr>
                          <m:t></m:t>
                        </m:r>
                      </m:num>
                      <m:den>
                        <m:r>
                          <m:rPr>
                            <m:nor/>
                          </m:rPr>
                          <a:rPr lang="en-US" altLang="zh-TW" sz="3200" b="1" i="1" dirty="0">
                            <a:solidFill>
                              <a:srgbClr val="CC3300"/>
                            </a:solidFill>
                            <a:latin typeface="標楷體" panose="03000509000000000000" pitchFamily="65" charset="-120"/>
                            <a:ea typeface="標楷體" panose="03000509000000000000" pitchFamily="65" charset="-120"/>
                          </a:rPr>
                          <m:t>I</m:t>
                        </m:r>
                        <m:r>
                          <m:rPr>
                            <m:sty m:val="p"/>
                          </m:rPr>
                          <a:rPr lang="en-US" altLang="zh-TW" sz="3200" b="1" i="1" baseline="-25000" dirty="0" smtClean="0">
                            <a:solidFill>
                              <a:srgbClr val="CC3300"/>
                            </a:solidFill>
                            <a:latin typeface="Cambria Math" panose="02040503050406030204" pitchFamily="18" charset="0"/>
                          </a:rPr>
                          <m:t>G</m:t>
                        </m:r>
                      </m:den>
                    </m:f>
                  </m:oMath>
                </a14:m>
                <a:r>
                  <a:rPr lang="zh-TW" altLang="en-US" sz="3200" b="1" i="1" dirty="0">
                    <a:solidFill>
                      <a:srgbClr val="CC3300"/>
                    </a:solidFill>
                    <a:latin typeface="微軟正黑體"/>
                  </a:rPr>
                  <a:t> </a:t>
                </a:r>
                <a:r>
                  <a:rPr lang="en-US" altLang="zh-TW" sz="3200" b="1" i="1" dirty="0">
                    <a:solidFill>
                      <a:srgbClr val="CC3300"/>
                    </a:solidFill>
                    <a:latin typeface="微軟正黑體"/>
                  </a:rPr>
                  <a:t>–</a:t>
                </a:r>
                <a:r>
                  <a:rPr lang="zh-TW" altLang="en-US" sz="3200" b="1" i="1" dirty="0">
                    <a:solidFill>
                      <a:srgbClr val="CC3300"/>
                    </a:solidFill>
                    <a:latin typeface="微軟正黑體"/>
                  </a:rPr>
                  <a:t> </a:t>
                </a:r>
                <a:r>
                  <a:rPr lang="en-US" altLang="zh-TW" sz="3200" b="1" dirty="0">
                    <a:solidFill>
                      <a:srgbClr val="CC3300"/>
                    </a:solidFill>
                    <a:latin typeface="微軟正黑體"/>
                  </a:rPr>
                  <a:t>(</a:t>
                </a:r>
                <a:r>
                  <a:rPr lang="en-US" altLang="zh-TW" sz="3200" b="1" i="1" dirty="0">
                    <a:solidFill>
                      <a:srgbClr val="CC3300"/>
                    </a:solidFill>
                    <a:latin typeface="微軟正黑體"/>
                  </a:rPr>
                  <a:t>R</a:t>
                </a:r>
                <a:r>
                  <a:rPr lang="en-US" altLang="zh-TW" sz="3200" b="1" i="1" baseline="-25000" dirty="0">
                    <a:solidFill>
                      <a:srgbClr val="CC3300"/>
                    </a:solidFill>
                    <a:latin typeface="微軟正黑體"/>
                  </a:rPr>
                  <a:t>G</a:t>
                </a:r>
                <a:r>
                  <a:rPr lang="en-US" altLang="zh-TW" sz="3200" b="1" i="1" dirty="0">
                    <a:solidFill>
                      <a:srgbClr val="CC3300"/>
                    </a:solidFill>
                    <a:latin typeface="微軟正黑體"/>
                  </a:rPr>
                  <a:t> + R</a:t>
                </a:r>
                <a:r>
                  <a:rPr lang="en-US" altLang="zh-TW" sz="3200" b="1" i="1" baseline="-25000" dirty="0">
                    <a:solidFill>
                      <a:srgbClr val="CC3300"/>
                    </a:solidFill>
                    <a:latin typeface="微軟正黑體"/>
                  </a:rPr>
                  <a:t>S0</a:t>
                </a:r>
                <a:r>
                  <a:rPr lang="en-US" altLang="zh-TW" sz="3200" b="1" dirty="0">
                    <a:solidFill>
                      <a:srgbClr val="CC3300"/>
                    </a:solidFill>
                    <a:latin typeface="微軟正黑體"/>
                  </a:rPr>
                  <a:t>)</a:t>
                </a:r>
              </a:p>
              <a:p>
                <a:pPr lvl="0">
                  <a:lnSpc>
                    <a:spcPct val="110000"/>
                  </a:lnSpc>
                  <a:defRPr/>
                </a:pPr>
                <a:r>
                  <a:rPr lang="en-US" altLang="zh-TW" sz="3200" b="1" i="1" dirty="0">
                    <a:solidFill>
                      <a:srgbClr val="CC3300"/>
                    </a:solidFill>
                    <a:latin typeface="微軟正黑體"/>
                  </a:rPr>
                  <a:t>   = </a:t>
                </a:r>
                <a:r>
                  <a:rPr lang="en-US" altLang="zh-TW" sz="3200" b="1" dirty="0">
                    <a:solidFill>
                      <a:srgbClr val="CC3300"/>
                    </a:solidFill>
                    <a:latin typeface="微軟正黑體"/>
                  </a:rPr>
                  <a:t>(</a:t>
                </a:r>
                <a:r>
                  <a:rPr lang="en-US" altLang="zh-TW" sz="3200" b="1" i="1" dirty="0">
                    <a:solidFill>
                      <a:srgbClr val="CC3300"/>
                    </a:solidFill>
                    <a:latin typeface="微軟正黑體"/>
                  </a:rPr>
                  <a:t>R</a:t>
                </a:r>
                <a:r>
                  <a:rPr lang="en-US" altLang="zh-TW" sz="3200" b="1" i="1" baseline="-25000" dirty="0">
                    <a:solidFill>
                      <a:srgbClr val="CC3300"/>
                    </a:solidFill>
                    <a:latin typeface="微軟正黑體"/>
                  </a:rPr>
                  <a:t>G</a:t>
                </a:r>
                <a:r>
                  <a:rPr lang="en-US" altLang="zh-TW" sz="3200" b="1" i="1" dirty="0">
                    <a:solidFill>
                      <a:srgbClr val="CC3300"/>
                    </a:solidFill>
                    <a:latin typeface="微軟正黑體"/>
                  </a:rPr>
                  <a:t> + R</a:t>
                </a:r>
                <a:r>
                  <a:rPr lang="en-US" altLang="zh-TW" sz="3200" b="1" i="1" baseline="-25000" dirty="0">
                    <a:solidFill>
                      <a:srgbClr val="CC3300"/>
                    </a:solidFill>
                    <a:latin typeface="微軟正黑體"/>
                  </a:rPr>
                  <a:t>S0</a:t>
                </a:r>
                <a:r>
                  <a:rPr lang="en-US" altLang="zh-TW" sz="3200" b="1" dirty="0">
                    <a:solidFill>
                      <a:srgbClr val="CC3300"/>
                    </a:solidFill>
                    <a:latin typeface="微軟正黑體"/>
                  </a:rPr>
                  <a:t>)[</a:t>
                </a:r>
                <a14:m>
                  <m:oMath xmlns:m="http://schemas.openxmlformats.org/officeDocument/2006/math">
                    <m:f>
                      <m:fPr>
                        <m:ctrlPr>
                          <a:rPr lang="en-US" altLang="zh-TW" sz="3200" b="1" i="1">
                            <a:solidFill>
                              <a:srgbClr val="CC3300"/>
                            </a:solidFill>
                            <a:latin typeface="Cambria Math" panose="02040503050406030204" pitchFamily="18" charset="0"/>
                          </a:rPr>
                        </m:ctrlPr>
                      </m:fPr>
                      <m:num>
                        <m:r>
                          <m:rPr>
                            <m:nor/>
                          </m:rPr>
                          <a:rPr lang="en-US" altLang="zh-TW" sz="3200" b="1" i="1" dirty="0">
                            <a:solidFill>
                              <a:srgbClr val="CC3300"/>
                            </a:solidFill>
                            <a:latin typeface="標楷體" panose="03000509000000000000" pitchFamily="65" charset="-120"/>
                            <a:ea typeface="標楷體" panose="03000509000000000000" pitchFamily="65" charset="-120"/>
                          </a:rPr>
                          <m:t>I</m:t>
                        </m:r>
                        <m:r>
                          <a:rPr lang="en-US" altLang="zh-TW" sz="3200" b="1" i="1" dirty="0" smtClean="0">
                            <a:solidFill>
                              <a:srgbClr val="CC3300"/>
                            </a:solidFill>
                            <a:latin typeface="Cambria Math" panose="02040503050406030204" pitchFamily="18" charset="0"/>
                          </a:rPr>
                          <m:t> </m:t>
                        </m:r>
                        <m:r>
                          <m:rPr>
                            <m:sty m:val="p"/>
                          </m:rPr>
                          <a:rPr lang="en-US" altLang="zh-TW" sz="3200" b="1" i="1" baseline="-25000" dirty="0" smtClean="0">
                            <a:solidFill>
                              <a:srgbClr val="CC3300"/>
                            </a:solidFill>
                            <a:latin typeface="Cambria Math" panose="02040503050406030204" pitchFamily="18" charset="0"/>
                          </a:rPr>
                          <m:t>G</m:t>
                        </m:r>
                        <m:r>
                          <a:rPr lang="en-US" altLang="zh-TW" sz="3200" b="1" i="1" baseline="-14000" dirty="0" smtClean="0">
                            <a:solidFill>
                              <a:srgbClr val="CC3300"/>
                            </a:solidFill>
                            <a:latin typeface="Cambria Math" panose="02040503050406030204" pitchFamily="18" charset="0"/>
                          </a:rPr>
                          <m:t>(</m:t>
                        </m:r>
                        <m:r>
                          <a:rPr lang="en-US" altLang="zh-TW" sz="3200" b="1" i="1" baseline="-25000" dirty="0" smtClean="0">
                            <a:solidFill>
                              <a:srgbClr val="CC3300"/>
                            </a:solidFill>
                            <a:latin typeface="Cambria Math" panose="02040503050406030204" pitchFamily="18" charset="0"/>
                          </a:rPr>
                          <m:t>𝑭𝑺</m:t>
                        </m:r>
                        <m:r>
                          <a:rPr lang="en-US" altLang="zh-TW" sz="3200" b="1" i="1" baseline="-14000" dirty="0" smtClean="0">
                            <a:solidFill>
                              <a:srgbClr val="CC3300"/>
                            </a:solidFill>
                            <a:latin typeface="Cambria Math" panose="02040503050406030204" pitchFamily="18" charset="0"/>
                          </a:rPr>
                          <m:t>)</m:t>
                        </m:r>
                        <m:r>
                          <a:rPr lang="en-US" altLang="zh-TW" sz="3200" b="1" i="1" baseline="-25000" dirty="0">
                            <a:solidFill>
                              <a:srgbClr val="CC3300"/>
                            </a:solidFill>
                            <a:latin typeface="Cambria Math" panose="02040503050406030204" pitchFamily="18" charset="0"/>
                          </a:rPr>
                          <m:t> </m:t>
                        </m:r>
                      </m:num>
                      <m:den>
                        <m:r>
                          <m:rPr>
                            <m:nor/>
                          </m:rPr>
                          <a:rPr lang="en-US" altLang="zh-TW" sz="3200" b="1" i="1" dirty="0">
                            <a:solidFill>
                              <a:srgbClr val="CC3300"/>
                            </a:solidFill>
                            <a:latin typeface="標楷體" panose="03000509000000000000" pitchFamily="65" charset="-120"/>
                            <a:ea typeface="標楷體" panose="03000509000000000000" pitchFamily="65" charset="-120"/>
                          </a:rPr>
                          <m:t>I</m:t>
                        </m:r>
                        <m:r>
                          <m:rPr>
                            <m:sty m:val="p"/>
                          </m:rPr>
                          <a:rPr lang="en-US" altLang="zh-TW" sz="3200" b="1" i="1" baseline="-25000" dirty="0" smtClean="0">
                            <a:solidFill>
                              <a:srgbClr val="CC3300"/>
                            </a:solidFill>
                            <a:latin typeface="Cambria Math" panose="02040503050406030204" pitchFamily="18" charset="0"/>
                          </a:rPr>
                          <m:t>G</m:t>
                        </m:r>
                      </m:den>
                    </m:f>
                  </m:oMath>
                </a14:m>
                <a:r>
                  <a:rPr lang="en-US" altLang="zh-TW" sz="2800" b="1" dirty="0">
                    <a:solidFill>
                      <a:srgbClr val="CC3300"/>
                    </a:solidFill>
                    <a:latin typeface="微軟正黑體"/>
                  </a:rPr>
                  <a:t>)</a:t>
                </a:r>
                <a:r>
                  <a:rPr lang="en-US" altLang="zh-TW" sz="3200" b="1" dirty="0">
                    <a:solidFill>
                      <a:srgbClr val="CC3300"/>
                    </a:solidFill>
                    <a:latin typeface="微軟正黑體"/>
                  </a:rPr>
                  <a:t>– 1]  </a:t>
                </a:r>
                <a:endParaRPr lang="en-US" altLang="zh-TW" sz="3200" b="1" dirty="0">
                  <a:solidFill>
                    <a:srgbClr val="FF3300"/>
                  </a:solidFill>
                  <a:latin typeface="微軟正黑體"/>
                </a:endParaRPr>
              </a:p>
            </p:txBody>
          </p:sp>
        </mc:Choice>
        <mc:Fallback>
          <p:sp>
            <p:nvSpPr>
              <p:cNvPr id="3" name="矩形 2">
                <a:extLst>
                  <a:ext uri="{FF2B5EF4-FFF2-40B4-BE49-F238E27FC236}">
                    <a16:creationId xmlns:a16="http://schemas.microsoft.com/office/drawing/2014/main" id="{C37806C8-9AEA-428C-AC6B-7202E1514E00}"/>
                  </a:ext>
                </a:extLst>
              </p:cNvPr>
              <p:cNvSpPr>
                <a:spLocks noRot="1" noChangeAspect="1" noMove="1" noResize="1" noEditPoints="1" noAdjustHandles="1" noChangeArrowheads="1" noChangeShapeType="1" noTextEdit="1"/>
              </p:cNvSpPr>
              <p:nvPr/>
            </p:nvSpPr>
            <p:spPr>
              <a:xfrm>
                <a:off x="165256" y="1112928"/>
                <a:ext cx="4572000" cy="2663614"/>
              </a:xfrm>
              <a:prstGeom prst="rect">
                <a:avLst/>
              </a:prstGeom>
              <a:blipFill>
                <a:blip r:embed="rId2"/>
                <a:stretch>
                  <a:fillRect l="-3333" r="-11067" b="-1602"/>
                </a:stretch>
              </a:blipFill>
            </p:spPr>
            <p:txBody>
              <a:bodyPr/>
              <a:lstStyle/>
              <a:p>
                <a:r>
                  <a:rPr lang="zh-TW" altLang="en-US">
                    <a:noFill/>
                  </a:rPr>
                  <a:t> </a:t>
                </a:r>
              </a:p>
            </p:txBody>
          </p:sp>
        </mc:Fallback>
      </mc:AlternateContent>
      <p:pic>
        <p:nvPicPr>
          <p:cNvPr id="12" name="圖片 1">
            <a:extLst>
              <a:ext uri="{FF2B5EF4-FFF2-40B4-BE49-F238E27FC236}">
                <a16:creationId xmlns:a16="http://schemas.microsoft.com/office/drawing/2014/main" id="{867837EF-FB67-416A-B51A-5FF21736A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2385" y="3715799"/>
            <a:ext cx="3374835" cy="195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a:extLst>
              <a:ext uri="{FF2B5EF4-FFF2-40B4-BE49-F238E27FC236}">
                <a16:creationId xmlns:a16="http://schemas.microsoft.com/office/drawing/2014/main" id="{A45212FA-15F7-4623-A51F-5DE7F0F30014}"/>
              </a:ext>
            </a:extLst>
          </p:cNvPr>
          <p:cNvPicPr>
            <a:picLocks noChangeAspect="1"/>
          </p:cNvPicPr>
          <p:nvPr/>
        </p:nvPicPr>
        <p:blipFill rotWithShape="1">
          <a:blip r:embed="rId4"/>
          <a:srcRect t="1068"/>
          <a:stretch/>
        </p:blipFill>
        <p:spPr>
          <a:xfrm>
            <a:off x="9405277" y="3957338"/>
            <a:ext cx="2679093" cy="2978179"/>
          </a:xfrm>
          <a:prstGeom prst="rect">
            <a:avLst/>
          </a:prstGeom>
        </p:spPr>
      </p:pic>
      <p:grpSp>
        <p:nvGrpSpPr>
          <p:cNvPr id="20" name="群組 19">
            <a:extLst>
              <a:ext uri="{FF2B5EF4-FFF2-40B4-BE49-F238E27FC236}">
                <a16:creationId xmlns:a16="http://schemas.microsoft.com/office/drawing/2014/main" id="{41313A5D-872C-48F4-ABBB-98A90BB489ED}"/>
              </a:ext>
            </a:extLst>
          </p:cNvPr>
          <p:cNvGrpSpPr>
            <a:grpSpLocks noChangeAspect="1"/>
          </p:cNvGrpSpPr>
          <p:nvPr/>
        </p:nvGrpSpPr>
        <p:grpSpPr>
          <a:xfrm>
            <a:off x="4771129" y="2082494"/>
            <a:ext cx="5071558" cy="5127339"/>
            <a:chOff x="-75091" y="1736297"/>
            <a:chExt cx="5832000" cy="5896145"/>
          </a:xfrm>
        </p:grpSpPr>
        <p:pic>
          <p:nvPicPr>
            <p:cNvPr id="21" name="圖片 20">
              <a:extLst>
                <a:ext uri="{FF2B5EF4-FFF2-40B4-BE49-F238E27FC236}">
                  <a16:creationId xmlns:a16="http://schemas.microsoft.com/office/drawing/2014/main" id="{572D39FB-BC9C-41C6-BE42-B312235FAA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3"/>
            <a:stretch/>
          </p:blipFill>
          <p:spPr>
            <a:xfrm>
              <a:off x="846778" y="1736297"/>
              <a:ext cx="4021045" cy="2980145"/>
            </a:xfrm>
            <a:prstGeom prst="rect">
              <a:avLst/>
            </a:prstGeom>
          </p:spPr>
        </p:pic>
        <p:sp>
          <p:nvSpPr>
            <p:cNvPr id="22" name="拱形 21">
              <a:extLst>
                <a:ext uri="{FF2B5EF4-FFF2-40B4-BE49-F238E27FC236}">
                  <a16:creationId xmlns:a16="http://schemas.microsoft.com/office/drawing/2014/main" id="{E475AA1B-D5C5-4072-A17D-147A5065967E}"/>
                </a:ext>
              </a:extLst>
            </p:cNvPr>
            <p:cNvSpPr>
              <a:spLocks noChangeAspect="1"/>
            </p:cNvSpPr>
            <p:nvPr/>
          </p:nvSpPr>
          <p:spPr>
            <a:xfrm>
              <a:off x="-75091" y="1800442"/>
              <a:ext cx="5832000" cy="5832000"/>
            </a:xfrm>
            <a:prstGeom prst="blockArc">
              <a:avLst>
                <a:gd name="adj1" fmla="val 13575615"/>
                <a:gd name="adj2" fmla="val 18793573"/>
                <a:gd name="adj3" fmla="val 8356"/>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grpSp>
        <p:nvGrpSpPr>
          <p:cNvPr id="33" name="群組 32">
            <a:extLst>
              <a:ext uri="{FF2B5EF4-FFF2-40B4-BE49-F238E27FC236}">
                <a16:creationId xmlns:a16="http://schemas.microsoft.com/office/drawing/2014/main" id="{19B7C29C-5567-4D46-AAE2-D9F0077D064E}"/>
              </a:ext>
            </a:extLst>
          </p:cNvPr>
          <p:cNvGrpSpPr/>
          <p:nvPr/>
        </p:nvGrpSpPr>
        <p:grpSpPr>
          <a:xfrm>
            <a:off x="4491738" y="2187063"/>
            <a:ext cx="4613023" cy="4066291"/>
            <a:chOff x="4147997" y="2067541"/>
            <a:chExt cx="4613023" cy="4066291"/>
          </a:xfrm>
        </p:grpSpPr>
        <p:sp>
          <p:nvSpPr>
            <p:cNvPr id="35845" name="文字方塊 1">
              <a:extLst>
                <a:ext uri="{FF2B5EF4-FFF2-40B4-BE49-F238E27FC236}">
                  <a16:creationId xmlns:a16="http://schemas.microsoft.com/office/drawing/2014/main" id="{8E84F47E-95F0-462F-A007-239F7D78486B}"/>
                </a:ext>
              </a:extLst>
            </p:cNvPr>
            <p:cNvSpPr txBox="1">
              <a:spLocks noChangeArrowheads="1"/>
            </p:cNvSpPr>
            <p:nvPr/>
          </p:nvSpPr>
          <p:spPr bwMode="auto">
            <a:xfrm>
              <a:off x="7588454" y="5637662"/>
              <a:ext cx="1140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400" i="1" dirty="0">
                  <a:solidFill>
                    <a:srgbClr val="FF0000"/>
                  </a:solidFill>
                  <a:latin typeface="標楷體" panose="03000509000000000000" pitchFamily="65" charset="-120"/>
                  <a:ea typeface="標楷體" panose="03000509000000000000" pitchFamily="65" charset="-120"/>
                </a:rPr>
                <a:t>I</a:t>
              </a:r>
              <a:r>
                <a:rPr lang="en-US" altLang="zh-TW" sz="2400" i="1" baseline="-25000" dirty="0">
                  <a:solidFill>
                    <a:srgbClr val="FF0000"/>
                  </a:solidFill>
                </a:rPr>
                <a:t>G(FS)</a:t>
              </a:r>
              <a:endParaRPr lang="zh-TW" altLang="en-US" sz="2400" i="1" baseline="-25000" dirty="0">
                <a:solidFill>
                  <a:srgbClr val="FF0000"/>
                </a:solidFill>
              </a:endParaRPr>
            </a:p>
          </p:txBody>
        </p:sp>
        <p:sp>
          <p:nvSpPr>
            <p:cNvPr id="35847" name="文字方塊 6">
              <a:extLst>
                <a:ext uri="{FF2B5EF4-FFF2-40B4-BE49-F238E27FC236}">
                  <a16:creationId xmlns:a16="http://schemas.microsoft.com/office/drawing/2014/main" id="{88813966-9B0A-49F1-BD55-8EA40DD890AB}"/>
                </a:ext>
              </a:extLst>
            </p:cNvPr>
            <p:cNvSpPr txBox="1">
              <a:spLocks noChangeArrowheads="1"/>
            </p:cNvSpPr>
            <p:nvPr/>
          </p:nvSpPr>
          <p:spPr bwMode="auto">
            <a:xfrm>
              <a:off x="7764697" y="5081182"/>
              <a:ext cx="86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400" i="1" dirty="0">
                  <a:solidFill>
                    <a:srgbClr val="FF0000"/>
                  </a:solidFill>
                </a:rPr>
                <a:t>R</a:t>
              </a:r>
              <a:r>
                <a:rPr lang="en-US" altLang="zh-TW" sz="2400" dirty="0">
                  <a:solidFill>
                    <a:srgbClr val="FF0000"/>
                  </a:solidFill>
                </a:rPr>
                <a:t>=0</a:t>
              </a:r>
              <a:endParaRPr lang="zh-TW" altLang="en-US" sz="2400" dirty="0">
                <a:solidFill>
                  <a:srgbClr val="FF0000"/>
                </a:solidFill>
              </a:endParaRPr>
            </a:p>
          </p:txBody>
        </p:sp>
        <p:sp>
          <p:nvSpPr>
            <p:cNvPr id="4" name="矩形 3">
              <a:extLst>
                <a:ext uri="{FF2B5EF4-FFF2-40B4-BE49-F238E27FC236}">
                  <a16:creationId xmlns:a16="http://schemas.microsoft.com/office/drawing/2014/main" id="{B3FFE4E1-844C-40A1-A66D-AAFAB2D2B547}"/>
                </a:ext>
              </a:extLst>
            </p:cNvPr>
            <p:cNvSpPr/>
            <p:nvPr/>
          </p:nvSpPr>
          <p:spPr>
            <a:xfrm>
              <a:off x="8327888" y="5636180"/>
              <a:ext cx="433132" cy="461665"/>
            </a:xfrm>
            <a:prstGeom prst="rect">
              <a:avLst/>
            </a:prstGeom>
            <a:solidFill>
              <a:schemeClr val="bg1"/>
            </a:solidFill>
          </p:spPr>
          <p:txBody>
            <a:bodyPr wrap="none">
              <a:spAutoFit/>
            </a:bodyPr>
            <a:lstStyle/>
            <a:p>
              <a:r>
                <a:rPr lang="en-US" altLang="zh-TW" sz="2400" b="1" dirty="0">
                  <a:latin typeface="+mn-ea"/>
                </a:rPr>
                <a:t>I</a:t>
              </a:r>
              <a:r>
                <a:rPr lang="en-US" altLang="zh-TW" sz="2400" b="1" baseline="-25000" dirty="0">
                  <a:latin typeface="+mn-ea"/>
                </a:rPr>
                <a:t>G</a:t>
              </a:r>
              <a:endParaRPr lang="zh-TW" altLang="en-US" sz="2400" b="1" dirty="0">
                <a:latin typeface="+mn-ea"/>
              </a:endParaRPr>
            </a:p>
          </p:txBody>
        </p:sp>
        <p:sp>
          <p:nvSpPr>
            <p:cNvPr id="11" name="矩形 10">
              <a:extLst>
                <a:ext uri="{FF2B5EF4-FFF2-40B4-BE49-F238E27FC236}">
                  <a16:creationId xmlns:a16="http://schemas.microsoft.com/office/drawing/2014/main" id="{BBE4F782-E2F1-495E-9EBE-196AD4AC139C}"/>
                </a:ext>
              </a:extLst>
            </p:cNvPr>
            <p:cNvSpPr/>
            <p:nvPr/>
          </p:nvSpPr>
          <p:spPr>
            <a:xfrm>
              <a:off x="4147997" y="2067541"/>
              <a:ext cx="824265" cy="461665"/>
            </a:xfrm>
            <a:prstGeom prst="rect">
              <a:avLst/>
            </a:prstGeom>
            <a:solidFill>
              <a:schemeClr val="bg1"/>
            </a:solidFill>
          </p:spPr>
          <p:txBody>
            <a:bodyPr wrap="none">
              <a:spAutoFit/>
            </a:bodyPr>
            <a:lstStyle/>
            <a:p>
              <a:r>
                <a:rPr lang="en-US" altLang="zh-TW" sz="2400" b="1" i="1" dirty="0">
                  <a:solidFill>
                    <a:srgbClr val="000066"/>
                  </a:solidFill>
                  <a:latin typeface="+mn-ea"/>
                </a:rPr>
                <a:t>R</a:t>
              </a:r>
              <a:r>
                <a:rPr lang="en-US" altLang="zh-TW" sz="2400" b="1" i="1" baseline="-25000" dirty="0">
                  <a:solidFill>
                    <a:srgbClr val="000066"/>
                  </a:solidFill>
                  <a:latin typeface="+mn-ea"/>
                </a:rPr>
                <a:t>DUT</a:t>
              </a:r>
              <a:endParaRPr lang="zh-TW" altLang="en-US" sz="2400" dirty="0">
                <a:latin typeface="+mn-ea"/>
              </a:endParaRPr>
            </a:p>
          </p:txBody>
        </p:sp>
        <p:cxnSp>
          <p:nvCxnSpPr>
            <p:cNvPr id="9" name="直線單箭頭接點 8">
              <a:extLst>
                <a:ext uri="{FF2B5EF4-FFF2-40B4-BE49-F238E27FC236}">
                  <a16:creationId xmlns:a16="http://schemas.microsoft.com/office/drawing/2014/main" id="{28D2AFDF-093B-4E71-A3D9-B6A8B1A93EA5}"/>
                </a:ext>
              </a:extLst>
            </p:cNvPr>
            <p:cNvCxnSpPr>
              <a:cxnSpLocks/>
            </p:cNvCxnSpPr>
            <p:nvPr/>
          </p:nvCxnSpPr>
          <p:spPr>
            <a:xfrm>
              <a:off x="4207509" y="5582403"/>
              <a:ext cx="4348094" cy="129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直線單箭頭接點 14">
              <a:extLst>
                <a:ext uri="{FF2B5EF4-FFF2-40B4-BE49-F238E27FC236}">
                  <a16:creationId xmlns:a16="http://schemas.microsoft.com/office/drawing/2014/main" id="{FC684ABE-4FC9-4C61-9081-E42D73078037}"/>
                </a:ext>
              </a:extLst>
            </p:cNvPr>
            <p:cNvCxnSpPr>
              <a:cxnSpLocks/>
            </p:cNvCxnSpPr>
            <p:nvPr/>
          </p:nvCxnSpPr>
          <p:spPr>
            <a:xfrm rot="16200000">
              <a:off x="2776890" y="4336837"/>
              <a:ext cx="35939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手繪多邊形: 圖案 12">
              <a:extLst>
                <a:ext uri="{FF2B5EF4-FFF2-40B4-BE49-F238E27FC236}">
                  <a16:creationId xmlns:a16="http://schemas.microsoft.com/office/drawing/2014/main" id="{3815C861-3BA3-4758-8E8F-A87EDD54C6E0}"/>
                </a:ext>
              </a:extLst>
            </p:cNvPr>
            <p:cNvSpPr/>
            <p:nvPr/>
          </p:nvSpPr>
          <p:spPr>
            <a:xfrm>
              <a:off x="4854522" y="2718566"/>
              <a:ext cx="3320621" cy="2871788"/>
            </a:xfrm>
            <a:custGeom>
              <a:avLst/>
              <a:gdLst>
                <a:gd name="connsiteX0" fmla="*/ 0 w 2677853"/>
                <a:gd name="connsiteY0" fmla="*/ 0 h 2379802"/>
                <a:gd name="connsiteX1" fmla="*/ 492980 w 2677853"/>
                <a:gd name="connsiteY1" fmla="*/ 1685676 h 2379802"/>
                <a:gd name="connsiteX2" fmla="*/ 2536466 w 2677853"/>
                <a:gd name="connsiteY2" fmla="*/ 2377440 h 2379802"/>
                <a:gd name="connsiteX3" fmla="*/ 2337683 w 2677853"/>
                <a:gd name="connsiteY3" fmla="*/ 1868556 h 2379802"/>
                <a:gd name="connsiteX0" fmla="*/ 0 w 2536466"/>
                <a:gd name="connsiteY0" fmla="*/ 0 h 2377440"/>
                <a:gd name="connsiteX1" fmla="*/ 492980 w 2536466"/>
                <a:gd name="connsiteY1" fmla="*/ 1685676 h 2377440"/>
                <a:gd name="connsiteX2" fmla="*/ 2536466 w 2536466"/>
                <a:gd name="connsiteY2" fmla="*/ 2377440 h 2377440"/>
                <a:gd name="connsiteX0" fmla="*/ 0 w 2775005"/>
                <a:gd name="connsiteY0" fmla="*/ 0 h 2822713"/>
                <a:gd name="connsiteX1" fmla="*/ 731519 w 2775005"/>
                <a:gd name="connsiteY1" fmla="*/ 2130949 h 2822713"/>
                <a:gd name="connsiteX2" fmla="*/ 2775005 w 2775005"/>
                <a:gd name="connsiteY2" fmla="*/ 2822713 h 2822713"/>
                <a:gd name="connsiteX0" fmla="*/ 0 w 2775005"/>
                <a:gd name="connsiteY0" fmla="*/ 0 h 2822713"/>
                <a:gd name="connsiteX1" fmla="*/ 445272 w 2775005"/>
                <a:gd name="connsiteY1" fmla="*/ 2266121 h 2822713"/>
                <a:gd name="connsiteX2" fmla="*/ 2775005 w 2775005"/>
                <a:gd name="connsiteY2" fmla="*/ 2822713 h 2822713"/>
                <a:gd name="connsiteX0" fmla="*/ 0 w 2775005"/>
                <a:gd name="connsiteY0" fmla="*/ 0 h 2822713"/>
                <a:gd name="connsiteX1" fmla="*/ 445272 w 2775005"/>
                <a:gd name="connsiteY1" fmla="*/ 1463039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2775005 w 2775005"/>
                <a:gd name="connsiteY3"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2775005 w 2775005"/>
                <a:gd name="connsiteY4"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1779890 w 2775005"/>
                <a:gd name="connsiteY4" fmla="*/ 2383848 h 2822713"/>
                <a:gd name="connsiteX5" fmla="*/ 2775005 w 2775005"/>
                <a:gd name="connsiteY5"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2145650 w 2775005"/>
                <a:gd name="connsiteY4" fmla="*/ 2755950 h 2822713"/>
                <a:gd name="connsiteX5" fmla="*/ 2775005 w 2775005"/>
                <a:gd name="connsiteY5"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286910 w 2775005"/>
                <a:gd name="connsiteY3" fmla="*/ 2565766 h 2822713"/>
                <a:gd name="connsiteX4" fmla="*/ 2145650 w 2775005"/>
                <a:gd name="connsiteY4" fmla="*/ 2755950 h 2822713"/>
                <a:gd name="connsiteX5" fmla="*/ 2775005 w 2775005"/>
                <a:gd name="connsiteY5" fmla="*/ 2822713 h 2822713"/>
                <a:gd name="connsiteX0" fmla="*/ 0 w 3554233"/>
                <a:gd name="connsiteY0" fmla="*/ 0 h 2830982"/>
                <a:gd name="connsiteX1" fmla="*/ 141921 w 3554233"/>
                <a:gd name="connsiteY1" fmla="*/ 878898 h 2830982"/>
                <a:gd name="connsiteX2" fmla="*/ 580444 w 3554233"/>
                <a:gd name="connsiteY2" fmla="*/ 1773140 h 2830982"/>
                <a:gd name="connsiteX3" fmla="*/ 1286910 w 3554233"/>
                <a:gd name="connsiteY3" fmla="*/ 2565766 h 2830982"/>
                <a:gd name="connsiteX4" fmla="*/ 2145650 w 3554233"/>
                <a:gd name="connsiteY4" fmla="*/ 2755950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1286910 w 3554233"/>
                <a:gd name="connsiteY3" fmla="*/ 2565766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2161554 w 3554233"/>
                <a:gd name="connsiteY3" fmla="*/ 2607110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1407380 w 3554233"/>
                <a:gd name="connsiteY2" fmla="*/ 22527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554233"/>
                <a:gd name="connsiteY0" fmla="*/ 0 h 2830982"/>
                <a:gd name="connsiteX1" fmla="*/ 690561 w 3554233"/>
                <a:gd name="connsiteY1" fmla="*/ 878899 h 2830982"/>
                <a:gd name="connsiteX2" fmla="*/ 1407380 w 3554233"/>
                <a:gd name="connsiteY2" fmla="*/ 22527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59438 w 3307742"/>
                <a:gd name="connsiteY1" fmla="*/ 2120178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85647 w 3307742"/>
                <a:gd name="connsiteY3" fmla="*/ 3497584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4182 w 3307742"/>
                <a:gd name="connsiteY3" fmla="*/ 3480908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81354 w 3307742"/>
                <a:gd name="connsiteY3" fmla="*/ 3542053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27800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27800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0621" h="3718470">
                  <a:moveTo>
                    <a:pt x="0" y="0"/>
                  </a:moveTo>
                  <a:cubicBezTo>
                    <a:pt x="19360" y="313242"/>
                    <a:pt x="247600" y="1599217"/>
                    <a:pt x="440679" y="2124568"/>
                  </a:cubicBezTo>
                  <a:cubicBezTo>
                    <a:pt x="633759" y="2649919"/>
                    <a:pt x="918365" y="2917713"/>
                    <a:pt x="1158477" y="3152107"/>
                  </a:cubicBezTo>
                  <a:cubicBezTo>
                    <a:pt x="1398589" y="3386501"/>
                    <a:pt x="1617952" y="3461781"/>
                    <a:pt x="1881354" y="3530935"/>
                  </a:cubicBezTo>
                  <a:cubicBezTo>
                    <a:pt x="2056987" y="3577046"/>
                    <a:pt x="2443201" y="3601753"/>
                    <a:pt x="2606676" y="3623500"/>
                  </a:cubicBezTo>
                  <a:cubicBezTo>
                    <a:pt x="2752265" y="3642868"/>
                    <a:pt x="3134154" y="3686813"/>
                    <a:pt x="3320621" y="371847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a:extLst>
                <a:ext uri="{FF2B5EF4-FFF2-40B4-BE49-F238E27FC236}">
                  <a16:creationId xmlns:a16="http://schemas.microsoft.com/office/drawing/2014/main" id="{5775BE17-78A5-40E8-8B12-0B2B1554F4D2}"/>
                </a:ext>
              </a:extLst>
            </p:cNvPr>
            <p:cNvCxnSpPr/>
            <p:nvPr/>
          </p:nvCxnSpPr>
          <p:spPr>
            <a:xfrm>
              <a:off x="8172782" y="55066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D0E9FCF3-EDC8-4F35-9B8D-6B98588FD252}"/>
                </a:ext>
              </a:extLst>
            </p:cNvPr>
            <p:cNvCxnSpPr/>
            <p:nvPr/>
          </p:nvCxnSpPr>
          <p:spPr>
            <a:xfrm>
              <a:off x="5304629" y="5505313"/>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186CD642-F32B-4372-8DDC-4E85688CA667}"/>
                </a:ext>
              </a:extLst>
            </p:cNvPr>
            <p:cNvCxnSpPr/>
            <p:nvPr/>
          </p:nvCxnSpPr>
          <p:spPr>
            <a:xfrm>
              <a:off x="6008412" y="5502664"/>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0DD05B26-304D-42FD-B9F5-F64847E260D2}"/>
                </a:ext>
              </a:extLst>
            </p:cNvPr>
            <p:cNvCxnSpPr/>
            <p:nvPr/>
          </p:nvCxnSpPr>
          <p:spPr>
            <a:xfrm>
              <a:off x="6738779" y="5502664"/>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8BCEE9DD-0BF8-40EF-B64C-A679F83F3D70}"/>
                </a:ext>
              </a:extLst>
            </p:cNvPr>
            <p:cNvCxnSpPr/>
            <p:nvPr/>
          </p:nvCxnSpPr>
          <p:spPr>
            <a:xfrm>
              <a:off x="7468184" y="5505313"/>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FBDB4F1F-1FCB-4213-AE73-568D3EF3B64A}"/>
                </a:ext>
              </a:extLst>
            </p:cNvPr>
            <p:cNvCxnSpPr>
              <a:cxnSpLocks/>
            </p:cNvCxnSpPr>
            <p:nvPr/>
          </p:nvCxnSpPr>
          <p:spPr>
            <a:xfrm rot="5400000">
              <a:off x="4570663" y="4780959"/>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DDCEBD80-17C6-4484-B355-FF99F98E962A}"/>
                </a:ext>
              </a:extLst>
            </p:cNvPr>
            <p:cNvCxnSpPr>
              <a:cxnSpLocks/>
            </p:cNvCxnSpPr>
            <p:nvPr/>
          </p:nvCxnSpPr>
          <p:spPr>
            <a:xfrm rot="5400000">
              <a:off x="4566906" y="5252175"/>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62C93F68-2E09-471E-B75F-3B8220472951}"/>
                </a:ext>
              </a:extLst>
            </p:cNvPr>
            <p:cNvCxnSpPr>
              <a:cxnSpLocks/>
            </p:cNvCxnSpPr>
            <p:nvPr/>
          </p:nvCxnSpPr>
          <p:spPr>
            <a:xfrm rot="5400000">
              <a:off x="4566415" y="4055661"/>
              <a:ext cx="0" cy="21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91C3310E-138E-4060-B1A4-A936A390CE1C}"/>
                </a:ext>
              </a:extLst>
            </p:cNvPr>
            <p:cNvCxnSpPr>
              <a:cxnSpLocks/>
            </p:cNvCxnSpPr>
            <p:nvPr/>
          </p:nvCxnSpPr>
          <p:spPr>
            <a:xfrm rot="5400000">
              <a:off x="4568243" y="496398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CF4C22D5-3507-42F6-827A-05FA1CD99F3E}"/>
                </a:ext>
              </a:extLst>
            </p:cNvPr>
            <p:cNvCxnSpPr>
              <a:cxnSpLocks/>
            </p:cNvCxnSpPr>
            <p:nvPr/>
          </p:nvCxnSpPr>
          <p:spPr>
            <a:xfrm rot="5400000">
              <a:off x="4568243" y="511507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B66A8A41-95D8-4CA9-B09C-EE133BB7B3EA}"/>
                </a:ext>
              </a:extLst>
            </p:cNvPr>
            <p:cNvCxnSpPr>
              <a:cxnSpLocks/>
            </p:cNvCxnSpPr>
            <p:nvPr/>
          </p:nvCxnSpPr>
          <p:spPr>
            <a:xfrm rot="5400000">
              <a:off x="4566906" y="5392428"/>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DDE900D-FFC6-4294-B52D-2B3323034454}"/>
                </a:ext>
              </a:extLst>
            </p:cNvPr>
            <p:cNvCxnSpPr>
              <a:cxnSpLocks/>
            </p:cNvCxnSpPr>
            <p:nvPr/>
          </p:nvCxnSpPr>
          <p:spPr>
            <a:xfrm rot="5400000">
              <a:off x="4574378" y="2608362"/>
              <a:ext cx="0" cy="21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9" name="圖形 28" descr="首頁">
            <a:hlinkClick r:id="rId7" action="ppaction://hlinksldjump"/>
            <a:extLst>
              <a:ext uri="{FF2B5EF4-FFF2-40B4-BE49-F238E27FC236}">
                <a16:creationId xmlns:a16="http://schemas.microsoft.com/office/drawing/2014/main" id="{E51A6165-E43E-48F8-8613-C358193438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
        <p:nvSpPr>
          <p:cNvPr id="35" name="矩形 34">
            <a:extLst>
              <a:ext uri="{FF2B5EF4-FFF2-40B4-BE49-F238E27FC236}">
                <a16:creationId xmlns:a16="http://schemas.microsoft.com/office/drawing/2014/main" id="{B792FD4C-EA7F-4889-8AF1-57155CBCB502}"/>
              </a:ext>
            </a:extLst>
          </p:cNvPr>
          <p:cNvSpPr/>
          <p:nvPr/>
        </p:nvSpPr>
        <p:spPr>
          <a:xfrm>
            <a:off x="5360632" y="3867067"/>
            <a:ext cx="1222516" cy="152132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a:extLst>
              <a:ext uri="{FF2B5EF4-FFF2-40B4-BE49-F238E27FC236}">
                <a16:creationId xmlns:a16="http://schemas.microsoft.com/office/drawing/2014/main" id="{51032163-1259-4D31-A8F5-8F73488C1BB7}"/>
              </a:ext>
            </a:extLst>
          </p:cNvPr>
          <p:cNvSpPr txBox="1"/>
          <p:nvPr/>
        </p:nvSpPr>
        <p:spPr>
          <a:xfrm>
            <a:off x="6386914" y="4754038"/>
            <a:ext cx="1391211" cy="646331"/>
          </a:xfrm>
          <a:prstGeom prst="rect">
            <a:avLst/>
          </a:prstGeom>
          <a:noFill/>
          <a:ln>
            <a:noFill/>
          </a:ln>
        </p:spPr>
        <p:txBody>
          <a:bodyPr wrap="square" rtlCol="0">
            <a:spAutoFit/>
          </a:bodyPr>
          <a:lstStyle/>
          <a:p>
            <a:r>
              <a:rPr lang="zh-TW" altLang="en-US" dirty="0">
                <a:solidFill>
                  <a:srgbClr val="6600CC"/>
                </a:solidFill>
              </a:rPr>
              <a:t>中間範圍</a:t>
            </a:r>
            <a:endParaRPr lang="en-US" altLang="zh-TW" dirty="0">
              <a:solidFill>
                <a:srgbClr val="6600CC"/>
              </a:solidFill>
            </a:endParaRPr>
          </a:p>
          <a:p>
            <a:r>
              <a:rPr lang="zh-TW" altLang="en-US" dirty="0">
                <a:solidFill>
                  <a:srgbClr val="6600CC"/>
                </a:solidFill>
              </a:rPr>
              <a:t>讀值較準確</a:t>
            </a:r>
          </a:p>
        </p:txBody>
      </p:sp>
      <p:grpSp>
        <p:nvGrpSpPr>
          <p:cNvPr id="40" name="群組 39">
            <a:extLst>
              <a:ext uri="{FF2B5EF4-FFF2-40B4-BE49-F238E27FC236}">
                <a16:creationId xmlns:a16="http://schemas.microsoft.com/office/drawing/2014/main" id="{FB3628C1-CB66-41BE-94CB-94910FB2E8C5}"/>
              </a:ext>
            </a:extLst>
          </p:cNvPr>
          <p:cNvGrpSpPr>
            <a:grpSpLocks noChangeAspect="1"/>
          </p:cNvGrpSpPr>
          <p:nvPr/>
        </p:nvGrpSpPr>
        <p:grpSpPr>
          <a:xfrm>
            <a:off x="642509" y="4085330"/>
            <a:ext cx="3228615" cy="2683480"/>
            <a:chOff x="4045047" y="2922627"/>
            <a:chExt cx="4255903" cy="3537309"/>
          </a:xfrm>
        </p:grpSpPr>
        <p:sp>
          <p:nvSpPr>
            <p:cNvPr id="41" name="文字方塊 40">
              <a:extLst>
                <a:ext uri="{FF2B5EF4-FFF2-40B4-BE49-F238E27FC236}">
                  <a16:creationId xmlns:a16="http://schemas.microsoft.com/office/drawing/2014/main" id="{037C854D-0875-4FE8-A31D-2FE68E178969}"/>
                </a:ext>
              </a:extLst>
            </p:cNvPr>
            <p:cNvSpPr txBox="1"/>
            <p:nvPr/>
          </p:nvSpPr>
          <p:spPr>
            <a:xfrm>
              <a:off x="6580230" y="3015382"/>
              <a:ext cx="1670747" cy="527417"/>
            </a:xfrm>
            <a:prstGeom prst="rect">
              <a:avLst/>
            </a:prstGeom>
            <a:noFill/>
          </p:spPr>
          <p:txBody>
            <a:bodyPr wrap="none" rtlCol="0">
              <a:spAutoFit/>
            </a:bodyPr>
            <a:lstStyle/>
            <a:p>
              <a:r>
                <a:rPr lang="en-US" altLang="zh-TW" sz="2000" dirty="0">
                  <a:solidFill>
                    <a:srgbClr val="FF3300"/>
                  </a:solidFill>
                  <a:latin typeface="標楷體" panose="03000509000000000000" pitchFamily="65" charset="-120"/>
                  <a:ea typeface="標楷體" panose="03000509000000000000" pitchFamily="65" charset="-120"/>
                </a:rPr>
                <a:t>I</a:t>
              </a:r>
              <a:r>
                <a:rPr lang="en-US" altLang="zh-TW" sz="2000" dirty="0">
                  <a:solidFill>
                    <a:srgbClr val="FF3300"/>
                  </a:solidFill>
                </a:rPr>
                <a:t> </a:t>
              </a:r>
              <a:r>
                <a:rPr lang="en-US" altLang="zh-TW" sz="2000" baseline="-25000" dirty="0">
                  <a:solidFill>
                    <a:srgbClr val="FF3300"/>
                  </a:solidFill>
                </a:rPr>
                <a:t>FS</a:t>
              </a:r>
              <a:r>
                <a:rPr lang="en-US" altLang="zh-TW" sz="2000" dirty="0">
                  <a:solidFill>
                    <a:srgbClr val="FF3300"/>
                  </a:solidFill>
                </a:rPr>
                <a:t>=50 </a:t>
              </a:r>
              <a:r>
                <a:rPr lang="en-US" altLang="zh-TW" sz="2000" dirty="0">
                  <a:solidFill>
                    <a:srgbClr val="FF3300"/>
                  </a:solidFill>
                  <a:sym typeface="Symbol" panose="05050102010706020507" pitchFamily="18" charset="2"/>
                </a:rPr>
                <a:t></a:t>
              </a:r>
              <a:r>
                <a:rPr lang="en-US" altLang="zh-TW" sz="2000" dirty="0">
                  <a:solidFill>
                    <a:srgbClr val="FF3300"/>
                  </a:solidFill>
                </a:rPr>
                <a:t>A</a:t>
              </a:r>
              <a:endParaRPr lang="zh-TW" altLang="en-US" sz="2000" dirty="0">
                <a:solidFill>
                  <a:srgbClr val="FF3300"/>
                </a:solidFill>
              </a:endParaRPr>
            </a:p>
          </p:txBody>
        </p:sp>
        <p:sp>
          <p:nvSpPr>
            <p:cNvPr id="42" name="橢圓 41">
              <a:extLst>
                <a:ext uri="{FF2B5EF4-FFF2-40B4-BE49-F238E27FC236}">
                  <a16:creationId xmlns:a16="http://schemas.microsoft.com/office/drawing/2014/main" id="{ABA6FD50-6A67-4F50-A717-669501AE33DB}"/>
                </a:ext>
              </a:extLst>
            </p:cNvPr>
            <p:cNvSpPr/>
            <p:nvPr/>
          </p:nvSpPr>
          <p:spPr>
            <a:xfrm>
              <a:off x="6587641" y="3627306"/>
              <a:ext cx="616909" cy="6169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43" name="直線接點 42">
              <a:extLst>
                <a:ext uri="{FF2B5EF4-FFF2-40B4-BE49-F238E27FC236}">
                  <a16:creationId xmlns:a16="http://schemas.microsoft.com/office/drawing/2014/main" id="{C06C5267-CAD3-45BA-B7EE-E4B2EE12C93F}"/>
                </a:ext>
              </a:extLst>
            </p:cNvPr>
            <p:cNvCxnSpPr/>
            <p:nvPr/>
          </p:nvCxnSpPr>
          <p:spPr>
            <a:xfrm>
              <a:off x="7204548" y="3889248"/>
              <a:ext cx="9016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F6650B2F-2F06-40EB-9FF3-1901DAC0E0D3}"/>
                </a:ext>
              </a:extLst>
            </p:cNvPr>
            <p:cNvCxnSpPr>
              <a:cxnSpLocks/>
            </p:cNvCxnSpPr>
            <p:nvPr/>
          </p:nvCxnSpPr>
          <p:spPr>
            <a:xfrm>
              <a:off x="6227640" y="3883932"/>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C5581697-E75F-4C14-BC53-DD6E78B047F2}"/>
                </a:ext>
              </a:extLst>
            </p:cNvPr>
            <p:cNvCxnSpPr>
              <a:cxnSpLocks/>
            </p:cNvCxnSpPr>
            <p:nvPr/>
          </p:nvCxnSpPr>
          <p:spPr>
            <a:xfrm flipH="1">
              <a:off x="8102565" y="3889248"/>
              <a:ext cx="0" cy="10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68E3F9A-F9DD-45D1-8B97-F0340AF8FEEE}"/>
                </a:ext>
              </a:extLst>
            </p:cNvPr>
            <p:cNvCxnSpPr>
              <a:cxnSpLocks/>
            </p:cNvCxnSpPr>
            <p:nvPr/>
          </p:nvCxnSpPr>
          <p:spPr>
            <a:xfrm rot="5400000" flipH="1">
              <a:off x="5544380" y="3699536"/>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32D0E231-488F-43E3-84D9-F265C4CF81A5}"/>
                </a:ext>
              </a:extLst>
            </p:cNvPr>
            <p:cNvCxnSpPr/>
            <p:nvPr/>
          </p:nvCxnSpPr>
          <p:spPr>
            <a:xfrm>
              <a:off x="5370071" y="4943431"/>
              <a:ext cx="1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DE0BD3B2-1225-4746-A46C-1E35509C7896}"/>
                </a:ext>
              </a:extLst>
            </p:cNvPr>
            <p:cNvCxnSpPr>
              <a:cxnSpLocks/>
            </p:cNvCxnSpPr>
            <p:nvPr/>
          </p:nvCxnSpPr>
          <p:spPr>
            <a:xfrm flipH="1" flipV="1">
              <a:off x="7306908" y="494343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群組 48">
              <a:extLst>
                <a:ext uri="{FF2B5EF4-FFF2-40B4-BE49-F238E27FC236}">
                  <a16:creationId xmlns:a16="http://schemas.microsoft.com/office/drawing/2014/main" id="{FE835DE0-3A37-43CE-A8BC-66AF03E884D8}"/>
                </a:ext>
              </a:extLst>
            </p:cNvPr>
            <p:cNvGrpSpPr/>
            <p:nvPr/>
          </p:nvGrpSpPr>
          <p:grpSpPr>
            <a:xfrm>
              <a:off x="5708388" y="3762765"/>
              <a:ext cx="517854" cy="236119"/>
              <a:chOff x="4832358" y="4997362"/>
              <a:chExt cx="1945233" cy="291178"/>
            </a:xfrm>
          </p:grpSpPr>
          <p:cxnSp>
            <p:nvCxnSpPr>
              <p:cNvPr id="78" name="直線接點 77">
                <a:extLst>
                  <a:ext uri="{FF2B5EF4-FFF2-40B4-BE49-F238E27FC236}">
                    <a16:creationId xmlns:a16="http://schemas.microsoft.com/office/drawing/2014/main" id="{87C49392-CA4D-4BFA-ADFC-F0DA697FD4AF}"/>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7164B6CF-6ED4-4D0A-BE8D-2DE876C9A2F3}"/>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A211EE05-6752-4BA9-8355-A57DA8F26004}"/>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B9146BC1-ADFA-41E8-85AA-570312C0C414}"/>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28A34491-CBF8-4207-89A0-E174139AFB19}"/>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4C4A1DB2-A5B4-4614-986A-8536A424E0F1}"/>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952EF850-5C08-4B16-8C19-9655247F044C}"/>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5AE302F5-8027-43BD-B541-0DC57890BB64}"/>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EF1302F7-5544-4F0B-AC85-80E17501C922}"/>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文字方塊 49">
              <a:extLst>
                <a:ext uri="{FF2B5EF4-FFF2-40B4-BE49-F238E27FC236}">
                  <a16:creationId xmlns:a16="http://schemas.microsoft.com/office/drawing/2014/main" id="{E6C0974E-3219-4617-A1A5-D41C22B4400C}"/>
                </a:ext>
              </a:extLst>
            </p:cNvPr>
            <p:cNvSpPr txBox="1"/>
            <p:nvPr/>
          </p:nvSpPr>
          <p:spPr>
            <a:xfrm>
              <a:off x="5766117" y="3965576"/>
              <a:ext cx="432921" cy="405705"/>
            </a:xfrm>
            <a:prstGeom prst="rect">
              <a:avLst/>
            </a:prstGeom>
            <a:noFill/>
          </p:spPr>
          <p:txBody>
            <a:bodyPr wrap="none" lIns="0" tIns="0" rIns="0" bIns="0" rtlCol="0">
              <a:spAutoFit/>
            </a:bodyPr>
            <a:lstStyle/>
            <a:p>
              <a:r>
                <a:rPr lang="en-US" altLang="zh-TW" sz="2000" dirty="0">
                  <a:solidFill>
                    <a:srgbClr val="0000FF"/>
                  </a:solidFill>
                </a:rPr>
                <a:t>R</a:t>
              </a:r>
              <a:r>
                <a:rPr lang="en-US" altLang="zh-TW" sz="2000" baseline="-25000" dirty="0">
                  <a:solidFill>
                    <a:srgbClr val="0000FF"/>
                  </a:solidFill>
                </a:rPr>
                <a:t>SO</a:t>
              </a:r>
              <a:endParaRPr lang="zh-TW" altLang="en-US" sz="2000" baseline="-25000" dirty="0">
                <a:solidFill>
                  <a:srgbClr val="0000FF"/>
                </a:solidFill>
              </a:endParaRPr>
            </a:p>
          </p:txBody>
        </p:sp>
        <p:sp>
          <p:nvSpPr>
            <p:cNvPr id="51" name="文字方塊 50">
              <a:extLst>
                <a:ext uri="{FF2B5EF4-FFF2-40B4-BE49-F238E27FC236}">
                  <a16:creationId xmlns:a16="http://schemas.microsoft.com/office/drawing/2014/main" id="{83E4A830-9F6F-4AAA-965C-4C3C8E3B1C37}"/>
                </a:ext>
              </a:extLst>
            </p:cNvPr>
            <p:cNvSpPr txBox="1"/>
            <p:nvPr/>
          </p:nvSpPr>
          <p:spPr>
            <a:xfrm>
              <a:off x="7230291" y="4041361"/>
              <a:ext cx="322284" cy="405705"/>
            </a:xfrm>
            <a:prstGeom prst="rect">
              <a:avLst/>
            </a:prstGeom>
            <a:noFill/>
          </p:spPr>
          <p:txBody>
            <a:bodyPr wrap="none" lIns="0" tIns="0" rIns="0" bIns="0" rtlCol="0">
              <a:spAutoFit/>
            </a:bodyPr>
            <a:lstStyle/>
            <a:p>
              <a:r>
                <a:rPr lang="en-US" altLang="zh-TW" sz="2000" dirty="0">
                  <a:solidFill>
                    <a:srgbClr val="0000FF"/>
                  </a:solidFill>
                </a:rPr>
                <a:t>R</a:t>
              </a:r>
              <a:r>
                <a:rPr lang="en-US" altLang="zh-TW" sz="2000" baseline="-25000" dirty="0">
                  <a:solidFill>
                    <a:srgbClr val="0000FF"/>
                  </a:solidFill>
                </a:rPr>
                <a:t>G</a:t>
              </a:r>
              <a:endParaRPr lang="zh-TW" altLang="en-US" sz="2000" dirty="0">
                <a:solidFill>
                  <a:srgbClr val="0000FF"/>
                </a:solidFill>
              </a:endParaRPr>
            </a:p>
          </p:txBody>
        </p:sp>
        <p:sp>
          <p:nvSpPr>
            <p:cNvPr id="52" name="矩形 51">
              <a:extLst>
                <a:ext uri="{FF2B5EF4-FFF2-40B4-BE49-F238E27FC236}">
                  <a16:creationId xmlns:a16="http://schemas.microsoft.com/office/drawing/2014/main" id="{05C9080E-DFDD-4051-A3D3-B8041251A129}"/>
                </a:ext>
              </a:extLst>
            </p:cNvPr>
            <p:cNvSpPr/>
            <p:nvPr/>
          </p:nvSpPr>
          <p:spPr>
            <a:xfrm>
              <a:off x="5132950" y="2922627"/>
              <a:ext cx="3168000" cy="2700000"/>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圓角 52">
              <a:extLst>
                <a:ext uri="{FF2B5EF4-FFF2-40B4-BE49-F238E27FC236}">
                  <a16:creationId xmlns:a16="http://schemas.microsoft.com/office/drawing/2014/main" id="{30A1A213-5F71-4E5B-91DD-F41C2D8D1018}"/>
                </a:ext>
              </a:extLst>
            </p:cNvPr>
            <p:cNvSpPr/>
            <p:nvPr/>
          </p:nvSpPr>
          <p:spPr>
            <a:xfrm>
              <a:off x="4824704" y="5696865"/>
              <a:ext cx="3314372" cy="763071"/>
            </a:xfrm>
            <a:prstGeom prst="roundRect">
              <a:avLst/>
            </a:prstGeom>
            <a:solidFill>
              <a:schemeClr val="bg1"/>
            </a:solidFill>
          </p:spPr>
          <p:txBody>
            <a:bodyPr wrap="square">
              <a:spAutoFit/>
            </a:bodyPr>
            <a:lstStyle/>
            <a:p>
              <a:pPr algn="ctr"/>
              <a:r>
                <a:rPr kumimoji="1" lang="zh-TW" altLang="en-US" sz="2800" dirty="0">
                  <a:latin typeface="+mn-ea"/>
                  <a:cs typeface="Times New Roman" pitchFamily="18" charset="0"/>
                </a:rPr>
                <a:t>歐姆計結構圖</a:t>
              </a:r>
              <a:endParaRPr lang="zh-TW" altLang="en-US" sz="2800" dirty="0"/>
            </a:p>
          </p:txBody>
        </p:sp>
        <p:cxnSp>
          <p:nvCxnSpPr>
            <p:cNvPr id="54" name="直線接點 53">
              <a:extLst>
                <a:ext uri="{FF2B5EF4-FFF2-40B4-BE49-F238E27FC236}">
                  <a16:creationId xmlns:a16="http://schemas.microsoft.com/office/drawing/2014/main" id="{BCE3CCE3-0E78-4CF9-BDB1-F7FAD5D86AB5}"/>
                </a:ext>
              </a:extLst>
            </p:cNvPr>
            <p:cNvCxnSpPr>
              <a:cxnSpLocks/>
            </p:cNvCxnSpPr>
            <p:nvPr/>
          </p:nvCxnSpPr>
          <p:spPr>
            <a:xfrm flipH="1">
              <a:off x="7166099" y="4742284"/>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橢圓 54">
              <a:extLst>
                <a:ext uri="{FF2B5EF4-FFF2-40B4-BE49-F238E27FC236}">
                  <a16:creationId xmlns:a16="http://schemas.microsoft.com/office/drawing/2014/main" id="{76D0F5E8-0F5D-4595-BB3C-2D43C5ABDEB0}"/>
                </a:ext>
              </a:extLst>
            </p:cNvPr>
            <p:cNvSpPr/>
            <p:nvPr/>
          </p:nvSpPr>
          <p:spPr>
            <a:xfrm>
              <a:off x="5352871" y="384765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橢圓 55">
              <a:extLst>
                <a:ext uri="{FF2B5EF4-FFF2-40B4-BE49-F238E27FC236}">
                  <a16:creationId xmlns:a16="http://schemas.microsoft.com/office/drawing/2014/main" id="{8EC9E315-D4B5-4FC0-B665-A137846CB79D}"/>
                </a:ext>
              </a:extLst>
            </p:cNvPr>
            <p:cNvSpPr/>
            <p:nvPr/>
          </p:nvSpPr>
          <p:spPr>
            <a:xfrm>
              <a:off x="5360209" y="491016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7" name="矩形 56">
                  <a:extLst>
                    <a:ext uri="{FF2B5EF4-FFF2-40B4-BE49-F238E27FC236}">
                      <a16:creationId xmlns:a16="http://schemas.microsoft.com/office/drawing/2014/main" id="{428EC5B6-9B97-41A4-86C9-B84C7D721750}"/>
                    </a:ext>
                  </a:extLst>
                </p:cNvPr>
                <p:cNvSpPr/>
                <p:nvPr/>
              </p:nvSpPr>
              <p:spPr>
                <a:xfrm>
                  <a:off x="5224359" y="3456994"/>
                  <a:ext cx="38638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i="1" smtClean="0">
                            <a:solidFill>
                              <a:srgbClr val="000000"/>
                            </a:solidFill>
                            <a:latin typeface="Cambria Math" panose="02040503050406030204" pitchFamily="18" charset="0"/>
                          </a:rPr>
                          <m:t>𝑥</m:t>
                        </m:r>
                      </m:oMath>
                    </m:oMathPara>
                  </a14:m>
                  <a:endParaRPr lang="zh-TW" altLang="en-US" sz="2000" dirty="0"/>
                </a:p>
              </p:txBody>
            </p:sp>
          </mc:Choice>
          <mc:Fallback xmlns="">
            <p:sp>
              <p:nvSpPr>
                <p:cNvPr id="40" name="矩形 39">
                  <a:extLst>
                    <a:ext uri="{FF2B5EF4-FFF2-40B4-BE49-F238E27FC236}">
                      <a16:creationId xmlns:a16="http://schemas.microsoft.com/office/drawing/2014/main" id="{FE7BADDF-8698-45F7-89D6-748AA144A8ED}"/>
                    </a:ext>
                  </a:extLst>
                </p:cNvPr>
                <p:cNvSpPr>
                  <a:spLocks noRot="1" noChangeAspect="1" noMove="1" noResize="1" noEditPoints="1" noAdjustHandles="1" noChangeArrowheads="1" noChangeShapeType="1" noTextEdit="1"/>
                </p:cNvSpPr>
                <p:nvPr/>
              </p:nvSpPr>
              <p:spPr>
                <a:xfrm>
                  <a:off x="5224359" y="3456994"/>
                  <a:ext cx="386388" cy="400110"/>
                </a:xfrm>
                <a:prstGeom prst="rect">
                  <a:avLst/>
                </a:prstGeom>
                <a:blipFill>
                  <a:blip r:embed="rId10"/>
                  <a:stretch>
                    <a:fillRect b="-14000"/>
                  </a:stretch>
                </a:blipFill>
              </p:spPr>
              <p:txBody>
                <a:bodyPr/>
                <a:lstStyle/>
                <a:p>
                  <a:r>
                    <a:rPr lang="zh-TW" altLang="en-US">
                      <a:noFill/>
                    </a:rPr>
                    <a:t> </a:t>
                  </a:r>
                </a:p>
              </p:txBody>
            </p:sp>
          </mc:Fallback>
        </mc:AlternateContent>
        <p:sp>
          <p:nvSpPr>
            <p:cNvPr id="58" name="矩形 57">
              <a:extLst>
                <a:ext uri="{FF2B5EF4-FFF2-40B4-BE49-F238E27FC236}">
                  <a16:creationId xmlns:a16="http://schemas.microsoft.com/office/drawing/2014/main" id="{1456FF02-83C1-41D5-8BF6-ACE23153FDF1}"/>
                </a:ext>
              </a:extLst>
            </p:cNvPr>
            <p:cNvSpPr/>
            <p:nvPr/>
          </p:nvSpPr>
          <p:spPr>
            <a:xfrm>
              <a:off x="6994869" y="4978645"/>
              <a:ext cx="450502" cy="689698"/>
            </a:xfrm>
            <a:prstGeom prst="rect">
              <a:avLst/>
            </a:prstGeom>
          </p:spPr>
          <p:txBody>
            <a:bodyPr wrap="none">
              <a:spAutoFit/>
            </a:bodyPr>
            <a:lstStyle/>
            <a:p>
              <a:r>
                <a:rPr lang="en-US" altLang="zh-TW" sz="2800" dirty="0">
                  <a:sym typeface="Symbol" panose="05050102010706020507" pitchFamily="18" charset="2"/>
                </a:rPr>
                <a:t></a:t>
              </a:r>
              <a:endParaRPr lang="zh-TW" altLang="en-US" sz="2800" dirty="0"/>
            </a:p>
          </p:txBody>
        </p:sp>
        <p:cxnSp>
          <p:nvCxnSpPr>
            <p:cNvPr id="59" name="直線接點 58">
              <a:extLst>
                <a:ext uri="{FF2B5EF4-FFF2-40B4-BE49-F238E27FC236}">
                  <a16:creationId xmlns:a16="http://schemas.microsoft.com/office/drawing/2014/main" id="{C988938C-7E96-41AB-9C3E-418C2B1A51D6}"/>
                </a:ext>
              </a:extLst>
            </p:cNvPr>
            <p:cNvCxnSpPr>
              <a:cxnSpLocks/>
            </p:cNvCxnSpPr>
            <p:nvPr/>
          </p:nvCxnSpPr>
          <p:spPr>
            <a:xfrm flipH="1">
              <a:off x="7303543" y="4840656"/>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E989E458-39A7-440E-A82F-4F58E400218A}"/>
                    </a:ext>
                  </a:extLst>
                </p:cNvPr>
                <p:cNvSpPr/>
                <p:nvPr/>
              </p:nvSpPr>
              <p:spPr>
                <a:xfrm>
                  <a:off x="5224359" y="5010655"/>
                  <a:ext cx="39100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solidFill>
                              <a:srgbClr val="000000"/>
                            </a:solidFill>
                            <a:latin typeface="Cambria Math" panose="02040503050406030204" pitchFamily="18" charset="0"/>
                          </a:rPr>
                          <m:t>𝑦</m:t>
                        </m:r>
                      </m:oMath>
                    </m:oMathPara>
                  </a14:m>
                  <a:endParaRPr lang="zh-TW" altLang="en-US" sz="2000" dirty="0"/>
                </a:p>
              </p:txBody>
            </p:sp>
          </mc:Choice>
          <mc:Fallback xmlns="">
            <p:sp>
              <p:nvSpPr>
                <p:cNvPr id="43" name="矩形 42">
                  <a:extLst>
                    <a:ext uri="{FF2B5EF4-FFF2-40B4-BE49-F238E27FC236}">
                      <a16:creationId xmlns:a16="http://schemas.microsoft.com/office/drawing/2014/main" id="{F2A4C3AE-5A15-4E51-955A-C12D46BFBC25}"/>
                    </a:ext>
                  </a:extLst>
                </p:cNvPr>
                <p:cNvSpPr>
                  <a:spLocks noRot="1" noChangeAspect="1" noMove="1" noResize="1" noEditPoints="1" noAdjustHandles="1" noChangeArrowheads="1" noChangeShapeType="1" noTextEdit="1"/>
                </p:cNvSpPr>
                <p:nvPr/>
              </p:nvSpPr>
              <p:spPr>
                <a:xfrm>
                  <a:off x="5224359" y="5010655"/>
                  <a:ext cx="391004" cy="400110"/>
                </a:xfrm>
                <a:prstGeom prst="rect">
                  <a:avLst/>
                </a:prstGeom>
                <a:blipFill>
                  <a:blip r:embed="rId11"/>
                  <a:stretch>
                    <a:fillRect r="-12500" b="-42857"/>
                  </a:stretch>
                </a:blipFill>
              </p:spPr>
              <p:txBody>
                <a:bodyPr/>
                <a:lstStyle/>
                <a:p>
                  <a:r>
                    <a:rPr lang="zh-TW" altLang="en-US">
                      <a:noFill/>
                    </a:rPr>
                    <a:t> </a:t>
                  </a:r>
                </a:p>
              </p:txBody>
            </p:sp>
          </mc:Fallback>
        </mc:AlternateContent>
        <p:sp>
          <p:nvSpPr>
            <p:cNvPr id="61" name="文字方塊 60">
              <a:extLst>
                <a:ext uri="{FF2B5EF4-FFF2-40B4-BE49-F238E27FC236}">
                  <a16:creationId xmlns:a16="http://schemas.microsoft.com/office/drawing/2014/main" id="{2EA26440-C91A-417D-9BBF-B80E118B37B9}"/>
                </a:ext>
              </a:extLst>
            </p:cNvPr>
            <p:cNvSpPr txBox="1"/>
            <p:nvPr/>
          </p:nvSpPr>
          <p:spPr>
            <a:xfrm>
              <a:off x="4045047" y="4109363"/>
              <a:ext cx="195566" cy="430887"/>
            </a:xfrm>
            <a:prstGeom prst="rect">
              <a:avLst/>
            </a:prstGeom>
            <a:noFill/>
          </p:spPr>
          <p:txBody>
            <a:bodyPr wrap="none" lIns="0" tIns="0" rIns="0" bIns="0" rtlCol="0">
              <a:spAutoFit/>
            </a:bodyPr>
            <a:lstStyle/>
            <a:p>
              <a:r>
                <a:rPr lang="en-US" altLang="zh-TW" sz="2800" dirty="0">
                  <a:solidFill>
                    <a:srgbClr val="0000FF"/>
                  </a:solidFill>
                </a:rPr>
                <a:t>R</a:t>
              </a:r>
              <a:endParaRPr lang="zh-TW" altLang="en-US" sz="2800" baseline="-25000" dirty="0">
                <a:solidFill>
                  <a:srgbClr val="0000FF"/>
                </a:solidFill>
              </a:endParaRPr>
            </a:p>
          </p:txBody>
        </p:sp>
        <p:cxnSp>
          <p:nvCxnSpPr>
            <p:cNvPr id="62" name="直線接點 61">
              <a:extLst>
                <a:ext uri="{FF2B5EF4-FFF2-40B4-BE49-F238E27FC236}">
                  <a16:creationId xmlns:a16="http://schemas.microsoft.com/office/drawing/2014/main" id="{52CEDC9F-9AEC-4B4E-9849-A77437126284}"/>
                </a:ext>
              </a:extLst>
            </p:cNvPr>
            <p:cNvCxnSpPr>
              <a:cxnSpLocks/>
            </p:cNvCxnSpPr>
            <p:nvPr/>
          </p:nvCxnSpPr>
          <p:spPr>
            <a:xfrm rot="5400000">
              <a:off x="4469822" y="4803713"/>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29BD6C18-8545-44DB-8057-A4D4AF6F7CDB}"/>
                </a:ext>
              </a:extLst>
            </p:cNvPr>
            <p:cNvCxnSpPr>
              <a:cxnSpLocks/>
            </p:cNvCxnSpPr>
            <p:nvPr/>
          </p:nvCxnSpPr>
          <p:spPr>
            <a:xfrm rot="10800000" flipH="1">
              <a:off x="4595038" y="3886453"/>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群組 63">
              <a:extLst>
                <a:ext uri="{FF2B5EF4-FFF2-40B4-BE49-F238E27FC236}">
                  <a16:creationId xmlns:a16="http://schemas.microsoft.com/office/drawing/2014/main" id="{94FD9E97-B0B9-4585-9962-077B62BC661C}"/>
                </a:ext>
              </a:extLst>
            </p:cNvPr>
            <p:cNvGrpSpPr/>
            <p:nvPr/>
          </p:nvGrpSpPr>
          <p:grpSpPr>
            <a:xfrm rot="5400000">
              <a:off x="4337383" y="4299328"/>
              <a:ext cx="517854" cy="236119"/>
              <a:chOff x="4832358" y="4997362"/>
              <a:chExt cx="1945233" cy="291178"/>
            </a:xfrm>
          </p:grpSpPr>
          <p:cxnSp>
            <p:nvCxnSpPr>
              <p:cNvPr id="69" name="直線接點 68">
                <a:extLst>
                  <a:ext uri="{FF2B5EF4-FFF2-40B4-BE49-F238E27FC236}">
                    <a16:creationId xmlns:a16="http://schemas.microsoft.com/office/drawing/2014/main" id="{9EAE4EA4-5E97-45CD-92D9-011263C4EB1E}"/>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501AFA36-9597-4B16-BE0E-A1691E836521}"/>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996D21B6-D950-4181-8737-F7AAA5953F2B}"/>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5448C8D3-7118-4528-80E8-99930A28BF18}"/>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93EC5047-E882-4E4A-86CA-6CC41C956C9C}"/>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A3FDA1C6-B2EC-4085-B097-06C746A0DEBB}"/>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488EFEC3-1755-4CB5-9023-D3A8F84AE745}"/>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D640AD62-A0AD-4120-B413-EAE8BDC4DB52}"/>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F4E17032-A6B8-4292-9FE3-76FE24E4A6EF}"/>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橢圓 64">
              <a:extLst>
                <a:ext uri="{FF2B5EF4-FFF2-40B4-BE49-F238E27FC236}">
                  <a16:creationId xmlns:a16="http://schemas.microsoft.com/office/drawing/2014/main" id="{F64EAD32-1D8E-45FF-B569-A9CE853A1F8E}"/>
                </a:ext>
              </a:extLst>
            </p:cNvPr>
            <p:cNvSpPr/>
            <p:nvPr/>
          </p:nvSpPr>
          <p:spPr>
            <a:xfrm rot="5400000">
              <a:off x="4912023" y="384613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360614FB-1786-45E4-8CC1-D242AE8EFE8A}"/>
                </a:ext>
              </a:extLst>
            </p:cNvPr>
            <p:cNvSpPr/>
            <p:nvPr/>
          </p:nvSpPr>
          <p:spPr>
            <a:xfrm rot="5400000">
              <a:off x="4907205" y="490365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7" name="直線接點 66">
              <a:extLst>
                <a:ext uri="{FF2B5EF4-FFF2-40B4-BE49-F238E27FC236}">
                  <a16:creationId xmlns:a16="http://schemas.microsoft.com/office/drawing/2014/main" id="{F3700814-C5D1-4326-9259-F887685CC848}"/>
                </a:ext>
              </a:extLst>
            </p:cNvPr>
            <p:cNvCxnSpPr>
              <a:cxnSpLocks/>
            </p:cNvCxnSpPr>
            <p:nvPr/>
          </p:nvCxnSpPr>
          <p:spPr>
            <a:xfrm rot="10800000">
              <a:off x="4586966" y="493847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4D214389-3113-495E-9D65-D5A91D5BD7F8}"/>
                </a:ext>
              </a:extLst>
            </p:cNvPr>
            <p:cNvCxnSpPr>
              <a:cxnSpLocks/>
            </p:cNvCxnSpPr>
            <p:nvPr/>
          </p:nvCxnSpPr>
          <p:spPr>
            <a:xfrm rot="10800000">
              <a:off x="4587541" y="3882459"/>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018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GDM-350A.jpg">
            <a:extLst>
              <a:ext uri="{FF2B5EF4-FFF2-40B4-BE49-F238E27FC236}">
                <a16:creationId xmlns:a16="http://schemas.microsoft.com/office/drawing/2014/main" id="{D40E6846-D716-97AE-26DD-1FE20F2529AB}"/>
              </a:ext>
            </a:extLst>
          </p:cNvPr>
          <p:cNvPicPr>
            <a:picLocks noChangeAspect="1"/>
          </p:cNvPicPr>
          <p:nvPr/>
        </p:nvPicPr>
        <p:blipFill>
          <a:blip r:embed="rId3" cstate="print"/>
          <a:srcRect l="12953" r="9076"/>
          <a:stretch>
            <a:fillRect/>
          </a:stretch>
        </p:blipFill>
        <p:spPr>
          <a:xfrm>
            <a:off x="1616479" y="2939537"/>
            <a:ext cx="2217539" cy="3787698"/>
          </a:xfrm>
          <a:prstGeom prst="rect">
            <a:avLst/>
          </a:prstGeom>
          <a:ln>
            <a:noFill/>
          </a:ln>
          <a:effectLst>
            <a:softEdge rad="112500"/>
          </a:effectLst>
        </p:spPr>
      </p:pic>
      <p:pic>
        <p:nvPicPr>
          <p:cNvPr id="5" name="圖片 4" descr="一張含有 文字, 裝置, 儀錶 的圖片&#10;&#10;自動產生的描述">
            <a:extLst>
              <a:ext uri="{FF2B5EF4-FFF2-40B4-BE49-F238E27FC236}">
                <a16:creationId xmlns:a16="http://schemas.microsoft.com/office/drawing/2014/main" id="{F9264C58-E58E-3292-FDF0-DDCE5EF6340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4571" t="-1975" r="17177" b="-639"/>
          <a:stretch/>
        </p:blipFill>
        <p:spPr>
          <a:xfrm>
            <a:off x="4658409" y="2910219"/>
            <a:ext cx="2217538" cy="3878947"/>
          </a:xfrm>
          <a:prstGeom prst="rect">
            <a:avLst/>
          </a:prstGeom>
        </p:spPr>
      </p:pic>
      <p:sp>
        <p:nvSpPr>
          <p:cNvPr id="6" name="文字方塊 5">
            <a:extLst>
              <a:ext uri="{FF2B5EF4-FFF2-40B4-BE49-F238E27FC236}">
                <a16:creationId xmlns:a16="http://schemas.microsoft.com/office/drawing/2014/main" id="{A474C018-9B68-64FA-B105-84E97C358881}"/>
              </a:ext>
            </a:extLst>
          </p:cNvPr>
          <p:cNvSpPr txBox="1"/>
          <p:nvPr/>
        </p:nvSpPr>
        <p:spPr>
          <a:xfrm>
            <a:off x="1600082" y="2234290"/>
            <a:ext cx="235348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hlinkClick r:id="" action="ppaction://noaction"/>
              </a:rPr>
              <a:t>GDM-350A</a:t>
            </a:r>
            <a:endParaRPr kumimoji="0" lang="zh-TW" altLang="en-US" sz="3200" b="1" i="0" u="none" strike="noStrike" kern="1200" cap="none" spc="0" normalizeH="0" baseline="-2500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文字方塊 6">
            <a:extLst>
              <a:ext uri="{FF2B5EF4-FFF2-40B4-BE49-F238E27FC236}">
                <a16:creationId xmlns:a16="http://schemas.microsoft.com/office/drawing/2014/main" id="{46135671-6618-BF59-7EFA-325A6F188FBF}"/>
              </a:ext>
            </a:extLst>
          </p:cNvPr>
          <p:cNvSpPr txBox="1"/>
          <p:nvPr/>
        </p:nvSpPr>
        <p:spPr>
          <a:xfrm>
            <a:off x="4482426" y="2234289"/>
            <a:ext cx="278500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hlinkClick r:id="rId6" action="ppaction://hlinksldjump"/>
              </a:rPr>
              <a:t>GDM-350B</a:t>
            </a:r>
            <a:endParaRPr kumimoji="0" lang="zh-TW" altLang="en-US" sz="3200" b="1" i="0" u="none" strike="noStrike" kern="1200" cap="none" spc="0" normalizeH="0" baseline="-2500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 name="標題 10">
            <a:extLst>
              <a:ext uri="{FF2B5EF4-FFF2-40B4-BE49-F238E27FC236}">
                <a16:creationId xmlns:a16="http://schemas.microsoft.com/office/drawing/2014/main" id="{391CC209-0F97-4A9C-B82A-F6DF5F238E81}"/>
              </a:ext>
            </a:extLst>
          </p:cNvPr>
          <p:cNvSpPr>
            <a:spLocks noGrp="1"/>
          </p:cNvSpPr>
          <p:nvPr>
            <p:ph type="title"/>
          </p:nvPr>
        </p:nvSpPr>
        <p:spPr>
          <a:xfrm>
            <a:off x="577564" y="164954"/>
            <a:ext cx="7886700" cy="1325563"/>
          </a:xfrm>
          <a:noFill/>
        </p:spPr>
        <p:txBody>
          <a:bodyPr>
            <a:noAutofit/>
          </a:bodyPr>
          <a:lstStyle/>
          <a:p>
            <a:pPr algn="ctr" rtl="0" eaLnBrk="1" latinLnBrk="0" hangingPunct="1">
              <a:lnSpc>
                <a:spcPct val="100000"/>
              </a:lnSpc>
            </a:pPr>
            <a:r>
              <a:rPr lang="zh-TW" altLang="zh-TW" sz="4000" b="1" kern="12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數位</a:t>
            </a:r>
            <a:r>
              <a:rPr lang="zh-TW" altLang="en-US" sz="4000" b="1" kern="12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多功能</a:t>
            </a:r>
            <a:r>
              <a:rPr lang="zh-TW" altLang="zh-TW" sz="4000" b="1" kern="12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用</a:t>
            </a:r>
            <a:r>
              <a:rPr lang="zh-TW" altLang="en-US" sz="4000" b="1" kern="12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錶</a:t>
            </a:r>
            <a:br>
              <a:rPr lang="en-US" altLang="zh-TW" sz="4000" b="1" kern="12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br>
            <a:r>
              <a:rPr lang="en-US" altLang="zh-TW" sz="4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t>
            </a:r>
            <a:r>
              <a:rPr lang="en-US"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Digital Multi-Meter</a:t>
            </a:r>
            <a:r>
              <a:rPr lang="zh-TW" altLang="en-US"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t>
            </a:r>
            <a:r>
              <a:rPr lang="zh-TW"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簡稱</a:t>
            </a:r>
            <a:r>
              <a:rPr lang="en-US"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DMM</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78F31035-1CF5-4CF7-8F3C-718F05C1CB12}"/>
              </a:ext>
            </a:extLst>
          </p:cNvPr>
          <p:cNvSpPr txBox="1"/>
          <p:nvPr/>
        </p:nvSpPr>
        <p:spPr>
          <a:xfrm>
            <a:off x="1600082" y="1490517"/>
            <a:ext cx="5841664" cy="523220"/>
          </a:xfrm>
          <a:prstGeom prst="rect">
            <a:avLst/>
          </a:prstGeom>
          <a:noFill/>
        </p:spPr>
        <p:txBody>
          <a:bodyPr wrap="none" rtlCol="0">
            <a:spAutoFit/>
          </a:bodyPr>
          <a:lstStyle/>
          <a:p>
            <a:r>
              <a:rPr lang="zh-TW" altLang="en-US" sz="2800" b="1" dirty="0">
                <a:latin typeface="微軟正黑體" panose="020B0604030504040204" pitchFamily="34" charset="-120"/>
                <a:ea typeface="微軟正黑體" panose="020B0604030504040204" pitchFamily="34" charset="-120"/>
              </a:rPr>
              <a:t>清大普物實驗室常用三款</a:t>
            </a:r>
            <a:r>
              <a:rPr lang="en-US" altLang="zh-TW" sz="2800" b="1" dirty="0">
                <a:latin typeface="微軟正黑體" panose="020B0604030504040204" pitchFamily="34" charset="-120"/>
                <a:ea typeface="微軟正黑體" panose="020B0604030504040204" pitchFamily="34" charset="-120"/>
              </a:rPr>
              <a:t>DMM</a:t>
            </a:r>
            <a:r>
              <a:rPr lang="zh-TW" altLang="en-US" sz="2800" b="1" dirty="0">
                <a:latin typeface="微軟正黑體" panose="020B0604030504040204" pitchFamily="34" charset="-120"/>
                <a:ea typeface="微軟正黑體" panose="020B0604030504040204" pitchFamily="34" charset="-120"/>
              </a:rPr>
              <a:t>電錶</a:t>
            </a:r>
          </a:p>
        </p:txBody>
      </p:sp>
      <p:sp>
        <p:nvSpPr>
          <p:cNvPr id="3" name="矩形: 圓角 2">
            <a:extLst>
              <a:ext uri="{FF2B5EF4-FFF2-40B4-BE49-F238E27FC236}">
                <a16:creationId xmlns:a16="http://schemas.microsoft.com/office/drawing/2014/main" id="{F0B9F890-1C77-4C58-8AF4-4267E53715CF}"/>
              </a:ext>
            </a:extLst>
          </p:cNvPr>
          <p:cNvSpPr/>
          <p:nvPr/>
        </p:nvSpPr>
        <p:spPr>
          <a:xfrm>
            <a:off x="4482426" y="2232216"/>
            <a:ext cx="2785009" cy="4622683"/>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形 11" descr="首頁">
            <a:hlinkClick r:id="rId7" action="ppaction://hlinksldjump"/>
            <a:extLst>
              <a:ext uri="{FF2B5EF4-FFF2-40B4-BE49-F238E27FC236}">
                <a16:creationId xmlns:a16="http://schemas.microsoft.com/office/drawing/2014/main" id="{2702291B-19A3-4B77-9657-991C988C19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4173198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EEA0DF-2EEE-47D8-886C-312980C2FB3E}"/>
              </a:ext>
            </a:extLst>
          </p:cNvPr>
          <p:cNvSpPr>
            <a:spLocks noGrp="1"/>
          </p:cNvSpPr>
          <p:nvPr>
            <p:ph type="title"/>
          </p:nvPr>
        </p:nvSpPr>
        <p:spPr>
          <a:xfrm>
            <a:off x="2082540" y="54486"/>
            <a:ext cx="4320000" cy="807840"/>
          </a:xfrm>
        </p:spPr>
        <p:txBody>
          <a:bodyPr/>
          <a:lstStyle/>
          <a:p>
            <a:r>
              <a:rPr lang="zh-TW" altLang="en-US" dirty="0">
                <a:solidFill>
                  <a:srgbClr val="0000FF"/>
                </a:solidFill>
              </a:rPr>
              <a:t>實驗</a:t>
            </a:r>
            <a:r>
              <a:rPr lang="en-US" altLang="zh-TW" dirty="0">
                <a:solidFill>
                  <a:srgbClr val="0000FF"/>
                </a:solidFill>
              </a:rPr>
              <a:t>4</a:t>
            </a:r>
            <a:r>
              <a:rPr lang="zh-TW" altLang="en-US" dirty="0">
                <a:solidFill>
                  <a:srgbClr val="0000FF"/>
                </a:solidFill>
              </a:rPr>
              <a:t> 歐姆計</a:t>
            </a:r>
            <a:endParaRPr lang="zh-TW" altLang="en-US" dirty="0"/>
          </a:p>
        </p:txBody>
      </p:sp>
      <mc:AlternateContent xmlns:mc="http://schemas.openxmlformats.org/markup-compatibility/2006" xmlns:a14="http://schemas.microsoft.com/office/drawing/2010/main">
        <mc:Choice Requires="a14">
          <p:sp>
            <p:nvSpPr>
              <p:cNvPr id="7" name="物件 3">
                <a:extLst>
                  <a:ext uri="{FF2B5EF4-FFF2-40B4-BE49-F238E27FC236}">
                    <a16:creationId xmlns:a16="http://schemas.microsoft.com/office/drawing/2014/main" id="{5BC82093-594B-490E-A500-D2922A8B3E50}"/>
                  </a:ext>
                </a:extLst>
              </p:cNvPr>
              <p:cNvSpPr txBox="1"/>
              <p:nvPr/>
            </p:nvSpPr>
            <p:spPr bwMode="auto">
              <a:xfrm>
                <a:off x="651455" y="3351196"/>
                <a:ext cx="4349969" cy="689365"/>
              </a:xfrm>
              <a:prstGeom prst="rect">
                <a:avLst/>
              </a:prstGeom>
              <a:noFill/>
            </p:spPr>
            <p:txBody>
              <a:bodyPr>
                <a:noAutofit/>
              </a:bodyPr>
              <a:lstStyle/>
              <a:p>
                <a:pPr>
                  <a:lnSpc>
                    <a:spcPct val="120000"/>
                  </a:lnSpc>
                </a:pPr>
                <a14:m>
                  <m:oMath xmlns:m="http://schemas.openxmlformats.org/officeDocument/2006/math">
                    <m:sSub>
                      <m:sSubPr>
                        <m:ctrlPr>
                          <a:rPr lang="zh-TW" altLang="en-US"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𝐼</m:t>
                        </m:r>
                      </m:e>
                      <m:sub>
                        <m:r>
                          <a:rPr lang="en-US" altLang="zh-TW" sz="2400" b="0" i="1" smtClean="0">
                            <a:solidFill>
                              <a:schemeClr val="tx1"/>
                            </a:solidFill>
                            <a:latin typeface="Cambria Math" panose="02040503050406030204" pitchFamily="18" charset="0"/>
                          </a:rPr>
                          <m:t>𝐺</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𝐹𝑆</m:t>
                        </m:r>
                        <m:r>
                          <a:rPr lang="en-US" altLang="zh-TW" sz="2400" b="0" i="1" smtClean="0">
                            <a:solidFill>
                              <a:schemeClr val="tx1"/>
                            </a:solidFill>
                            <a:latin typeface="Cambria Math" panose="02040503050406030204" pitchFamily="18" charset="0"/>
                          </a:rPr>
                          <m:t>)</m:t>
                        </m:r>
                      </m:sub>
                    </m:sSub>
                    <m:r>
                      <a:rPr lang="zh-TW" altLang="en-US"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 </m:t>
                    </m:r>
                    <m:f>
                      <m:fPr>
                        <m:ctrlPr>
                          <a:rPr lang="en-US" altLang="zh-TW" sz="2400" i="1" smtClean="0">
                            <a:solidFill>
                              <a:schemeClr val="tx1"/>
                            </a:solidFill>
                            <a:latin typeface="Cambria Math" panose="02040503050406030204" pitchFamily="18" charset="0"/>
                          </a:rPr>
                        </m:ctrlPr>
                      </m:fPr>
                      <m:num>
                        <m:r>
                          <a:rPr lang="en-US" altLang="zh-TW" sz="2400" b="0" i="1" smtClean="0">
                            <a:solidFill>
                              <a:schemeClr val="tx1"/>
                            </a:solidFill>
                            <a:latin typeface="Cambria Math" panose="02040503050406030204" pitchFamily="18" charset="0"/>
                          </a:rPr>
                          <m:t>𝑉</m:t>
                        </m:r>
                      </m:num>
                      <m:den>
                        <m:d>
                          <m:dPr>
                            <m:ctrlPr>
                              <a:rPr lang="zh-TW" altLang="en-US" sz="2400" i="1">
                                <a:solidFill>
                                  <a:schemeClr val="tx1"/>
                                </a:solidFill>
                                <a:latin typeface="Cambria Math" panose="02040503050406030204" pitchFamily="18" charset="0"/>
                              </a:rPr>
                            </m:ctrlPr>
                          </m:dPr>
                          <m:e>
                            <m:sSub>
                              <m:sSubPr>
                                <m:ctrlPr>
                                  <a:rPr lang="zh-TW" altLang="en-US" sz="2400" i="1">
                                    <a:solidFill>
                                      <a:schemeClr val="tx1"/>
                                    </a:solidFill>
                                    <a:latin typeface="Cambria Math" panose="02040503050406030204" pitchFamily="18" charset="0"/>
                                  </a:rPr>
                                </m:ctrlPr>
                              </m:sSubPr>
                              <m:e>
                                <m:r>
                                  <a:rPr lang="zh-TW" altLang="en-US" sz="2400" b="0" i="1" smtClean="0">
                                    <a:solidFill>
                                      <a:schemeClr val="tx1"/>
                                    </a:solidFill>
                                    <a:latin typeface="Cambria Math" panose="02040503050406030204" pitchFamily="18" charset="0"/>
                                  </a:rPr>
                                  <m:t>𝑅</m:t>
                                </m:r>
                              </m:e>
                              <m:sub>
                                <m:r>
                                  <a:rPr lang="en-US" altLang="zh-TW" sz="2400" b="0" i="1" smtClean="0">
                                    <a:solidFill>
                                      <a:schemeClr val="tx1"/>
                                    </a:solidFill>
                                    <a:latin typeface="Cambria Math" panose="02040503050406030204" pitchFamily="18" charset="0"/>
                                  </a:rPr>
                                  <m:t>𝐺</m:t>
                                </m:r>
                              </m:sub>
                            </m:sSub>
                            <m:r>
                              <a:rPr lang="zh-TW" altLang="en-US" sz="2400" b="0" i="1" smtClean="0">
                                <a:solidFill>
                                  <a:schemeClr val="tx1"/>
                                </a:solidFill>
                                <a:latin typeface="Cambria Math" panose="02040503050406030204" pitchFamily="18" charset="0"/>
                              </a:rPr>
                              <m:t>+</m:t>
                            </m:r>
                            <m:sSub>
                              <m:sSubPr>
                                <m:ctrlPr>
                                  <a:rPr lang="zh-TW" altLang="en-US" sz="2400" i="1">
                                    <a:solidFill>
                                      <a:schemeClr val="tx1"/>
                                    </a:solidFill>
                                    <a:latin typeface="Cambria Math" panose="02040503050406030204" pitchFamily="18" charset="0"/>
                                  </a:rPr>
                                </m:ctrlPr>
                              </m:sSubPr>
                              <m:e>
                                <m:r>
                                  <a:rPr lang="zh-TW" altLang="en-US" sz="2400" b="0" i="1" smtClean="0">
                                    <a:solidFill>
                                      <a:schemeClr val="tx1"/>
                                    </a:solidFill>
                                    <a:latin typeface="Cambria Math" panose="02040503050406030204" pitchFamily="18" charset="0"/>
                                  </a:rPr>
                                  <m:t>𝑅</m:t>
                                </m:r>
                              </m:e>
                              <m:sub>
                                <m:r>
                                  <a:rPr lang="zh-TW" altLang="en-US" sz="2400" b="0" i="1" smtClean="0">
                                    <a:solidFill>
                                      <a:schemeClr val="tx1"/>
                                    </a:solidFill>
                                    <a:latin typeface="Cambria Math" panose="02040503050406030204" pitchFamily="18" charset="0"/>
                                  </a:rPr>
                                  <m:t>𝑠</m:t>
                                </m:r>
                                <m:r>
                                  <a:rPr lang="en-US" altLang="zh-TW" sz="2400" b="0" i="1" smtClean="0">
                                    <a:solidFill>
                                      <a:schemeClr val="tx1"/>
                                    </a:solidFill>
                                    <a:latin typeface="Cambria Math" panose="02040503050406030204" pitchFamily="18" charset="0"/>
                                  </a:rPr>
                                  <m:t>𝑜</m:t>
                                </m:r>
                              </m:sub>
                            </m:sSub>
                          </m:e>
                        </m:d>
                      </m:den>
                    </m:f>
                  </m:oMath>
                </a14:m>
                <a:r>
                  <a:rPr lang="en-US" altLang="zh-TW" sz="2400" dirty="0">
                    <a:solidFill>
                      <a:schemeClr val="tx1"/>
                    </a:solidFill>
                    <a:latin typeface="+mn-ea"/>
                  </a:rPr>
                  <a:t>	</a:t>
                </a:r>
                <a:r>
                  <a:rPr lang="en-US" altLang="zh-TW" sz="2400" dirty="0">
                    <a:solidFill>
                      <a:schemeClr val="tx1"/>
                    </a:solidFill>
                    <a:latin typeface="+mn-ea"/>
                    <a:sym typeface="Wingdings" panose="05000000000000000000" pitchFamily="2" charset="2"/>
                  </a:rPr>
                  <a:t></a:t>
                </a:r>
                <a:r>
                  <a:rPr lang="en-US" altLang="zh-TW" sz="2400" dirty="0">
                    <a:solidFill>
                      <a:schemeClr val="tx1"/>
                    </a:solidFill>
                    <a:latin typeface="+mn-ea"/>
                  </a:rPr>
                  <a:t>R</a:t>
                </a:r>
                <a:r>
                  <a:rPr lang="en-US" altLang="zh-TW" sz="2400" baseline="-25000" dirty="0">
                    <a:solidFill>
                      <a:schemeClr val="tx1"/>
                    </a:solidFill>
                    <a:latin typeface="+mn-ea"/>
                  </a:rPr>
                  <a:t>s0</a:t>
                </a:r>
                <a:r>
                  <a:rPr lang="en-US" altLang="zh-TW" sz="2400" dirty="0">
                    <a:solidFill>
                      <a:schemeClr val="tx1"/>
                    </a:solidFill>
                    <a:latin typeface="+mn-ea"/>
                  </a:rPr>
                  <a:t>=</a:t>
                </a:r>
                <a:endParaRPr lang="zh-TW" altLang="en-US" sz="2400" dirty="0">
                  <a:solidFill>
                    <a:schemeClr val="tx1"/>
                  </a:solidFill>
                  <a:latin typeface="+mn-ea"/>
                </a:endParaRPr>
              </a:p>
            </p:txBody>
          </p:sp>
        </mc:Choice>
        <mc:Fallback xmlns="">
          <p:sp>
            <p:nvSpPr>
              <p:cNvPr id="7" name="物件 3">
                <a:extLst>
                  <a:ext uri="{FF2B5EF4-FFF2-40B4-BE49-F238E27FC236}">
                    <a16:creationId xmlns:a16="http://schemas.microsoft.com/office/drawing/2014/main" id="{5BC82093-594B-490E-A500-D2922A8B3E50}"/>
                  </a:ext>
                </a:extLst>
              </p:cNvPr>
              <p:cNvSpPr txBox="1">
                <a:spLocks noRot="1" noChangeAspect="1" noMove="1" noResize="1" noEditPoints="1" noAdjustHandles="1" noChangeArrowheads="1" noChangeShapeType="1" noTextEdit="1"/>
              </p:cNvSpPr>
              <p:nvPr/>
            </p:nvSpPr>
            <p:spPr bwMode="auto">
              <a:xfrm>
                <a:off x="651455" y="3351196"/>
                <a:ext cx="4349969" cy="689365"/>
              </a:xfrm>
              <a:prstGeom prst="rect">
                <a:avLst/>
              </a:prstGeom>
              <a:blipFill>
                <a:blip r:embed="rId3"/>
                <a:stretch>
                  <a:fillRect b="-132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圓角 8">
                <a:extLst>
                  <a:ext uri="{FF2B5EF4-FFF2-40B4-BE49-F238E27FC236}">
                    <a16:creationId xmlns:a16="http://schemas.microsoft.com/office/drawing/2014/main" id="{1086581B-FA41-4B46-A743-987D9C9A2C82}"/>
                  </a:ext>
                </a:extLst>
              </p:cNvPr>
              <p:cNvSpPr/>
              <p:nvPr/>
            </p:nvSpPr>
            <p:spPr>
              <a:xfrm>
                <a:off x="6300497" y="684434"/>
                <a:ext cx="2231855" cy="688487"/>
              </a:xfrm>
              <a:prstGeom prst="roundRect">
                <a:avLst/>
              </a:prstGeom>
              <a:solidFill>
                <a:schemeClr val="bg1"/>
              </a:solidFill>
              <a:ln>
                <a:solidFill>
                  <a:srgbClr val="6600CC"/>
                </a:solidFill>
              </a:ln>
            </p:spPr>
            <p:txBody>
              <a:bodyPr wrap="none">
                <a:spAutoFit/>
              </a:bodyPr>
              <a:lstStyle/>
              <a:p>
                <a:r>
                  <a:rPr lang="zh-TW" altLang="en-US" sz="2400" dirty="0">
                    <a:solidFill>
                      <a:srgbClr val="0000FF"/>
                    </a:solidFill>
                    <a:latin typeface="+mn-ea"/>
                    <a:cs typeface="Times New Roman" panose="02020603050405020304" pitchFamily="18" charset="0"/>
                  </a:rPr>
                  <a:t>歐姆定律</a:t>
                </a:r>
                <a14:m>
                  <m:oMath xmlns:m="http://schemas.openxmlformats.org/officeDocument/2006/math">
                    <m:r>
                      <a:rPr lang="en-US" altLang="zh-TW" sz="2400" i="1" dirty="0">
                        <a:solidFill>
                          <a:srgbClr val="0000FF"/>
                        </a:solidFill>
                        <a:latin typeface="Cambria Math" panose="02040503050406030204" pitchFamily="18" charset="0"/>
                        <a:cs typeface="Times New Roman" panose="02020603050405020304" pitchFamily="18" charset="0"/>
                      </a:rPr>
                      <m:t>𝐼</m:t>
                    </m:r>
                    <m:r>
                      <a:rPr lang="en-US" altLang="zh-TW" sz="2400" i="1" dirty="0">
                        <a:solidFill>
                          <a:srgbClr val="0000FF"/>
                        </a:solidFill>
                        <a:latin typeface="Cambria Math" panose="02040503050406030204" pitchFamily="18" charset="0"/>
                        <a:cs typeface="Times New Roman" panose="02020603050405020304" pitchFamily="18" charset="0"/>
                      </a:rPr>
                      <m:t>=</m:t>
                    </m:r>
                    <m:f>
                      <m:fPr>
                        <m:ctrlPr>
                          <a:rPr lang="en-US" altLang="zh-TW" sz="2400" i="1" dirty="0">
                            <a:solidFill>
                              <a:srgbClr val="0000FF"/>
                            </a:solidFill>
                            <a:latin typeface="Cambria Math" panose="02040503050406030204" pitchFamily="18" charset="0"/>
                            <a:cs typeface="Times New Roman" panose="02020603050405020304" pitchFamily="18" charset="0"/>
                          </a:rPr>
                        </m:ctrlPr>
                      </m:fPr>
                      <m:num>
                        <m:r>
                          <a:rPr lang="en-US" altLang="zh-TW" sz="2400" i="1" dirty="0">
                            <a:solidFill>
                              <a:srgbClr val="0000FF"/>
                            </a:solidFill>
                            <a:latin typeface="Cambria Math" panose="02040503050406030204" pitchFamily="18" charset="0"/>
                            <a:cs typeface="Times New Roman" panose="02020603050405020304" pitchFamily="18" charset="0"/>
                          </a:rPr>
                          <m:t>𝑉</m:t>
                        </m:r>
                      </m:num>
                      <m:den>
                        <m:r>
                          <a:rPr lang="en-US" altLang="zh-TW" sz="2400" i="1" dirty="0">
                            <a:solidFill>
                              <a:srgbClr val="0000FF"/>
                            </a:solidFill>
                            <a:latin typeface="Cambria Math" panose="02040503050406030204" pitchFamily="18" charset="0"/>
                            <a:cs typeface="Times New Roman" panose="02020603050405020304" pitchFamily="18" charset="0"/>
                          </a:rPr>
                          <m:t>𝑅</m:t>
                        </m:r>
                      </m:den>
                    </m:f>
                  </m:oMath>
                </a14:m>
                <a:r>
                  <a:rPr lang="zh-TW" altLang="en-US" sz="2400" dirty="0">
                    <a:latin typeface="+mn-ea"/>
                  </a:rPr>
                  <a:t> </a:t>
                </a:r>
              </a:p>
            </p:txBody>
          </p:sp>
        </mc:Choice>
        <mc:Fallback xmlns="">
          <p:sp>
            <p:nvSpPr>
              <p:cNvPr id="9" name="矩形: 圓角 8">
                <a:extLst>
                  <a:ext uri="{FF2B5EF4-FFF2-40B4-BE49-F238E27FC236}">
                    <a16:creationId xmlns:a16="http://schemas.microsoft.com/office/drawing/2014/main" id="{1086581B-FA41-4B46-A743-987D9C9A2C82}"/>
                  </a:ext>
                </a:extLst>
              </p:cNvPr>
              <p:cNvSpPr>
                <a:spLocks noRot="1" noChangeAspect="1" noMove="1" noResize="1" noEditPoints="1" noAdjustHandles="1" noChangeArrowheads="1" noChangeShapeType="1" noTextEdit="1"/>
              </p:cNvSpPr>
              <p:nvPr/>
            </p:nvSpPr>
            <p:spPr>
              <a:xfrm>
                <a:off x="6300497" y="684434"/>
                <a:ext cx="2231855" cy="688487"/>
              </a:xfrm>
              <a:prstGeom prst="roundRect">
                <a:avLst/>
              </a:prstGeom>
              <a:blipFill>
                <a:blip r:embed="rId4"/>
                <a:stretch>
                  <a:fillRect l="-2446" b="-2609"/>
                </a:stretch>
              </a:blipFill>
              <a:ln>
                <a:solidFill>
                  <a:srgbClr val="6600CC"/>
                </a:solidFill>
              </a:ln>
            </p:spPr>
            <p:txBody>
              <a:bodyPr/>
              <a:lstStyle/>
              <a:p>
                <a:r>
                  <a:rPr lang="zh-TW" altLang="en-US">
                    <a:noFill/>
                  </a:rPr>
                  <a:t> </a:t>
                </a:r>
              </a:p>
            </p:txBody>
          </p:sp>
        </mc:Fallback>
      </mc:AlternateContent>
      <p:sp>
        <p:nvSpPr>
          <p:cNvPr id="11" name="文字方塊 10">
            <a:extLst>
              <a:ext uri="{FF2B5EF4-FFF2-40B4-BE49-F238E27FC236}">
                <a16:creationId xmlns:a16="http://schemas.microsoft.com/office/drawing/2014/main" id="{198D7D51-E352-42DB-B08E-F659E33F69A5}"/>
              </a:ext>
            </a:extLst>
          </p:cNvPr>
          <p:cNvSpPr txBox="1"/>
          <p:nvPr/>
        </p:nvSpPr>
        <p:spPr>
          <a:xfrm>
            <a:off x="155267" y="1538635"/>
            <a:ext cx="70" cy="403059"/>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nSpc>
                <a:spcPct val="120000"/>
              </a:lnSpc>
            </a:pP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26BBE6F5-DDD6-41DB-815C-255F3C5B16C5}"/>
              </a:ext>
            </a:extLst>
          </p:cNvPr>
          <p:cNvSpPr txBox="1"/>
          <p:nvPr/>
        </p:nvSpPr>
        <p:spPr>
          <a:xfrm>
            <a:off x="280694" y="2325067"/>
            <a:ext cx="4513230" cy="936285"/>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263525" indent="-263525">
              <a:lnSpc>
                <a:spcPct val="120000"/>
              </a:lnSpc>
            </a:pPr>
            <a:r>
              <a:rPr lang="en-US" altLang="zh-TW" sz="2400" dirty="0">
                <a:solidFill>
                  <a:schemeClr val="tx1"/>
                </a:solidFill>
                <a:latin typeface="微軟正黑體" panose="020B0604030504040204" pitchFamily="34" charset="-120"/>
                <a:ea typeface="微軟正黑體" panose="020B0604030504040204" pitchFamily="34" charset="-120"/>
              </a:rPr>
              <a:t>1. </a:t>
            </a:r>
            <a:r>
              <a:rPr lang="zh-TW" altLang="en-US" sz="2400" dirty="0">
                <a:solidFill>
                  <a:schemeClr val="tx1"/>
                </a:solidFill>
                <a:latin typeface="微軟正黑體" panose="020B0604030504040204" pitchFamily="34" charset="-120"/>
                <a:ea typeface="微軟正黑體" panose="020B0604030504040204" pitchFamily="34" charset="-120"/>
              </a:rPr>
              <a:t>計算</a:t>
            </a:r>
            <a:r>
              <a:rPr lang="zh-TW" altLang="en-US" sz="2400" b="1" dirty="0">
                <a:solidFill>
                  <a:schemeClr val="tx1"/>
                </a:solidFill>
                <a:latin typeface="微軟正黑體" panose="020B0604030504040204" pitchFamily="34" charset="-120"/>
                <a:ea typeface="微軟正黑體" panose="020B0604030504040204" pitchFamily="34" charset="-120"/>
              </a:rPr>
              <a:t>定電壓</a:t>
            </a:r>
            <a:r>
              <a:rPr lang="en-US" altLang="zh-TW" sz="2400" b="1" dirty="0">
                <a:solidFill>
                  <a:schemeClr val="tx1"/>
                </a:solidFill>
                <a:latin typeface="微軟正黑體" panose="020B0604030504040204" pitchFamily="34" charset="-120"/>
                <a:ea typeface="微軟正黑體" panose="020B0604030504040204" pitchFamily="34" charset="-120"/>
              </a:rPr>
              <a:t>(=2</a:t>
            </a:r>
            <a:r>
              <a:rPr lang="zh-TW" altLang="en-US" sz="2400" b="1" dirty="0">
                <a:solidFill>
                  <a:schemeClr val="tx1"/>
                </a:solidFill>
                <a:latin typeface="微軟正黑體" panose="020B0604030504040204" pitchFamily="34" charset="-120"/>
                <a:ea typeface="微軟正黑體" panose="020B0604030504040204" pitchFamily="34" charset="-120"/>
              </a:rPr>
              <a:t> </a:t>
            </a:r>
            <a:r>
              <a:rPr lang="en-US" altLang="zh-TW" sz="2400" b="1" dirty="0">
                <a:solidFill>
                  <a:schemeClr val="tx1"/>
                </a:solidFill>
                <a:latin typeface="微軟正黑體" panose="020B0604030504040204" pitchFamily="34" charset="-120"/>
                <a:ea typeface="微軟正黑體" panose="020B0604030504040204" pitchFamily="34" charset="-120"/>
              </a:rPr>
              <a:t>V)</a:t>
            </a:r>
            <a:r>
              <a:rPr lang="zh-TW" altLang="en-US" sz="2400" dirty="0">
                <a:solidFill>
                  <a:schemeClr val="tx1"/>
                </a:solidFill>
                <a:latin typeface="微軟正黑體" panose="020B0604030504040204" pitchFamily="34" charset="-120"/>
                <a:ea typeface="微軟正黑體" panose="020B0604030504040204" pitchFamily="34" charset="-120"/>
              </a:rPr>
              <a:t>時</a:t>
            </a: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歐姆計所需串聯電阻</a:t>
            </a:r>
            <a:r>
              <a:rPr lang="en-US" altLang="zh-TW" sz="2400" dirty="0" err="1">
                <a:solidFill>
                  <a:schemeClr val="tx1"/>
                </a:solidFill>
                <a:latin typeface="微軟正黑體" panose="020B0604030504040204" pitchFamily="34" charset="-120"/>
                <a:ea typeface="微軟正黑體" panose="020B0604030504040204" pitchFamily="34" charset="-120"/>
              </a:rPr>
              <a:t>R</a:t>
            </a:r>
            <a:r>
              <a:rPr lang="en-US" altLang="zh-TW" sz="2400" baseline="-25000" dirty="0" err="1">
                <a:solidFill>
                  <a:schemeClr val="tx1"/>
                </a:solidFill>
                <a:latin typeface="微軟正黑體" panose="020B0604030504040204" pitchFamily="34" charset="-120"/>
                <a:ea typeface="微軟正黑體" panose="020B0604030504040204" pitchFamily="34" charset="-120"/>
              </a:rPr>
              <a:t>so</a:t>
            </a:r>
            <a:r>
              <a:rPr lang="zh-TW" altLang="en-US" sz="2400" dirty="0">
                <a:solidFill>
                  <a:schemeClr val="tx1"/>
                </a:solidFill>
                <a:latin typeface="微軟正黑體" panose="020B0604030504040204" pitchFamily="34" charset="-120"/>
                <a:ea typeface="微軟正黑體" panose="020B0604030504040204" pitchFamily="34" charset="-120"/>
              </a:rPr>
              <a:t>的電阻值</a:t>
            </a:r>
          </a:p>
        </p:txBody>
      </p:sp>
      <p:graphicFrame>
        <p:nvGraphicFramePr>
          <p:cNvPr id="19" name="表格 18">
            <a:extLst>
              <a:ext uri="{FF2B5EF4-FFF2-40B4-BE49-F238E27FC236}">
                <a16:creationId xmlns:a16="http://schemas.microsoft.com/office/drawing/2014/main" id="{D4919802-611F-4A8E-BF56-E92A9F9EFD9F}"/>
              </a:ext>
            </a:extLst>
          </p:cNvPr>
          <p:cNvGraphicFramePr>
            <a:graphicFrameLocks noGrp="1"/>
          </p:cNvGraphicFramePr>
          <p:nvPr>
            <p:extLst>
              <p:ext uri="{D42A27DB-BD31-4B8C-83A1-F6EECF244321}">
                <p14:modId xmlns:p14="http://schemas.microsoft.com/office/powerpoint/2010/main" val="431055640"/>
              </p:ext>
            </p:extLst>
          </p:nvPr>
        </p:nvGraphicFramePr>
        <p:xfrm>
          <a:off x="9449218" y="1372921"/>
          <a:ext cx="3328758" cy="4705908"/>
        </p:xfrm>
        <a:graphic>
          <a:graphicData uri="http://schemas.openxmlformats.org/drawingml/2006/table">
            <a:tbl>
              <a:tblPr firstRow="1" bandRow="1">
                <a:tableStyleId>{5C22544A-7EE6-4342-B048-85BDC9FD1C3A}</a:tableStyleId>
              </a:tblPr>
              <a:tblGrid>
                <a:gridCol w="962060">
                  <a:extLst>
                    <a:ext uri="{9D8B030D-6E8A-4147-A177-3AD203B41FA5}">
                      <a16:colId xmlns:a16="http://schemas.microsoft.com/office/drawing/2014/main" val="2511927509"/>
                    </a:ext>
                  </a:extLst>
                </a:gridCol>
                <a:gridCol w="355730">
                  <a:extLst>
                    <a:ext uri="{9D8B030D-6E8A-4147-A177-3AD203B41FA5}">
                      <a16:colId xmlns:a16="http://schemas.microsoft.com/office/drawing/2014/main" val="2829340369"/>
                    </a:ext>
                  </a:extLst>
                </a:gridCol>
                <a:gridCol w="1139098">
                  <a:extLst>
                    <a:ext uri="{9D8B030D-6E8A-4147-A177-3AD203B41FA5}">
                      <a16:colId xmlns:a16="http://schemas.microsoft.com/office/drawing/2014/main" val="2849855945"/>
                    </a:ext>
                  </a:extLst>
                </a:gridCol>
                <a:gridCol w="871870">
                  <a:extLst>
                    <a:ext uri="{9D8B030D-6E8A-4147-A177-3AD203B41FA5}">
                      <a16:colId xmlns:a16="http://schemas.microsoft.com/office/drawing/2014/main" val="1191933730"/>
                    </a:ext>
                  </a:extLst>
                </a:gridCol>
              </a:tblGrid>
              <a:tr h="340301">
                <a:tc>
                  <a:txBody>
                    <a:bodyPr/>
                    <a:lstStyle/>
                    <a:p>
                      <a:pPr algn="ctr"/>
                      <a:r>
                        <a:rPr lang="zh-TW" altLang="en-US" sz="1200" dirty="0"/>
                        <a:t>電阻 </a:t>
                      </a:r>
                      <a:r>
                        <a:rPr lang="en-US" altLang="zh-TW" sz="1200" dirty="0"/>
                        <a:t>(</a:t>
                      </a:r>
                      <a:r>
                        <a:rPr lang="en-US" altLang="zh-TW" sz="1200" dirty="0">
                          <a:sym typeface="Symbol" panose="05050102010706020507" pitchFamily="18" charset="2"/>
                        </a:rPr>
                        <a:t></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100" dirty="0"/>
                        <a:t>個數</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4</a:t>
                      </a:r>
                      <a:r>
                        <a:rPr lang="zh-TW" altLang="en-US" sz="1200" dirty="0"/>
                        <a:t>條色碼</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DMM</a:t>
                      </a:r>
                      <a:r>
                        <a:rPr lang="zh-TW" altLang="en-US" sz="1200" dirty="0"/>
                        <a:t>測量值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316788">
                <a:tc>
                  <a:txBody>
                    <a:bodyPr/>
                    <a:lstStyle/>
                    <a:p>
                      <a:pPr algn="ctr"/>
                      <a:r>
                        <a:rPr lang="en-US" altLang="zh-TW" sz="1200" dirty="0"/>
                        <a:t>1</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棕黑金金</a:t>
                      </a:r>
                    </a:p>
                  </a:txBody>
                  <a:tcPr anchor="ctr"/>
                </a:tc>
                <a:tc>
                  <a:txBody>
                    <a:bodyPr/>
                    <a:lstStyle/>
                    <a:p>
                      <a:pPr algn="ctr"/>
                      <a:r>
                        <a:rPr lang="en-US" altLang="zh-TW" sz="1200" dirty="0"/>
                        <a:t>1.3, 1.3</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476421">
                <a:tc>
                  <a:txBody>
                    <a:bodyPr/>
                    <a:lstStyle/>
                    <a:p>
                      <a:pPr algn="ctr"/>
                      <a:r>
                        <a:rPr lang="en-US" altLang="zh-TW" sz="1200" dirty="0"/>
                        <a:t>1.6</a:t>
                      </a:r>
                      <a:r>
                        <a:rPr lang="zh-TW" altLang="en-US" sz="1200" dirty="0"/>
                        <a:t>或</a:t>
                      </a:r>
                      <a:r>
                        <a:rPr lang="en-US" altLang="zh-TW" sz="1200" dirty="0"/>
                        <a:t>3.3+3.3</a:t>
                      </a:r>
                      <a:r>
                        <a:rPr lang="zh-TW" altLang="en-US" sz="1200" dirty="0"/>
                        <a:t>並聯</a:t>
                      </a:r>
                      <a:r>
                        <a:rPr lang="en-US" altLang="zh-TW" sz="1200" dirty="0"/>
                        <a:t>(1.65 </a:t>
                      </a:r>
                      <a:r>
                        <a:rPr lang="en-US" altLang="zh-TW" sz="1200" dirty="0">
                          <a:sym typeface="Symbol" panose="05050102010706020507" pitchFamily="18" charset="2"/>
                        </a:rPr>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棕藍金金或</a:t>
                      </a:r>
                      <a:endParaRPr lang="en-US" altLang="zh-TW" sz="1200" dirty="0"/>
                    </a:p>
                    <a:p>
                      <a:pPr algn="ctr"/>
                      <a:r>
                        <a:rPr lang="en-US" altLang="zh-TW" sz="1200" dirty="0"/>
                        <a:t>2</a:t>
                      </a:r>
                      <a:r>
                        <a:rPr lang="zh-TW" altLang="en-US" sz="1200" dirty="0"/>
                        <a:t>橘橘金並聯</a:t>
                      </a:r>
                      <a:endParaRPr lang="en-US" altLang="zh-TW" sz="1200" dirty="0"/>
                    </a:p>
                  </a:txBody>
                  <a:tcPr anchor="ctr"/>
                </a:tc>
                <a:tc>
                  <a:txBody>
                    <a:bodyPr/>
                    <a:lstStyle/>
                    <a:p>
                      <a:pPr algn="ctr"/>
                      <a:r>
                        <a:rPr lang="en-US" altLang="zh-TW" sz="1200" dirty="0"/>
                        <a:t>1.8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225483">
                <a:tc>
                  <a:txBody>
                    <a:bodyPr/>
                    <a:lstStyle/>
                    <a:p>
                      <a:pPr algn="ctr"/>
                      <a:r>
                        <a:rPr lang="en-US" altLang="zh-TW" sz="1200" dirty="0"/>
                        <a:t>10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棕黑黑金</a:t>
                      </a:r>
                    </a:p>
                  </a:txBody>
                  <a:tcPr anchor="ctr"/>
                </a:tc>
                <a:tc>
                  <a:txBody>
                    <a:bodyPr/>
                    <a:lstStyle/>
                    <a:p>
                      <a:pPr algn="ctr"/>
                      <a:r>
                        <a:rPr lang="en-US" altLang="zh-TW" sz="1200" dirty="0"/>
                        <a:t>10.4, 10.4</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476421">
                <a:tc>
                  <a:txBody>
                    <a:bodyPr/>
                    <a:lstStyle/>
                    <a:p>
                      <a:pPr algn="ctr"/>
                      <a:r>
                        <a:rPr lang="en-US" altLang="zh-TW" sz="1200" dirty="0"/>
                        <a:t>16 </a:t>
                      </a:r>
                    </a:p>
                    <a:p>
                      <a:pPr algn="ctr"/>
                      <a:r>
                        <a:rPr lang="zh-TW" altLang="en-US" sz="1200" dirty="0"/>
                        <a:t>或</a:t>
                      </a:r>
                      <a:r>
                        <a:rPr lang="en-US" altLang="zh-TW" sz="1200" dirty="0"/>
                        <a:t>15+1(</a:t>
                      </a:r>
                      <a:r>
                        <a:rPr lang="zh-TW" altLang="en-US" sz="1200" dirty="0"/>
                        <a:t>串聯</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棕藍黑金或</a:t>
                      </a:r>
                      <a:endParaRPr lang="en-US" altLang="zh-TW" sz="1200" dirty="0"/>
                    </a:p>
                    <a:p>
                      <a:pPr algn="ctr"/>
                      <a:r>
                        <a:rPr lang="zh-TW" altLang="en-US" sz="1050" dirty="0"/>
                        <a:t>棕綠黑金</a:t>
                      </a:r>
                      <a:r>
                        <a:rPr lang="en-US" altLang="zh-TW" sz="1050" dirty="0"/>
                        <a:t>&amp;</a:t>
                      </a:r>
                      <a:r>
                        <a:rPr lang="zh-TW" altLang="en-US" sz="1050" dirty="0"/>
                        <a:t>棕黑金金串聯</a:t>
                      </a:r>
                    </a:p>
                  </a:txBody>
                  <a:tcPr anchor="ctr"/>
                </a:tc>
                <a:tc>
                  <a:txBody>
                    <a:bodyPr/>
                    <a:lstStyle/>
                    <a:p>
                      <a:pPr algn="ctr"/>
                      <a:r>
                        <a:rPr lang="en-US" altLang="zh-TW" sz="1200" dirty="0"/>
                        <a:t>16.8</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225483">
                <a:tc>
                  <a:txBody>
                    <a:bodyPr/>
                    <a:lstStyle/>
                    <a:p>
                      <a:pPr algn="ctr"/>
                      <a:r>
                        <a:rPr lang="en-US" altLang="zh-TW" sz="1200" dirty="0"/>
                        <a:t>150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棕綠棕金</a:t>
                      </a:r>
                    </a:p>
                  </a:txBody>
                  <a:tcPr anchor="ctr"/>
                </a:tc>
                <a:tc>
                  <a:txBody>
                    <a:bodyPr/>
                    <a:lstStyle/>
                    <a:p>
                      <a:pPr algn="ctr"/>
                      <a:r>
                        <a:rPr lang="en-US" altLang="zh-TW" sz="1200" dirty="0"/>
                        <a:t>150.2</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225483">
                <a:tc>
                  <a:txBody>
                    <a:bodyPr/>
                    <a:lstStyle/>
                    <a:p>
                      <a:pPr algn="ctr"/>
                      <a:r>
                        <a:rPr lang="en-US" altLang="zh-TW" sz="1200" dirty="0"/>
                        <a:t>300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橘黑棕金</a:t>
                      </a:r>
                    </a:p>
                  </a:txBody>
                  <a:tcPr anchor="ctr"/>
                </a:tc>
                <a:tc>
                  <a:txBody>
                    <a:bodyPr/>
                    <a:lstStyle/>
                    <a:p>
                      <a:pPr algn="ctr"/>
                      <a:r>
                        <a:rPr lang="en-US" altLang="zh-TW" sz="1200" dirty="0"/>
                        <a:t>300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225483">
                <a:tc>
                  <a:txBody>
                    <a:bodyPr/>
                    <a:lstStyle/>
                    <a:p>
                      <a:pPr algn="ctr"/>
                      <a:r>
                        <a:rPr lang="en-US" altLang="zh-TW" sz="1200" dirty="0"/>
                        <a:t>390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橘白棕金</a:t>
                      </a:r>
                    </a:p>
                  </a:txBody>
                  <a:tcPr anchor="ctr"/>
                </a:tc>
                <a:tc>
                  <a:txBody>
                    <a:bodyPr/>
                    <a:lstStyle/>
                    <a:p>
                      <a:pPr algn="ctr"/>
                      <a:r>
                        <a:rPr lang="en-US" altLang="zh-TW" sz="1200" dirty="0"/>
                        <a:t>380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40301">
                <a:tc>
                  <a:txBody>
                    <a:bodyPr/>
                    <a:lstStyle/>
                    <a:p>
                      <a:pPr algn="ctr"/>
                      <a:r>
                        <a:rPr lang="en-US" altLang="zh-TW" sz="1200" dirty="0"/>
                        <a:t>39k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橘白橘金</a:t>
                      </a:r>
                    </a:p>
                  </a:txBody>
                  <a:tcPr anchor="ctr"/>
                </a:tc>
                <a:tc>
                  <a:txBody>
                    <a:bodyPr/>
                    <a:lstStyle/>
                    <a:p>
                      <a:pPr algn="ctr"/>
                      <a:r>
                        <a:rPr lang="en-US" altLang="zh-TW" sz="1200" dirty="0"/>
                        <a:t>39.3 k,39.3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225483">
                <a:tc>
                  <a:txBody>
                    <a:bodyPr/>
                    <a:lstStyle/>
                    <a:p>
                      <a:pPr algn="ctr"/>
                      <a:r>
                        <a:rPr lang="en-US" altLang="zh-TW" sz="1200" dirty="0"/>
                        <a:t>50k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綠黑橘金</a:t>
                      </a:r>
                    </a:p>
                  </a:txBody>
                  <a:tcPr anchor="ctr"/>
                </a:tc>
                <a:tc>
                  <a:txBody>
                    <a:bodyPr/>
                    <a:lstStyle/>
                    <a:p>
                      <a:pPr algn="ctr"/>
                      <a:r>
                        <a:rPr lang="en-US" altLang="zh-TW" sz="1200" dirty="0"/>
                        <a:t>50.3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225483">
                <a:tc>
                  <a:txBody>
                    <a:bodyPr/>
                    <a:lstStyle/>
                    <a:p>
                      <a:pPr algn="ctr"/>
                      <a:r>
                        <a:rPr lang="en-US" altLang="zh-TW" sz="1200" dirty="0"/>
                        <a:t>100k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棕黑黃金</a:t>
                      </a:r>
                    </a:p>
                  </a:txBody>
                  <a:tcPr anchor="ctr"/>
                </a:tc>
                <a:tc>
                  <a:txBody>
                    <a:bodyPr/>
                    <a:lstStyle/>
                    <a:p>
                      <a:pPr algn="ctr"/>
                      <a:r>
                        <a:rPr lang="en-US" altLang="zh-TW" sz="1200" dirty="0"/>
                        <a:t>101.1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225483">
                <a:tc>
                  <a:txBody>
                    <a:bodyPr/>
                    <a:lstStyle/>
                    <a:p>
                      <a:pPr algn="ctr"/>
                      <a:r>
                        <a:rPr lang="en-US" altLang="zh-TW" sz="1200" dirty="0"/>
                        <a:t>200k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紅黑黃金</a:t>
                      </a:r>
                    </a:p>
                  </a:txBody>
                  <a:tcPr anchor="ctr"/>
                </a:tc>
                <a:tc>
                  <a:txBody>
                    <a:bodyPr/>
                    <a:lstStyle/>
                    <a:p>
                      <a:pPr algn="ctr"/>
                      <a:r>
                        <a:rPr lang="en-US" altLang="zh-TW" sz="1200" dirty="0"/>
                        <a:t>203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225483">
                <a:tc>
                  <a:txBody>
                    <a:bodyPr/>
                    <a:lstStyle/>
                    <a:p>
                      <a:pPr algn="ctr"/>
                      <a:r>
                        <a:rPr lang="en-US" altLang="zh-TW" sz="1200" dirty="0"/>
                        <a:t>390k</a:t>
                      </a:r>
                      <a:endParaRPr lang="zh-TW" altLang="en-US" sz="12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200" dirty="0"/>
                        <a:t>1</a:t>
                      </a:r>
                      <a:endParaRPr lang="zh-TW" alt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200" dirty="0"/>
                        <a:t>橘白黃金</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zh-TW" sz="1200" dirty="0"/>
                        <a:t>393 k</a:t>
                      </a:r>
                      <a:endParaRPr lang="zh-TW" altLang="en-US" sz="12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sp>
        <p:nvSpPr>
          <p:cNvPr id="3" name="矩形 2">
            <a:extLst>
              <a:ext uri="{FF2B5EF4-FFF2-40B4-BE49-F238E27FC236}">
                <a16:creationId xmlns:a16="http://schemas.microsoft.com/office/drawing/2014/main" id="{9D63982A-632E-4FCE-9F40-814DE35024A2}"/>
              </a:ext>
            </a:extLst>
          </p:cNvPr>
          <p:cNvSpPr/>
          <p:nvPr/>
        </p:nvSpPr>
        <p:spPr>
          <a:xfrm>
            <a:off x="300644" y="4669066"/>
            <a:ext cx="8320470" cy="1381789"/>
          </a:xfrm>
          <a:prstGeom prst="rect">
            <a:avLst/>
          </a:prstGeom>
        </p:spPr>
        <p:txBody>
          <a:bodyPr wrap="square">
            <a:spAutoFit/>
          </a:bodyPr>
          <a:lstStyle/>
          <a:p>
            <a:pPr marL="354013" indent="-354013">
              <a:lnSpc>
                <a:spcPct val="120000"/>
              </a:lnSpc>
            </a:pPr>
            <a:r>
              <a:rPr lang="en-US" altLang="zh-TW" sz="2400" dirty="0">
                <a:latin typeface="微軟正黑體" panose="020B0604030504040204" pitchFamily="34" charset="-120"/>
                <a:ea typeface="微軟正黑體" panose="020B0604030504040204" pitchFamily="34" charset="-120"/>
              </a:rPr>
              <a:t>2. </a:t>
            </a:r>
            <a:r>
              <a:rPr lang="zh-TW" altLang="en-US" sz="2400" b="1" dirty="0">
                <a:latin typeface="微軟正黑體" panose="020B0604030504040204" pitchFamily="34" charset="-120"/>
                <a:ea typeface="微軟正黑體" panose="020B0604030504040204" pitchFamily="34" charset="-120"/>
              </a:rPr>
              <a:t>短路時</a:t>
            </a:r>
            <a:r>
              <a:rPr lang="zh-TW" altLang="en-US" sz="2400" dirty="0">
                <a:latin typeface="微軟正黑體" panose="020B0604030504040204" pitchFamily="34" charset="-120"/>
                <a:ea typeface="微軟正黑體" panose="020B0604030504040204" pitchFamily="34" charset="-120"/>
              </a:rPr>
              <a:t>輸入定電壓</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V</a:t>
            </a:r>
            <a:r>
              <a:rPr lang="zh-TW" altLang="en-US" sz="2400" dirty="0">
                <a:latin typeface="微軟正黑體" panose="020B0604030504040204" pitchFamily="34" charset="-120"/>
                <a:ea typeface="微軟正黑體" panose="020B0604030504040204" pitchFamily="34" charset="-120"/>
              </a:rPr>
              <a:t>後</a:t>
            </a:r>
            <a:r>
              <a:rPr lang="zh-TW" altLang="en-US" sz="2400" b="1" dirty="0">
                <a:solidFill>
                  <a:srgbClr val="0000FF"/>
                </a:solidFill>
                <a:latin typeface="微軟正黑體"/>
                <a:cs typeface="Times New Roman" pitchFamily="18" charset="0"/>
              </a:rPr>
              <a:t>微調輸出電壓，使</a:t>
            </a:r>
            <a:r>
              <a:rPr lang="zh-TW" altLang="zh-TW" sz="2400" b="1" dirty="0">
                <a:solidFill>
                  <a:srgbClr val="0000FF"/>
                </a:solidFill>
                <a:latin typeface="微軟正黑體"/>
                <a:cs typeface="Times New Roman" pitchFamily="18" charset="0"/>
              </a:rPr>
              <a:t>檢流計</a:t>
            </a:r>
            <a:r>
              <a:rPr lang="en-US" altLang="zh-TW" sz="2400" b="1" dirty="0">
                <a:solidFill>
                  <a:srgbClr val="0000FF"/>
                </a:solidFill>
                <a:latin typeface="微軟正黑體"/>
                <a:cs typeface="Times New Roman" pitchFamily="18" charset="0"/>
              </a:rPr>
              <a:t>(50 </a:t>
            </a:r>
            <a:r>
              <a:rPr lang="en-US" altLang="zh-TW" sz="2400" b="1" dirty="0">
                <a:solidFill>
                  <a:srgbClr val="0000FF"/>
                </a:solidFill>
                <a:latin typeface="微軟正黑體"/>
                <a:cs typeface="Times New Roman" pitchFamily="18" charset="0"/>
                <a:sym typeface="Symbol" panose="05050102010706020507" pitchFamily="18" charset="2"/>
              </a:rPr>
              <a:t></a:t>
            </a:r>
            <a:r>
              <a:rPr lang="en-US" altLang="zh-TW" sz="2400" b="1" dirty="0">
                <a:solidFill>
                  <a:srgbClr val="0000FF"/>
                </a:solidFill>
                <a:latin typeface="微軟正黑體"/>
                <a:cs typeface="Times New Roman" pitchFamily="18" charset="0"/>
              </a:rPr>
              <a:t>A)</a:t>
            </a:r>
            <a:r>
              <a:rPr lang="zh-TW" altLang="en-US" sz="2400" b="1" dirty="0">
                <a:solidFill>
                  <a:srgbClr val="0000FF"/>
                </a:solidFill>
                <a:latin typeface="微軟正黑體"/>
                <a:cs typeface="Times New Roman" pitchFamily="18" charset="0"/>
              </a:rPr>
              <a:t>滿檔位</a:t>
            </a:r>
            <a:r>
              <a:rPr lang="zh-TW" altLang="en-US" sz="2400" dirty="0">
                <a:latin typeface="微軟正黑體"/>
                <a:cs typeface="Times New Roman" pitchFamily="18" charset="0"/>
              </a:rPr>
              <a:t>，組裝</a:t>
            </a:r>
            <a:r>
              <a:rPr lang="zh-TW" altLang="zh-TW" sz="2400" dirty="0">
                <a:latin typeface="微軟正黑體"/>
                <a:cs typeface="Times New Roman" pitchFamily="18" charset="0"/>
              </a:rPr>
              <a:t>成</a:t>
            </a:r>
            <a:r>
              <a:rPr lang="zh-TW" altLang="en-US" sz="2400" b="1" dirty="0">
                <a:latin typeface="微軟正黑體"/>
                <a:cs typeface="Times New Roman" pitchFamily="18" charset="0"/>
              </a:rPr>
              <a:t>歐姆</a:t>
            </a:r>
            <a:r>
              <a:rPr lang="zh-TW" altLang="zh-TW" sz="2400" b="1" dirty="0">
                <a:latin typeface="微軟正黑體"/>
                <a:cs typeface="Times New Roman" pitchFamily="18" charset="0"/>
              </a:rPr>
              <a:t>計</a:t>
            </a:r>
            <a:r>
              <a:rPr lang="zh-TW" altLang="en-US" sz="2400" dirty="0">
                <a:latin typeface="微軟正黑體"/>
                <a:cs typeface="Times New Roman" pitchFamily="18" charset="0"/>
              </a:rPr>
              <a:t>；以三用電表測量實際輸出電壓值</a:t>
            </a:r>
            <a:r>
              <a:rPr lang="en-US" altLang="zh-TW" sz="2400" dirty="0">
                <a:latin typeface="微軟正黑體"/>
                <a:cs typeface="Times New Roman" pitchFamily="18" charset="0"/>
              </a:rPr>
              <a:t>V</a:t>
            </a:r>
            <a:r>
              <a:rPr lang="en-US" altLang="zh-TW" sz="2400" baseline="-25000" dirty="0">
                <a:latin typeface="微軟正黑體"/>
                <a:cs typeface="Times New Roman" pitchFamily="18" charset="0"/>
              </a:rPr>
              <a:t>DMM</a:t>
            </a:r>
            <a:r>
              <a:rPr lang="zh-TW" altLang="en-US" sz="2400" dirty="0">
                <a:latin typeface="微軟正黑體"/>
                <a:cs typeface="Times New Roman" pitchFamily="18" charset="0"/>
              </a:rPr>
              <a:t>。</a:t>
            </a:r>
            <a:endParaRPr lang="en-US" altLang="zh-TW" sz="2400" dirty="0">
              <a:latin typeface="微軟正黑體"/>
              <a:cs typeface="Times New Roman" pitchFamily="18" charset="0"/>
            </a:endParaRPr>
          </a:p>
        </p:txBody>
      </p:sp>
      <p:pic>
        <p:nvPicPr>
          <p:cNvPr id="22" name="圖形 21" descr="首頁">
            <a:hlinkClick r:id="rId5" action="ppaction://hlinksldjump"/>
            <a:extLst>
              <a:ext uri="{FF2B5EF4-FFF2-40B4-BE49-F238E27FC236}">
                <a16:creationId xmlns:a16="http://schemas.microsoft.com/office/drawing/2014/main" id="{AAF66D09-90F6-40A8-97D8-7AEA98E0D0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30308" y="-53525"/>
            <a:ext cx="713692" cy="713692"/>
          </a:xfrm>
          <a:prstGeom prst="rect">
            <a:avLst/>
          </a:prstGeom>
        </p:spPr>
      </p:pic>
      <p:sp>
        <p:nvSpPr>
          <p:cNvPr id="5" name="矩形 4">
            <a:extLst>
              <a:ext uri="{FF2B5EF4-FFF2-40B4-BE49-F238E27FC236}">
                <a16:creationId xmlns:a16="http://schemas.microsoft.com/office/drawing/2014/main" id="{5061808B-991B-4F1C-9EB3-815C76C54E70}"/>
              </a:ext>
            </a:extLst>
          </p:cNvPr>
          <p:cNvSpPr/>
          <p:nvPr/>
        </p:nvSpPr>
        <p:spPr>
          <a:xfrm>
            <a:off x="0" y="1038121"/>
            <a:ext cx="6386969" cy="494559"/>
          </a:xfrm>
          <a:prstGeom prst="rect">
            <a:avLst/>
          </a:prstGeom>
        </p:spPr>
        <p:txBody>
          <a:bodyPr wrap="square">
            <a:spAutoFit/>
          </a:bodyPr>
          <a:lstStyle/>
          <a:p>
            <a:pPr marL="360363" lvl="0" indent="-360363" defTabSz="685800">
              <a:lnSpc>
                <a:spcPct val="120000"/>
              </a:lnSpc>
              <a:buSzPct val="100000"/>
              <a:buFont typeface="Arial" panose="020B0604020202020204" pitchFamily="34" charset="0"/>
              <a:buChar char="•"/>
            </a:pPr>
            <a:r>
              <a:rPr lang="zh-TW" altLang="zh-TW" sz="2400" b="1" dirty="0">
                <a:solidFill>
                  <a:srgbClr val="0000FF"/>
                </a:solidFill>
                <a:latin typeface="+mn-ea"/>
                <a:cs typeface="Times New Roman" pitchFamily="18" charset="0"/>
              </a:rPr>
              <a:t>自製</a:t>
            </a:r>
            <a:r>
              <a:rPr lang="zh-TW" altLang="en-US" sz="2400" b="1" dirty="0">
                <a:solidFill>
                  <a:srgbClr val="0000FF"/>
                </a:solidFill>
                <a:latin typeface="+mn-ea"/>
                <a:cs typeface="Times New Roman" pitchFamily="18" charset="0"/>
              </a:rPr>
              <a:t>歐姆</a:t>
            </a:r>
            <a:r>
              <a:rPr lang="zh-TW" altLang="zh-TW" sz="2400" b="1" dirty="0">
                <a:solidFill>
                  <a:srgbClr val="0000FF"/>
                </a:solidFill>
                <a:latin typeface="+mn-ea"/>
                <a:cs typeface="Times New Roman" pitchFamily="18" charset="0"/>
              </a:rPr>
              <a:t>計</a:t>
            </a:r>
            <a:r>
              <a:rPr lang="en-US" altLang="zh-TW" sz="2400" b="1" dirty="0">
                <a:solidFill>
                  <a:srgbClr val="0000FF"/>
                </a:solidFill>
                <a:latin typeface="+mn-ea"/>
                <a:cs typeface="Times New Roman" pitchFamily="18" charset="0"/>
              </a:rPr>
              <a:t> :</a:t>
            </a:r>
            <a:r>
              <a:rPr lang="zh-TW" altLang="en-US" sz="2400" b="1" dirty="0">
                <a:solidFill>
                  <a:srgbClr val="0000FF"/>
                </a:solidFill>
                <a:latin typeface="+mn-ea"/>
                <a:cs typeface="Times New Roman" pitchFamily="18" charset="0"/>
              </a:rPr>
              <a:t> </a:t>
            </a:r>
            <a:r>
              <a:rPr lang="zh-TW" altLang="en-US" sz="2400" dirty="0">
                <a:latin typeface="微軟正黑體"/>
                <a:cs typeface="Times New Roman" pitchFamily="18" charset="0"/>
              </a:rPr>
              <a:t>將</a:t>
            </a:r>
            <a:r>
              <a:rPr lang="zh-TW" altLang="zh-TW" sz="2400" dirty="0">
                <a:latin typeface="微軟正黑體"/>
                <a:cs typeface="Times New Roman" pitchFamily="18" charset="0"/>
              </a:rPr>
              <a:t>檢流計</a:t>
            </a:r>
            <a:r>
              <a:rPr lang="en-US" altLang="zh-TW" sz="2400" dirty="0">
                <a:latin typeface="微軟正黑體"/>
                <a:cs typeface="Times New Roman" pitchFamily="18" charset="0"/>
              </a:rPr>
              <a:t>(50 </a:t>
            </a:r>
            <a:r>
              <a:rPr lang="en-US" altLang="zh-TW" sz="2400" dirty="0">
                <a:latin typeface="微軟正黑體"/>
                <a:cs typeface="Times New Roman" pitchFamily="18" charset="0"/>
                <a:sym typeface="Symbol" panose="05050102010706020507" pitchFamily="18" charset="2"/>
              </a:rPr>
              <a:t></a:t>
            </a:r>
            <a:r>
              <a:rPr lang="en-US" altLang="zh-TW" sz="2400" dirty="0">
                <a:latin typeface="微軟正黑體"/>
                <a:cs typeface="Times New Roman" pitchFamily="18" charset="0"/>
              </a:rPr>
              <a:t>A)</a:t>
            </a:r>
            <a:r>
              <a:rPr lang="zh-TW" altLang="zh-TW" sz="2400" dirty="0">
                <a:latin typeface="微軟正黑體"/>
                <a:cs typeface="Times New Roman" pitchFamily="18" charset="0"/>
              </a:rPr>
              <a:t>設計成</a:t>
            </a:r>
            <a:r>
              <a:rPr lang="zh-TW" altLang="en-US" sz="2400" dirty="0">
                <a:latin typeface="微軟正黑體"/>
                <a:cs typeface="Times New Roman" pitchFamily="18" charset="0"/>
              </a:rPr>
              <a:t>歐姆</a:t>
            </a:r>
            <a:r>
              <a:rPr lang="zh-TW" altLang="zh-TW" sz="2400" dirty="0">
                <a:latin typeface="微軟正黑體"/>
                <a:cs typeface="Times New Roman" pitchFamily="18" charset="0"/>
              </a:rPr>
              <a:t>計</a:t>
            </a:r>
            <a:endParaRPr lang="en-US" altLang="zh-TW" sz="2400" b="1" dirty="0">
              <a:solidFill>
                <a:srgbClr val="0000FF"/>
              </a:solidFill>
              <a:latin typeface="+mn-ea"/>
              <a:cs typeface="Times New Roman" pitchFamily="18" charset="0"/>
            </a:endParaRPr>
          </a:p>
        </p:txBody>
      </p:sp>
      <p:grpSp>
        <p:nvGrpSpPr>
          <p:cNvPr id="27" name="群組 26">
            <a:extLst>
              <a:ext uri="{FF2B5EF4-FFF2-40B4-BE49-F238E27FC236}">
                <a16:creationId xmlns:a16="http://schemas.microsoft.com/office/drawing/2014/main" id="{CB7F3DE3-08DD-499E-9C03-5E7E8EAD7DEC}"/>
              </a:ext>
            </a:extLst>
          </p:cNvPr>
          <p:cNvGrpSpPr>
            <a:grpSpLocks noChangeAspect="1"/>
          </p:cNvGrpSpPr>
          <p:nvPr/>
        </p:nvGrpSpPr>
        <p:grpSpPr>
          <a:xfrm>
            <a:off x="5204068" y="1596278"/>
            <a:ext cx="3764596" cy="2841089"/>
            <a:chOff x="4595059" y="1581444"/>
            <a:chExt cx="4193864" cy="3165056"/>
          </a:xfrm>
        </p:grpSpPr>
        <p:sp>
          <p:nvSpPr>
            <p:cNvPr id="28" name="Rectangle 3">
              <a:extLst>
                <a:ext uri="{FF2B5EF4-FFF2-40B4-BE49-F238E27FC236}">
                  <a16:creationId xmlns:a16="http://schemas.microsoft.com/office/drawing/2014/main" id="{4CF73EF2-1961-4C3A-85B5-29F9F5C441D2}"/>
                </a:ext>
              </a:extLst>
            </p:cNvPr>
            <p:cNvSpPr>
              <a:spLocks noChangeArrowheads="1"/>
            </p:cNvSpPr>
            <p:nvPr/>
          </p:nvSpPr>
          <p:spPr bwMode="auto">
            <a:xfrm>
              <a:off x="6167379" y="4058044"/>
              <a:ext cx="2491534" cy="44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歐姆計內部結構圖</a:t>
              </a:r>
              <a:endParaRPr kumimoji="1"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endParaRPr>
            </a:p>
          </p:txBody>
        </p:sp>
        <p:sp>
          <p:nvSpPr>
            <p:cNvPr id="29" name="文字方塊 28">
              <a:extLst>
                <a:ext uri="{FF2B5EF4-FFF2-40B4-BE49-F238E27FC236}">
                  <a16:creationId xmlns:a16="http://schemas.microsoft.com/office/drawing/2014/main" id="{CECADE10-7F8D-4BFB-86B4-FBE225B7BBA3}"/>
                </a:ext>
              </a:extLst>
            </p:cNvPr>
            <p:cNvSpPr txBox="1"/>
            <p:nvPr/>
          </p:nvSpPr>
          <p:spPr>
            <a:xfrm>
              <a:off x="7075614" y="1581444"/>
              <a:ext cx="1411989" cy="445734"/>
            </a:xfrm>
            <a:prstGeom prst="rect">
              <a:avLst/>
            </a:prstGeom>
            <a:noFill/>
          </p:spPr>
          <p:txBody>
            <a:bodyPr wrap="none" rtlCol="0">
              <a:spAutoFit/>
            </a:bodyPr>
            <a:lstStyle/>
            <a:p>
              <a:r>
                <a:rPr lang="en-US" altLang="zh-TW" sz="2000" dirty="0">
                  <a:solidFill>
                    <a:srgbClr val="FF3300"/>
                  </a:solidFill>
                  <a:latin typeface="標楷體" panose="03000509000000000000" pitchFamily="65" charset="-120"/>
                  <a:ea typeface="標楷體" panose="03000509000000000000" pitchFamily="65" charset="-120"/>
                </a:rPr>
                <a:t>I</a:t>
              </a:r>
              <a:r>
                <a:rPr lang="en-US" altLang="zh-TW" sz="2000" dirty="0">
                  <a:solidFill>
                    <a:srgbClr val="FF3300"/>
                  </a:solidFill>
                </a:rPr>
                <a:t> </a:t>
              </a:r>
              <a:r>
                <a:rPr lang="en-US" altLang="zh-TW" sz="2000" baseline="-25000" dirty="0">
                  <a:solidFill>
                    <a:srgbClr val="FF3300"/>
                  </a:solidFill>
                </a:rPr>
                <a:t>FS</a:t>
              </a:r>
              <a:r>
                <a:rPr lang="en-US" altLang="zh-TW" sz="2000" dirty="0">
                  <a:solidFill>
                    <a:srgbClr val="FF3300"/>
                  </a:solidFill>
                </a:rPr>
                <a:t>=50</a:t>
              </a:r>
              <a:r>
                <a:rPr lang="zh-TW" altLang="en-US" sz="2000" dirty="0">
                  <a:solidFill>
                    <a:srgbClr val="FF3300"/>
                  </a:solidFill>
                </a:rPr>
                <a:t> </a:t>
              </a:r>
              <a:r>
                <a:rPr lang="en-US" altLang="zh-TW" sz="2000" dirty="0">
                  <a:solidFill>
                    <a:srgbClr val="FF3300"/>
                  </a:solidFill>
                  <a:sym typeface="Symbol" panose="05050102010706020507" pitchFamily="18" charset="2"/>
                </a:rPr>
                <a:t></a:t>
              </a:r>
              <a:r>
                <a:rPr lang="en-US" altLang="zh-TW" sz="2000" dirty="0">
                  <a:solidFill>
                    <a:srgbClr val="FF3300"/>
                  </a:solidFill>
                </a:rPr>
                <a:t>A</a:t>
              </a:r>
              <a:endParaRPr lang="zh-TW" altLang="en-US" sz="2000" dirty="0">
                <a:solidFill>
                  <a:srgbClr val="FF3300"/>
                </a:solidFill>
              </a:endParaRPr>
            </a:p>
          </p:txBody>
        </p:sp>
        <p:sp>
          <p:nvSpPr>
            <p:cNvPr id="30" name="橢圓 29">
              <a:extLst>
                <a:ext uri="{FF2B5EF4-FFF2-40B4-BE49-F238E27FC236}">
                  <a16:creationId xmlns:a16="http://schemas.microsoft.com/office/drawing/2014/main" id="{3E6DAF70-263D-4990-97A6-5674149DFBA5}"/>
                </a:ext>
              </a:extLst>
            </p:cNvPr>
            <p:cNvSpPr/>
            <p:nvPr/>
          </p:nvSpPr>
          <p:spPr>
            <a:xfrm>
              <a:off x="7075613" y="204416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G</a:t>
              </a:r>
              <a:endParaRPr lang="zh-TW" altLang="en-US" sz="2400" dirty="0">
                <a:solidFill>
                  <a:schemeClr val="tx1"/>
                </a:solidFill>
              </a:endParaRPr>
            </a:p>
          </p:txBody>
        </p:sp>
        <p:cxnSp>
          <p:nvCxnSpPr>
            <p:cNvPr id="31" name="直線接點 30">
              <a:extLst>
                <a:ext uri="{FF2B5EF4-FFF2-40B4-BE49-F238E27FC236}">
                  <a16:creationId xmlns:a16="http://schemas.microsoft.com/office/drawing/2014/main" id="{5046F1F8-A508-4B18-AF84-66CB14F3F284}"/>
                </a:ext>
              </a:extLst>
            </p:cNvPr>
            <p:cNvCxnSpPr/>
            <p:nvPr/>
          </p:nvCxnSpPr>
          <p:spPr>
            <a:xfrm>
              <a:off x="7611516" y="2303311"/>
              <a:ext cx="9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2E3F91D9-ADB7-4CBC-8D49-E472A85EE16E}"/>
                </a:ext>
              </a:extLst>
            </p:cNvPr>
            <p:cNvCxnSpPr>
              <a:cxnSpLocks/>
            </p:cNvCxnSpPr>
            <p:nvPr/>
          </p:nvCxnSpPr>
          <p:spPr>
            <a:xfrm>
              <a:off x="6715613" y="2300790"/>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B15278B8-E68C-4D9E-BBC8-972A5F1A2D58}"/>
                </a:ext>
              </a:extLst>
            </p:cNvPr>
            <p:cNvCxnSpPr>
              <a:cxnSpLocks/>
            </p:cNvCxnSpPr>
            <p:nvPr/>
          </p:nvCxnSpPr>
          <p:spPr>
            <a:xfrm flipH="1">
              <a:off x="8590538" y="2306106"/>
              <a:ext cx="0" cy="10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2E14AC64-0791-441C-8C76-064761CCA864}"/>
                </a:ext>
              </a:extLst>
            </p:cNvPr>
            <p:cNvCxnSpPr>
              <a:cxnSpLocks/>
            </p:cNvCxnSpPr>
            <p:nvPr/>
          </p:nvCxnSpPr>
          <p:spPr>
            <a:xfrm rot="5400000" flipH="1">
              <a:off x="6032353" y="2116394"/>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8C1FB3CA-8D53-4910-86CF-5E98E50B9F9C}"/>
                </a:ext>
              </a:extLst>
            </p:cNvPr>
            <p:cNvCxnSpPr/>
            <p:nvPr/>
          </p:nvCxnSpPr>
          <p:spPr>
            <a:xfrm>
              <a:off x="5858044" y="3360289"/>
              <a:ext cx="1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1A536011-A4EB-459F-8787-832D99FE8F8A}"/>
                </a:ext>
              </a:extLst>
            </p:cNvPr>
            <p:cNvCxnSpPr>
              <a:cxnSpLocks/>
            </p:cNvCxnSpPr>
            <p:nvPr/>
          </p:nvCxnSpPr>
          <p:spPr>
            <a:xfrm flipH="1" flipV="1">
              <a:off x="7794881" y="3360289"/>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群組 36">
              <a:extLst>
                <a:ext uri="{FF2B5EF4-FFF2-40B4-BE49-F238E27FC236}">
                  <a16:creationId xmlns:a16="http://schemas.microsoft.com/office/drawing/2014/main" id="{6A12DADA-E48B-42AC-9230-65D96FAFDB1D}"/>
                </a:ext>
              </a:extLst>
            </p:cNvPr>
            <p:cNvGrpSpPr/>
            <p:nvPr/>
          </p:nvGrpSpPr>
          <p:grpSpPr>
            <a:xfrm>
              <a:off x="6196361" y="2179623"/>
              <a:ext cx="517854" cy="236119"/>
              <a:chOff x="4832358" y="4997362"/>
              <a:chExt cx="1945233" cy="291178"/>
            </a:xfrm>
          </p:grpSpPr>
          <p:cxnSp>
            <p:nvCxnSpPr>
              <p:cNvPr id="65" name="直線接點 64">
                <a:extLst>
                  <a:ext uri="{FF2B5EF4-FFF2-40B4-BE49-F238E27FC236}">
                    <a16:creationId xmlns:a16="http://schemas.microsoft.com/office/drawing/2014/main" id="{5158A341-5740-4087-821F-E666EC871D37}"/>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0C7B5F2F-C371-42B4-AFE2-B20364D6CBAF}"/>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11068C65-2DD6-4F04-8F9E-1C2896E744B5}"/>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71552FD6-50A5-477A-B2D8-7D5576698A6D}"/>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1F403323-EEEF-462B-A7E3-A8515ABC85C0}"/>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14EA524A-9165-4199-8840-3DFD28E0049C}"/>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1F738618-EF2B-4E7C-83D1-DE70D67AC810}"/>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BB24B669-E080-4A83-BE58-6E3502419940}"/>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7AEA86CA-9D52-42BB-BC9D-8CEAD0DF9C17}"/>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A228BE49-EA8E-4314-A36D-C7553A6AC005}"/>
                </a:ext>
              </a:extLst>
            </p:cNvPr>
            <p:cNvSpPr txBox="1"/>
            <p:nvPr/>
          </p:nvSpPr>
          <p:spPr>
            <a:xfrm>
              <a:off x="6254090" y="2382433"/>
              <a:ext cx="438377" cy="411447"/>
            </a:xfrm>
            <a:prstGeom prst="rect">
              <a:avLst/>
            </a:prstGeom>
            <a:noFill/>
          </p:spPr>
          <p:txBody>
            <a:bodyPr wrap="none" lIns="0" tIns="0" rIns="0" bIns="0" rtlCol="0">
              <a:spAutoFit/>
            </a:bodyPr>
            <a:lstStyle/>
            <a:p>
              <a:r>
                <a:rPr lang="en-US" altLang="zh-TW" sz="2400" dirty="0">
                  <a:solidFill>
                    <a:srgbClr val="0000FF"/>
                  </a:solidFill>
                </a:rPr>
                <a:t>R</a:t>
              </a:r>
              <a:r>
                <a:rPr lang="en-US" altLang="zh-TW" sz="2400" baseline="-25000" dirty="0">
                  <a:solidFill>
                    <a:srgbClr val="0000FF"/>
                  </a:solidFill>
                </a:rPr>
                <a:t>SO</a:t>
              </a:r>
              <a:endParaRPr lang="zh-TW" altLang="en-US" sz="2400" baseline="-25000" dirty="0">
                <a:solidFill>
                  <a:srgbClr val="0000FF"/>
                </a:solidFill>
              </a:endParaRPr>
            </a:p>
          </p:txBody>
        </p:sp>
        <p:sp>
          <p:nvSpPr>
            <p:cNvPr id="39" name="文字方塊 38">
              <a:extLst>
                <a:ext uri="{FF2B5EF4-FFF2-40B4-BE49-F238E27FC236}">
                  <a16:creationId xmlns:a16="http://schemas.microsoft.com/office/drawing/2014/main" id="{4BA5D3D5-56B9-4B2A-B964-5CEE5593082A}"/>
                </a:ext>
              </a:extLst>
            </p:cNvPr>
            <p:cNvSpPr txBox="1"/>
            <p:nvPr/>
          </p:nvSpPr>
          <p:spPr>
            <a:xfrm>
              <a:off x="7204923" y="2576346"/>
              <a:ext cx="1453990" cy="411447"/>
            </a:xfrm>
            <a:prstGeom prst="rect">
              <a:avLst/>
            </a:prstGeom>
            <a:noFill/>
          </p:spPr>
          <p:txBody>
            <a:bodyPr wrap="none" lIns="0" tIns="0" rIns="0" bIns="0" rtlCol="0">
              <a:spAutoFit/>
            </a:bodyPr>
            <a:lstStyle/>
            <a:p>
              <a:r>
                <a:rPr lang="en-US" altLang="zh-TW" sz="2400" dirty="0">
                  <a:solidFill>
                    <a:srgbClr val="0000FF"/>
                  </a:solidFill>
                </a:rPr>
                <a:t>R</a:t>
              </a:r>
              <a:r>
                <a:rPr lang="en-US" altLang="zh-TW" sz="2400" baseline="-25000" dirty="0">
                  <a:solidFill>
                    <a:srgbClr val="0000FF"/>
                  </a:solidFill>
                </a:rPr>
                <a:t>G</a:t>
              </a:r>
              <a:r>
                <a:rPr lang="en-US" altLang="zh-TW" sz="2400" dirty="0">
                  <a:solidFill>
                    <a:srgbClr val="0000FF"/>
                  </a:solidFill>
                </a:rPr>
                <a:t>=</a:t>
              </a:r>
              <a:r>
                <a:rPr lang="zh-TW" altLang="en-US" sz="2400" dirty="0">
                  <a:solidFill>
                    <a:srgbClr val="0000FF"/>
                  </a:solidFill>
                </a:rPr>
                <a:t>       </a:t>
              </a:r>
              <a:r>
                <a:rPr lang="en-US" altLang="zh-TW" sz="2400" dirty="0">
                  <a:solidFill>
                    <a:srgbClr val="0000FF"/>
                  </a:solidFill>
                </a:rPr>
                <a:t>k</a:t>
              </a:r>
              <a:r>
                <a:rPr lang="en-US" altLang="zh-TW" sz="2400" dirty="0">
                  <a:solidFill>
                    <a:srgbClr val="0000FF"/>
                  </a:solidFill>
                  <a:sym typeface="Symbol" panose="05050102010706020507" pitchFamily="18" charset="2"/>
                </a:rPr>
                <a:t></a:t>
              </a:r>
              <a:endParaRPr lang="zh-TW" altLang="en-US" sz="2400" dirty="0">
                <a:solidFill>
                  <a:srgbClr val="0000FF"/>
                </a:solidFill>
              </a:endParaRPr>
            </a:p>
          </p:txBody>
        </p:sp>
        <p:sp>
          <p:nvSpPr>
            <p:cNvPr id="40" name="矩形 39">
              <a:extLst>
                <a:ext uri="{FF2B5EF4-FFF2-40B4-BE49-F238E27FC236}">
                  <a16:creationId xmlns:a16="http://schemas.microsoft.com/office/drawing/2014/main" id="{AF86A496-B12E-4624-BDA5-5B1B12B0E769}"/>
                </a:ext>
              </a:extLst>
            </p:cNvPr>
            <p:cNvSpPr/>
            <p:nvPr/>
          </p:nvSpPr>
          <p:spPr>
            <a:xfrm>
              <a:off x="5620922" y="1584029"/>
              <a:ext cx="3168001" cy="3162471"/>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41" name="直線接點 40">
              <a:extLst>
                <a:ext uri="{FF2B5EF4-FFF2-40B4-BE49-F238E27FC236}">
                  <a16:creationId xmlns:a16="http://schemas.microsoft.com/office/drawing/2014/main" id="{E5BB4BF8-2C24-4072-AF9D-A4160DEED9C8}"/>
                </a:ext>
              </a:extLst>
            </p:cNvPr>
            <p:cNvCxnSpPr>
              <a:cxnSpLocks/>
            </p:cNvCxnSpPr>
            <p:nvPr/>
          </p:nvCxnSpPr>
          <p:spPr>
            <a:xfrm flipH="1">
              <a:off x="7654072" y="3159142"/>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橢圓 41">
              <a:extLst>
                <a:ext uri="{FF2B5EF4-FFF2-40B4-BE49-F238E27FC236}">
                  <a16:creationId xmlns:a16="http://schemas.microsoft.com/office/drawing/2014/main" id="{A41B0FF8-751C-4F1C-AE87-F4F4014203E5}"/>
                </a:ext>
              </a:extLst>
            </p:cNvPr>
            <p:cNvSpPr/>
            <p:nvPr/>
          </p:nvSpPr>
          <p:spPr>
            <a:xfrm>
              <a:off x="5840844" y="226451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3" name="橢圓 42">
              <a:extLst>
                <a:ext uri="{FF2B5EF4-FFF2-40B4-BE49-F238E27FC236}">
                  <a16:creationId xmlns:a16="http://schemas.microsoft.com/office/drawing/2014/main" id="{9C391F6B-4FFC-4A3F-858D-F78713071394}"/>
                </a:ext>
              </a:extLst>
            </p:cNvPr>
            <p:cNvSpPr/>
            <p:nvPr/>
          </p:nvSpPr>
          <p:spPr>
            <a:xfrm>
              <a:off x="5848182" y="332702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E20B14F7-9B7B-4EB5-B511-25B2516E1B74}"/>
                    </a:ext>
                  </a:extLst>
                </p:cNvPr>
                <p:cNvSpPr/>
                <p:nvPr/>
              </p:nvSpPr>
              <p:spPr>
                <a:xfrm>
                  <a:off x="5712332" y="1873852"/>
                  <a:ext cx="409947" cy="411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solidFill>
                              <a:srgbClr val="000000"/>
                            </a:solidFill>
                            <a:latin typeface="Cambria Math" panose="02040503050406030204" pitchFamily="18" charset="0"/>
                          </a:rPr>
                          <m:t>𝑥</m:t>
                        </m:r>
                      </m:oMath>
                    </m:oMathPara>
                  </a14:m>
                  <a:endParaRPr lang="zh-TW" altLang="en-US" dirty="0"/>
                </a:p>
              </p:txBody>
            </p:sp>
          </mc:Choice>
          <mc:Fallback xmlns="">
            <p:sp>
              <p:nvSpPr>
                <p:cNvPr id="44" name="矩形 43">
                  <a:extLst>
                    <a:ext uri="{FF2B5EF4-FFF2-40B4-BE49-F238E27FC236}">
                      <a16:creationId xmlns:a16="http://schemas.microsoft.com/office/drawing/2014/main" id="{E20B14F7-9B7B-4EB5-B511-25B2516E1B74}"/>
                    </a:ext>
                  </a:extLst>
                </p:cNvPr>
                <p:cNvSpPr>
                  <a:spLocks noRot="1" noChangeAspect="1" noMove="1" noResize="1" noEditPoints="1" noAdjustHandles="1" noChangeArrowheads="1" noChangeShapeType="1" noTextEdit="1"/>
                </p:cNvSpPr>
                <p:nvPr/>
              </p:nvSpPr>
              <p:spPr>
                <a:xfrm>
                  <a:off x="5712332" y="1873852"/>
                  <a:ext cx="409947" cy="411447"/>
                </a:xfrm>
                <a:prstGeom prst="rect">
                  <a:avLst/>
                </a:prstGeom>
                <a:blipFill>
                  <a:blip r:embed="rId8"/>
                  <a:stretch>
                    <a:fillRect/>
                  </a:stretch>
                </a:blipFill>
              </p:spPr>
              <p:txBody>
                <a:bodyPr/>
                <a:lstStyle/>
                <a:p>
                  <a:r>
                    <a:rPr lang="zh-TW" altLang="en-US">
                      <a:noFill/>
                    </a:rPr>
                    <a:t> </a:t>
                  </a:r>
                </a:p>
              </p:txBody>
            </p:sp>
          </mc:Fallback>
        </mc:AlternateContent>
        <p:cxnSp>
          <p:nvCxnSpPr>
            <p:cNvPr id="45" name="直線接點 44">
              <a:extLst>
                <a:ext uri="{FF2B5EF4-FFF2-40B4-BE49-F238E27FC236}">
                  <a16:creationId xmlns:a16="http://schemas.microsoft.com/office/drawing/2014/main" id="{AEC54FA9-6AA2-4B5B-ACA3-3F1DF12CAC91}"/>
                </a:ext>
              </a:extLst>
            </p:cNvPr>
            <p:cNvCxnSpPr>
              <a:cxnSpLocks/>
            </p:cNvCxnSpPr>
            <p:nvPr/>
          </p:nvCxnSpPr>
          <p:spPr>
            <a:xfrm flipH="1">
              <a:off x="7791516" y="3257514"/>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B8488209-A3FF-4630-A32E-62BCD4CB9CB0}"/>
                    </a:ext>
                  </a:extLst>
                </p:cNvPr>
                <p:cNvSpPr/>
                <p:nvPr/>
              </p:nvSpPr>
              <p:spPr>
                <a:xfrm>
                  <a:off x="5712332" y="3427513"/>
                  <a:ext cx="413732" cy="411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000000"/>
                            </a:solidFill>
                            <a:latin typeface="Cambria Math" panose="02040503050406030204" pitchFamily="18" charset="0"/>
                          </a:rPr>
                          <m:t>𝑦</m:t>
                        </m:r>
                      </m:oMath>
                    </m:oMathPara>
                  </a14:m>
                  <a:endParaRPr lang="zh-TW" altLang="en-US" dirty="0"/>
                </a:p>
              </p:txBody>
            </p:sp>
          </mc:Choice>
          <mc:Fallback xmlns="">
            <p:sp>
              <p:nvSpPr>
                <p:cNvPr id="46" name="矩形 45">
                  <a:extLst>
                    <a:ext uri="{FF2B5EF4-FFF2-40B4-BE49-F238E27FC236}">
                      <a16:creationId xmlns:a16="http://schemas.microsoft.com/office/drawing/2014/main" id="{B8488209-A3FF-4630-A32E-62BCD4CB9CB0}"/>
                    </a:ext>
                  </a:extLst>
                </p:cNvPr>
                <p:cNvSpPr>
                  <a:spLocks noRot="1" noChangeAspect="1" noMove="1" noResize="1" noEditPoints="1" noAdjustHandles="1" noChangeArrowheads="1" noChangeShapeType="1" noTextEdit="1"/>
                </p:cNvSpPr>
                <p:nvPr/>
              </p:nvSpPr>
              <p:spPr>
                <a:xfrm>
                  <a:off x="5712332" y="3427513"/>
                  <a:ext cx="413732" cy="411447"/>
                </a:xfrm>
                <a:prstGeom prst="rect">
                  <a:avLst/>
                </a:prstGeom>
                <a:blipFill>
                  <a:blip r:embed="rId9"/>
                  <a:stretch>
                    <a:fillRect b="-6667"/>
                  </a:stretch>
                </a:blipFill>
              </p:spPr>
              <p:txBody>
                <a:bodyPr/>
                <a:lstStyle/>
                <a:p>
                  <a:r>
                    <a:rPr lang="zh-TW" altLang="en-US">
                      <a:noFill/>
                    </a:rPr>
                    <a:t> </a:t>
                  </a:r>
                </a:p>
              </p:txBody>
            </p:sp>
          </mc:Fallback>
        </mc:AlternateContent>
        <p:sp>
          <p:nvSpPr>
            <p:cNvPr id="47" name="文字方塊 46">
              <a:extLst>
                <a:ext uri="{FF2B5EF4-FFF2-40B4-BE49-F238E27FC236}">
                  <a16:creationId xmlns:a16="http://schemas.microsoft.com/office/drawing/2014/main" id="{6B32F578-8EF3-4139-906E-4F97864D8C46}"/>
                </a:ext>
              </a:extLst>
            </p:cNvPr>
            <p:cNvSpPr txBox="1"/>
            <p:nvPr/>
          </p:nvSpPr>
          <p:spPr>
            <a:xfrm>
              <a:off x="4595059" y="2560944"/>
              <a:ext cx="185722" cy="411447"/>
            </a:xfrm>
            <a:prstGeom prst="rect">
              <a:avLst/>
            </a:prstGeom>
            <a:noFill/>
          </p:spPr>
          <p:txBody>
            <a:bodyPr wrap="none" lIns="0" tIns="0" rIns="0" bIns="0" rtlCol="0">
              <a:spAutoFit/>
            </a:bodyPr>
            <a:lstStyle/>
            <a:p>
              <a:r>
                <a:rPr lang="en-US" altLang="zh-TW" sz="2400" dirty="0">
                  <a:solidFill>
                    <a:srgbClr val="0000FF"/>
                  </a:solidFill>
                </a:rPr>
                <a:t>R</a:t>
              </a:r>
              <a:endParaRPr lang="zh-TW" altLang="en-US" sz="2400" baseline="-25000" dirty="0">
                <a:solidFill>
                  <a:srgbClr val="0000FF"/>
                </a:solidFill>
              </a:endParaRPr>
            </a:p>
          </p:txBody>
        </p:sp>
        <p:cxnSp>
          <p:nvCxnSpPr>
            <p:cNvPr id="48" name="直線接點 47">
              <a:extLst>
                <a:ext uri="{FF2B5EF4-FFF2-40B4-BE49-F238E27FC236}">
                  <a16:creationId xmlns:a16="http://schemas.microsoft.com/office/drawing/2014/main" id="{D5694069-581F-41BC-A1B1-5A79FA8E14E2}"/>
                </a:ext>
              </a:extLst>
            </p:cNvPr>
            <p:cNvCxnSpPr>
              <a:cxnSpLocks/>
            </p:cNvCxnSpPr>
            <p:nvPr/>
          </p:nvCxnSpPr>
          <p:spPr>
            <a:xfrm rot="5400000">
              <a:off x="4957795" y="322057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6848B7F4-A575-446E-9487-B0E1980C6ADF}"/>
                </a:ext>
              </a:extLst>
            </p:cNvPr>
            <p:cNvCxnSpPr>
              <a:cxnSpLocks/>
            </p:cNvCxnSpPr>
            <p:nvPr/>
          </p:nvCxnSpPr>
          <p:spPr>
            <a:xfrm rot="10800000" flipH="1">
              <a:off x="5083011" y="2303311"/>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群組 49">
              <a:extLst>
                <a:ext uri="{FF2B5EF4-FFF2-40B4-BE49-F238E27FC236}">
                  <a16:creationId xmlns:a16="http://schemas.microsoft.com/office/drawing/2014/main" id="{2CF21434-C86A-4B39-AFB8-DAE3FCC4C2CD}"/>
                </a:ext>
              </a:extLst>
            </p:cNvPr>
            <p:cNvGrpSpPr/>
            <p:nvPr/>
          </p:nvGrpSpPr>
          <p:grpSpPr>
            <a:xfrm rot="5400000">
              <a:off x="4825356" y="2716186"/>
              <a:ext cx="517854" cy="236119"/>
              <a:chOff x="4832358" y="4997362"/>
              <a:chExt cx="1945233" cy="291178"/>
            </a:xfrm>
          </p:grpSpPr>
          <p:cxnSp>
            <p:nvCxnSpPr>
              <p:cNvPr id="56" name="直線接點 55">
                <a:extLst>
                  <a:ext uri="{FF2B5EF4-FFF2-40B4-BE49-F238E27FC236}">
                    <a16:creationId xmlns:a16="http://schemas.microsoft.com/office/drawing/2014/main" id="{8337C741-60D7-45F3-A935-ACE4F141F38B}"/>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604B5138-52A8-4BD1-913C-432992C66D02}"/>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742717FD-24BF-42CB-B864-47F833046554}"/>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90692875-B66F-4573-87B5-99DAADBA1E8E}"/>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C35E2976-B111-4047-B960-4DDC0CC4F9E2}"/>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ABDBF5BA-E128-4E7D-9135-CC06BB82CA71}"/>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1BF9161C-75E9-41E2-B085-5443E2D2EF9E}"/>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6C0B04F1-770B-4759-8C72-9D0A651A4DE7}"/>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B395ACF1-645D-4AE2-8D30-20587FDF63BF}"/>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橢圓 50">
              <a:extLst>
                <a:ext uri="{FF2B5EF4-FFF2-40B4-BE49-F238E27FC236}">
                  <a16:creationId xmlns:a16="http://schemas.microsoft.com/office/drawing/2014/main" id="{58D97454-F4E4-4ED6-B1EC-EC6A17D38492}"/>
                </a:ext>
              </a:extLst>
            </p:cNvPr>
            <p:cNvSpPr/>
            <p:nvPr/>
          </p:nvSpPr>
          <p:spPr>
            <a:xfrm rot="5400000">
              <a:off x="5399996" y="226299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52" name="橢圓 51">
              <a:extLst>
                <a:ext uri="{FF2B5EF4-FFF2-40B4-BE49-F238E27FC236}">
                  <a16:creationId xmlns:a16="http://schemas.microsoft.com/office/drawing/2014/main" id="{D454FF69-5D15-4F0F-99EA-4B68CEBDE845}"/>
                </a:ext>
              </a:extLst>
            </p:cNvPr>
            <p:cNvSpPr/>
            <p:nvPr/>
          </p:nvSpPr>
          <p:spPr>
            <a:xfrm rot="5400000">
              <a:off x="5395178" y="332051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53" name="直線接點 52">
              <a:extLst>
                <a:ext uri="{FF2B5EF4-FFF2-40B4-BE49-F238E27FC236}">
                  <a16:creationId xmlns:a16="http://schemas.microsoft.com/office/drawing/2014/main" id="{D3C6232D-490C-43DF-A927-A98B4A21187B}"/>
                </a:ext>
              </a:extLst>
            </p:cNvPr>
            <p:cNvCxnSpPr>
              <a:cxnSpLocks/>
            </p:cNvCxnSpPr>
            <p:nvPr/>
          </p:nvCxnSpPr>
          <p:spPr>
            <a:xfrm rot="10800000">
              <a:off x="5074939" y="3355331"/>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98F883D1-DAE9-4131-9609-1995EEBD9849}"/>
                </a:ext>
              </a:extLst>
            </p:cNvPr>
            <p:cNvCxnSpPr>
              <a:cxnSpLocks/>
            </p:cNvCxnSpPr>
            <p:nvPr/>
          </p:nvCxnSpPr>
          <p:spPr>
            <a:xfrm rot="10800000">
              <a:off x="5075514" y="2299317"/>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22AE23FC-A711-4CDA-BBC1-DEBE10C575DB}"/>
                </a:ext>
              </a:extLst>
            </p:cNvPr>
            <p:cNvSpPr txBox="1"/>
            <p:nvPr/>
          </p:nvSpPr>
          <p:spPr>
            <a:xfrm>
              <a:off x="6616707" y="3044815"/>
              <a:ext cx="1722730" cy="925755"/>
            </a:xfrm>
            <a:prstGeom prst="rect">
              <a:avLst/>
            </a:prstGeom>
            <a:solidFill>
              <a:schemeClr val="bg1"/>
            </a:solidFill>
            <a:ln w="28575">
              <a:solidFill>
                <a:srgbClr val="FF3300"/>
              </a:solidFill>
            </a:ln>
          </p:spPr>
          <p:txBody>
            <a:bodyPr wrap="square" rtlCol="0">
              <a:spAutoFit/>
            </a:bodyPr>
            <a:lstStyle/>
            <a:p>
              <a:pPr algn="ctr"/>
              <a:r>
                <a:rPr lang="en-US" altLang="zh-TW" sz="1600" dirty="0"/>
                <a:t>Power supply </a:t>
              </a:r>
            </a:p>
            <a:p>
              <a:pPr algn="ctr"/>
              <a:r>
                <a:rPr lang="zh-TW" altLang="en-US" sz="1600" dirty="0"/>
                <a:t>電源供應器</a:t>
              </a:r>
              <a:endParaRPr lang="en-US" altLang="zh-TW" sz="1600" dirty="0"/>
            </a:p>
            <a:p>
              <a:pPr algn="ctr"/>
              <a:r>
                <a:rPr lang="zh-TW" altLang="en-US" sz="1600" dirty="0"/>
                <a:t>輸出      </a:t>
              </a:r>
              <a:r>
                <a:rPr lang="en-US" altLang="zh-TW" sz="1600" dirty="0"/>
                <a:t>V</a:t>
              </a:r>
              <a:endParaRPr lang="zh-TW" altLang="en-US" sz="1600" dirty="0"/>
            </a:p>
          </p:txBody>
        </p:sp>
      </p:grpSp>
      <p:sp>
        <p:nvSpPr>
          <p:cNvPr id="74" name="矩形 73">
            <a:extLst>
              <a:ext uri="{FF2B5EF4-FFF2-40B4-BE49-F238E27FC236}">
                <a16:creationId xmlns:a16="http://schemas.microsoft.com/office/drawing/2014/main" id="{86C7FC18-A78D-4A9E-B98E-6ED1AE56DC59}"/>
              </a:ext>
            </a:extLst>
          </p:cNvPr>
          <p:cNvSpPr/>
          <p:nvPr/>
        </p:nvSpPr>
        <p:spPr>
          <a:xfrm>
            <a:off x="651455" y="1581036"/>
            <a:ext cx="4015971" cy="461665"/>
          </a:xfrm>
          <a:prstGeom prst="rect">
            <a:avLst/>
          </a:prstGeom>
        </p:spPr>
        <p:txBody>
          <a:bodyPr wrap="none">
            <a:spAutoFit/>
          </a:bodyPr>
          <a:lstStyle/>
          <a:p>
            <a:r>
              <a:rPr lang="zh-TW" altLang="zh-TW" sz="2400" dirty="0">
                <a:solidFill>
                  <a:prstClr val="black"/>
                </a:solidFill>
                <a:latin typeface="微軟正黑體"/>
                <a:cs typeface="Times New Roman" pitchFamily="18" charset="0"/>
              </a:rPr>
              <a:t>檢流計</a:t>
            </a:r>
            <a:r>
              <a:rPr lang="en-US" altLang="zh-TW" sz="2400" dirty="0">
                <a:solidFill>
                  <a:prstClr val="black"/>
                </a:solidFill>
                <a:latin typeface="微軟正黑體"/>
                <a:cs typeface="Times New Roman" pitchFamily="18" charset="0"/>
              </a:rPr>
              <a:t>(50 </a:t>
            </a:r>
            <a:r>
              <a:rPr lang="en-US" altLang="zh-TW" sz="2400" dirty="0">
                <a:solidFill>
                  <a:prstClr val="black"/>
                </a:solidFill>
                <a:latin typeface="微軟正黑體"/>
                <a:cs typeface="Times New Roman" pitchFamily="18" charset="0"/>
                <a:sym typeface="Symbol" panose="05050102010706020507" pitchFamily="18" charset="2"/>
              </a:rPr>
              <a:t></a:t>
            </a:r>
            <a:r>
              <a:rPr lang="en-US" altLang="zh-TW" sz="2400" dirty="0">
                <a:solidFill>
                  <a:prstClr val="black"/>
                </a:solidFill>
                <a:latin typeface="微軟正黑體"/>
                <a:cs typeface="Times New Roman" pitchFamily="18" charset="0"/>
              </a:rPr>
              <a:t>A)</a:t>
            </a:r>
            <a:r>
              <a:rPr lang="zh-TW" altLang="zh-TW" sz="2400" dirty="0">
                <a:solidFill>
                  <a:prstClr val="black"/>
                </a:solidFill>
                <a:latin typeface="微軟正黑體"/>
                <a:cs typeface="Times New Roman" pitchFamily="18" charset="0"/>
              </a:rPr>
              <a:t>，</a:t>
            </a:r>
            <a:r>
              <a:rPr lang="en-US" altLang="zh-TW" sz="2400" dirty="0">
                <a:solidFill>
                  <a:prstClr val="black"/>
                </a:solidFill>
                <a:latin typeface="微軟正黑體" panose="020B0604030504040204" pitchFamily="34" charset="-120"/>
                <a:ea typeface="微軟正黑體" panose="020B0604030504040204" pitchFamily="34" charset="-120"/>
              </a:rPr>
              <a:t>R</a:t>
            </a:r>
            <a:r>
              <a:rPr lang="en-US" altLang="zh-TW" sz="2400" baseline="-25000" dirty="0">
                <a:solidFill>
                  <a:prstClr val="black"/>
                </a:solidFill>
                <a:latin typeface="微軟正黑體" panose="020B0604030504040204" pitchFamily="34" charset="-120"/>
                <a:ea typeface="微軟正黑體" panose="020B0604030504040204" pitchFamily="34" charset="-120"/>
              </a:rPr>
              <a:t>G</a:t>
            </a:r>
            <a:r>
              <a:rPr lang="en-US" altLang="zh-TW" sz="2400" dirty="0">
                <a:solidFill>
                  <a:prstClr val="black"/>
                </a:solidFill>
                <a:latin typeface="微軟正黑體" panose="020B0604030504040204" pitchFamily="34" charset="-120"/>
                <a:ea typeface="微軟正黑體" panose="020B0604030504040204" pitchFamily="34" charset="-120"/>
              </a:rPr>
              <a:t>=</a:t>
            </a:r>
            <a:r>
              <a:rPr lang="en-US" altLang="zh-TW" sz="2400" u="sng" dirty="0">
                <a:solidFill>
                  <a:prstClr val="black"/>
                </a:solidFill>
                <a:latin typeface="微軟正黑體" panose="020B0604030504040204" pitchFamily="34" charset="-120"/>
                <a:ea typeface="微軟正黑體" panose="020B0604030504040204" pitchFamily="34" charset="-120"/>
              </a:rPr>
              <a:t>          </a:t>
            </a:r>
            <a:r>
              <a:rPr lang="en-US" altLang="zh-TW" sz="2400" dirty="0">
                <a:solidFill>
                  <a:prstClr val="black"/>
                </a:solidFill>
                <a:latin typeface="微軟正黑體" panose="020B0604030504040204" pitchFamily="34" charset="-120"/>
                <a:ea typeface="微軟正黑體" panose="020B0604030504040204" pitchFamily="34" charset="-120"/>
                <a:sym typeface="Symbol" panose="05050102010706020507" pitchFamily="18" charset="2"/>
              </a:rPr>
              <a:t></a:t>
            </a:r>
            <a:endParaRPr lang="zh-TW" altLang="en-US" dirty="0"/>
          </a:p>
        </p:txBody>
      </p:sp>
    </p:spTree>
    <p:extLst>
      <p:ext uri="{BB962C8B-B14F-4D97-AF65-F5344CB8AC3E}">
        <p14:creationId xmlns:p14="http://schemas.microsoft.com/office/powerpoint/2010/main" val="491613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D0DE27FE-4937-4B40-AA87-22791677FA8B}"/>
              </a:ext>
            </a:extLst>
          </p:cNvPr>
          <p:cNvSpPr>
            <a:spLocks noGrp="1"/>
          </p:cNvSpPr>
          <p:nvPr>
            <p:ph type="title"/>
          </p:nvPr>
        </p:nvSpPr>
        <p:spPr>
          <a:xfrm>
            <a:off x="2412000" y="66595"/>
            <a:ext cx="4320000" cy="617901"/>
          </a:xfrm>
          <a:solidFill>
            <a:schemeClr val="bg1"/>
          </a:solidFill>
        </p:spPr>
        <p:txBody>
          <a:bodyPr/>
          <a:lstStyle/>
          <a:p>
            <a:r>
              <a:rPr lang="zh-TW" altLang="zh-TW" sz="4000" dirty="0">
                <a:solidFill>
                  <a:srgbClr val="0000FF"/>
                </a:solidFill>
                <a:effectLst/>
                <a:cs typeface="Times New Roman" panose="02020603050405020304" pitchFamily="18" charset="0"/>
              </a:rPr>
              <a:t>實驗</a:t>
            </a:r>
            <a:r>
              <a:rPr lang="en-US" altLang="zh-TW" sz="4000" dirty="0">
                <a:solidFill>
                  <a:srgbClr val="0000FF"/>
                </a:solidFill>
                <a:effectLst/>
                <a:cs typeface="Times New Roman" panose="02020603050405020304" pitchFamily="18" charset="0"/>
              </a:rPr>
              <a:t>4 </a:t>
            </a:r>
            <a:r>
              <a:rPr lang="zh-TW" altLang="en-US" sz="4000" dirty="0">
                <a:solidFill>
                  <a:srgbClr val="0000FF"/>
                </a:solidFill>
                <a:effectLst/>
                <a:cs typeface="Times New Roman" panose="02020603050405020304" pitchFamily="18" charset="0"/>
              </a:rPr>
              <a:t>歐姆計 </a:t>
            </a:r>
            <a:endParaRPr lang="zh-TW" altLang="en-US" sz="4000" dirty="0"/>
          </a:p>
        </p:txBody>
      </p:sp>
      <p:sp>
        <p:nvSpPr>
          <p:cNvPr id="14" name="矩形 13">
            <a:extLst>
              <a:ext uri="{FF2B5EF4-FFF2-40B4-BE49-F238E27FC236}">
                <a16:creationId xmlns:a16="http://schemas.microsoft.com/office/drawing/2014/main" id="{48067CFB-D7D4-457F-A471-ADAE0C11D48A}"/>
              </a:ext>
            </a:extLst>
          </p:cNvPr>
          <p:cNvSpPr/>
          <p:nvPr/>
        </p:nvSpPr>
        <p:spPr>
          <a:xfrm>
            <a:off x="178986" y="4519609"/>
            <a:ext cx="8856052" cy="2268185"/>
          </a:xfrm>
          <a:prstGeom prst="rect">
            <a:avLst/>
          </a:prstGeom>
          <a:solidFill>
            <a:schemeClr val="bg1"/>
          </a:solidFill>
        </p:spPr>
        <p:txBody>
          <a:bodyPr wrap="square">
            <a:spAutoFit/>
          </a:bodyPr>
          <a:lstStyle/>
          <a:p>
            <a:pPr marL="355600" lvl="0" indent="-355600" defTabSz="685800">
              <a:lnSpc>
                <a:spcPct val="120000"/>
              </a:lnSpc>
              <a:buSzPct val="100000"/>
            </a:pPr>
            <a:r>
              <a:rPr lang="en-US" altLang="zh-TW" sz="2400" b="1" dirty="0">
                <a:latin typeface="微軟正黑體"/>
                <a:cs typeface="Times New Roman" pitchFamily="18" charset="0"/>
              </a:rPr>
              <a:t>5. </a:t>
            </a:r>
            <a:r>
              <a:rPr lang="zh-TW" altLang="en-US" sz="2400" b="1" dirty="0">
                <a:latin typeface="微軟正黑體"/>
                <a:cs typeface="Times New Roman" pitchFamily="18" charset="0"/>
              </a:rPr>
              <a:t>改變電源電壓為</a:t>
            </a:r>
            <a:r>
              <a:rPr lang="en-US" altLang="zh-TW" sz="2400" b="1" dirty="0">
                <a:latin typeface="微軟正黑體"/>
                <a:cs typeface="Times New Roman" pitchFamily="18" charset="0"/>
              </a:rPr>
              <a:t>1</a:t>
            </a:r>
            <a:r>
              <a:rPr lang="zh-TW" altLang="en-US" sz="2400" b="1" dirty="0">
                <a:latin typeface="微軟正黑體"/>
                <a:cs typeface="Times New Roman" pitchFamily="18" charset="0"/>
              </a:rPr>
              <a:t>或</a:t>
            </a:r>
            <a:r>
              <a:rPr lang="en-US" altLang="zh-TW" sz="2400" b="1" dirty="0">
                <a:latin typeface="微軟正黑體"/>
                <a:cs typeface="Times New Roman" pitchFamily="18" charset="0"/>
              </a:rPr>
              <a:t>10 V</a:t>
            </a:r>
            <a:r>
              <a:rPr lang="zh-TW" altLang="en-US" sz="2400" b="1" dirty="0">
                <a:latin typeface="微軟正黑體"/>
                <a:cs typeface="Times New Roman" pitchFamily="18" charset="0"/>
              </a:rPr>
              <a:t>，算出</a:t>
            </a:r>
            <a:r>
              <a:rPr lang="en-US" altLang="zh-TW" sz="2400" b="1" dirty="0">
                <a:latin typeface="微軟正黑體"/>
                <a:cs typeface="Times New Roman" pitchFamily="18" charset="0"/>
              </a:rPr>
              <a:t>R</a:t>
            </a:r>
            <a:r>
              <a:rPr lang="en-US" altLang="zh-TW" sz="2400" b="1" baseline="-25000" dirty="0">
                <a:latin typeface="微軟正黑體"/>
                <a:cs typeface="Times New Roman" pitchFamily="18" charset="0"/>
              </a:rPr>
              <a:t>S0</a:t>
            </a:r>
            <a:r>
              <a:rPr lang="zh-TW" altLang="en-US" sz="2400" b="1" dirty="0">
                <a:latin typeface="微軟正黑體"/>
                <a:cs typeface="Times New Roman" pitchFamily="18" charset="0"/>
              </a:rPr>
              <a:t>。</a:t>
            </a:r>
            <a:endParaRPr lang="en-US" altLang="zh-TW" sz="2400" b="1" dirty="0">
              <a:latin typeface="微軟正黑體"/>
              <a:cs typeface="Times New Roman" pitchFamily="18" charset="0"/>
            </a:endParaRPr>
          </a:p>
          <a:p>
            <a:pPr marL="355600" indent="-355600" defTabSz="685800">
              <a:lnSpc>
                <a:spcPct val="120000"/>
              </a:lnSpc>
              <a:buSzPct val="100000"/>
            </a:pPr>
            <a:r>
              <a:rPr lang="en-US" altLang="zh-TW" sz="2400" dirty="0">
                <a:latin typeface="微軟正黑體"/>
                <a:cs typeface="Times New Roman" pitchFamily="18" charset="0"/>
              </a:rPr>
              <a:t>6.</a:t>
            </a:r>
            <a:r>
              <a:rPr lang="zh-TW" altLang="en-US" sz="2400" dirty="0">
                <a:latin typeface="微軟正黑體"/>
                <a:cs typeface="Times New Roman" pitchFamily="18" charset="0"/>
              </a:rPr>
              <a:t> </a:t>
            </a:r>
            <a:r>
              <a:rPr lang="zh-TW" altLang="zh-TW" sz="2400" dirty="0">
                <a:latin typeface="微軟正黑體"/>
                <a:cs typeface="Times New Roman" pitchFamily="18" charset="0"/>
              </a:rPr>
              <a:t>以</a:t>
            </a:r>
            <a:r>
              <a:rPr lang="zh-TW" altLang="zh-TW" sz="2400" b="1" dirty="0">
                <a:latin typeface="微軟正黑體"/>
                <a:cs typeface="Times New Roman" pitchFamily="18" charset="0"/>
              </a:rPr>
              <a:t>自製歐姆計</a:t>
            </a:r>
            <a:r>
              <a:rPr lang="zh-TW" altLang="zh-TW" sz="2400" dirty="0">
                <a:latin typeface="微軟正黑體"/>
                <a:cs typeface="Times New Roman" pitchFamily="18" charset="0"/>
              </a:rPr>
              <a:t>測量</a:t>
            </a:r>
            <a:r>
              <a:rPr lang="zh-TW" altLang="en-US" sz="2400" dirty="0">
                <a:latin typeface="微軟正黑體"/>
                <a:cs typeface="Times New Roman" pitchFamily="18" charset="0"/>
              </a:rPr>
              <a:t>計算</a:t>
            </a:r>
            <a:r>
              <a:rPr lang="zh-TW" altLang="zh-TW" sz="2400" dirty="0">
                <a:latin typeface="微軟正黑體"/>
                <a:cs typeface="Times New Roman" pitchFamily="18" charset="0"/>
              </a:rPr>
              <a:t>待測電阻</a:t>
            </a:r>
            <a:r>
              <a:rPr lang="en-US" altLang="zh-TW" sz="2400" dirty="0">
                <a:latin typeface="微軟正黑體"/>
                <a:cs typeface="Times New Roman" pitchFamily="18" charset="0"/>
              </a:rPr>
              <a:t>(</a:t>
            </a:r>
            <a:r>
              <a:rPr lang="en-US" altLang="zh-TW" sz="2400" b="1" dirty="0">
                <a:latin typeface="微軟正黑體"/>
                <a:cs typeface="Times New Roman" pitchFamily="18" charset="0"/>
              </a:rPr>
              <a:t>390 Ω, </a:t>
            </a:r>
            <a:r>
              <a:rPr lang="en-US" altLang="zh-TW" sz="2400" dirty="0">
                <a:latin typeface="微軟正黑體"/>
                <a:cs typeface="Times New Roman" pitchFamily="18" charset="0"/>
              </a:rPr>
              <a:t>39 </a:t>
            </a:r>
            <a:r>
              <a:rPr lang="en-US" altLang="zh-TW" sz="2400" dirty="0" err="1">
                <a:latin typeface="微軟正黑體"/>
                <a:cs typeface="Times New Roman" pitchFamily="18" charset="0"/>
              </a:rPr>
              <a:t>kΩ</a:t>
            </a:r>
            <a:r>
              <a:rPr lang="zh-TW" altLang="zh-TW" sz="2400" b="1" dirty="0">
                <a:latin typeface="微軟正黑體"/>
                <a:cs typeface="Times New Roman" pitchFamily="18" charset="0"/>
              </a:rPr>
              <a:t>或</a:t>
            </a:r>
            <a:r>
              <a:rPr lang="en-US" altLang="zh-TW" sz="2400" b="1" dirty="0">
                <a:latin typeface="微軟正黑體"/>
                <a:cs typeface="Times New Roman" pitchFamily="18" charset="0"/>
              </a:rPr>
              <a:t>390 </a:t>
            </a:r>
            <a:r>
              <a:rPr lang="en-US" altLang="zh-TW" sz="2400" b="1" dirty="0" err="1">
                <a:latin typeface="微軟正黑體"/>
                <a:cs typeface="Times New Roman" pitchFamily="18" charset="0"/>
              </a:rPr>
              <a:t>kΩ</a:t>
            </a:r>
            <a:r>
              <a:rPr lang="en-US" altLang="zh-TW" sz="2400" dirty="0">
                <a:latin typeface="微軟正黑體"/>
                <a:cs typeface="Times New Roman" pitchFamily="18" charset="0"/>
              </a:rPr>
              <a:t>)</a:t>
            </a:r>
            <a:r>
              <a:rPr lang="zh-TW" altLang="zh-TW" sz="2400" dirty="0">
                <a:latin typeface="微軟正黑體"/>
                <a:cs typeface="Times New Roman" pitchFamily="18" charset="0"/>
              </a:rPr>
              <a:t>之電阻值。</a:t>
            </a:r>
            <a:endParaRPr lang="en-US" altLang="zh-TW" sz="2400" dirty="0">
              <a:latin typeface="微軟正黑體"/>
              <a:cs typeface="Times New Roman" pitchFamily="18" charset="0"/>
            </a:endParaRPr>
          </a:p>
          <a:p>
            <a:pPr marL="355600" indent="-355600" defTabSz="685800">
              <a:lnSpc>
                <a:spcPct val="120000"/>
              </a:lnSpc>
              <a:buSzPct val="100000"/>
            </a:pPr>
            <a:r>
              <a:rPr lang="en-US" altLang="zh-TW" sz="2400" dirty="0">
                <a:latin typeface="微軟正黑體"/>
                <a:cs typeface="Times New Roman" pitchFamily="18" charset="0"/>
              </a:rPr>
              <a:t>7. </a:t>
            </a:r>
            <a:r>
              <a:rPr lang="zh-TW" altLang="zh-TW" sz="2400" dirty="0">
                <a:latin typeface="微軟正黑體"/>
                <a:cs typeface="Times New Roman" pitchFamily="18" charset="0"/>
              </a:rPr>
              <a:t>使用</a:t>
            </a:r>
            <a:r>
              <a:rPr lang="zh-TW" altLang="zh-TW" sz="2400" b="1" dirty="0">
                <a:latin typeface="微軟正黑體"/>
                <a:cs typeface="Times New Roman" pitchFamily="18" charset="0"/>
              </a:rPr>
              <a:t>三用電</a:t>
            </a:r>
            <a:r>
              <a:rPr lang="zh-TW" altLang="en-US" sz="2400" b="1" dirty="0">
                <a:latin typeface="微軟正黑體"/>
                <a:cs typeface="Times New Roman" pitchFamily="18" charset="0"/>
              </a:rPr>
              <a:t>錶</a:t>
            </a:r>
            <a:r>
              <a:rPr lang="zh-TW" altLang="zh-TW" sz="2400" dirty="0">
                <a:latin typeface="微軟正黑體"/>
                <a:cs typeface="Times New Roman" pitchFamily="18" charset="0"/>
              </a:rPr>
              <a:t>直接測量電阻值，並與自製歐姆計量得的值作比較</a:t>
            </a:r>
            <a:r>
              <a:rPr lang="zh-TW" altLang="en-US" sz="2400" dirty="0">
                <a:latin typeface="微軟正黑體"/>
                <a:cs typeface="Times New Roman" pitchFamily="18" charset="0"/>
              </a:rPr>
              <a:t>，</a:t>
            </a:r>
            <a:r>
              <a:rPr lang="zh-TW" altLang="zh-TW" sz="2400" dirty="0">
                <a:latin typeface="微軟正黑體"/>
                <a:cs typeface="Times New Roman" pitchFamily="18" charset="0"/>
              </a:rPr>
              <a:t>以自製歐姆計測量電阻時，其準確性如何？。</a:t>
            </a:r>
            <a:r>
              <a:rPr lang="en-US" altLang="zh-TW" sz="2400" dirty="0">
                <a:latin typeface="微軟正黑體"/>
                <a:cs typeface="Times New Roman" pitchFamily="18" charset="0"/>
              </a:rPr>
              <a:t> </a:t>
            </a:r>
            <a:endParaRPr lang="zh-TW" altLang="zh-TW" sz="2400" dirty="0">
              <a:latin typeface="微軟正黑體"/>
              <a:cs typeface="Times New Roman" pitchFamily="18" charset="0"/>
            </a:endParaRPr>
          </a:p>
        </p:txBody>
      </p:sp>
      <p:graphicFrame>
        <p:nvGraphicFramePr>
          <p:cNvPr id="68" name="表格 67">
            <a:extLst>
              <a:ext uri="{FF2B5EF4-FFF2-40B4-BE49-F238E27FC236}">
                <a16:creationId xmlns:a16="http://schemas.microsoft.com/office/drawing/2014/main" id="{FD9E6C0F-8622-43A0-A1BE-196236CB5FA4}"/>
              </a:ext>
            </a:extLst>
          </p:cNvPr>
          <p:cNvGraphicFramePr>
            <a:graphicFrameLocks noGrp="1"/>
          </p:cNvGraphicFramePr>
          <p:nvPr>
            <p:extLst>
              <p:ext uri="{D42A27DB-BD31-4B8C-83A1-F6EECF244321}">
                <p14:modId xmlns:p14="http://schemas.microsoft.com/office/powerpoint/2010/main" val="702552418"/>
              </p:ext>
            </p:extLst>
          </p:nvPr>
        </p:nvGraphicFramePr>
        <p:xfrm>
          <a:off x="9144000" y="1303687"/>
          <a:ext cx="3328758" cy="4663440"/>
        </p:xfrm>
        <a:graphic>
          <a:graphicData uri="http://schemas.openxmlformats.org/drawingml/2006/table">
            <a:tbl>
              <a:tblPr firstRow="1" bandRow="1">
                <a:tableStyleId>{5C22544A-7EE6-4342-B048-85BDC9FD1C3A}</a:tableStyleId>
              </a:tblPr>
              <a:tblGrid>
                <a:gridCol w="962060">
                  <a:extLst>
                    <a:ext uri="{9D8B030D-6E8A-4147-A177-3AD203B41FA5}">
                      <a16:colId xmlns:a16="http://schemas.microsoft.com/office/drawing/2014/main" val="2511927509"/>
                    </a:ext>
                  </a:extLst>
                </a:gridCol>
                <a:gridCol w="355730">
                  <a:extLst>
                    <a:ext uri="{9D8B030D-6E8A-4147-A177-3AD203B41FA5}">
                      <a16:colId xmlns:a16="http://schemas.microsoft.com/office/drawing/2014/main" val="2829340369"/>
                    </a:ext>
                  </a:extLst>
                </a:gridCol>
                <a:gridCol w="1139098">
                  <a:extLst>
                    <a:ext uri="{9D8B030D-6E8A-4147-A177-3AD203B41FA5}">
                      <a16:colId xmlns:a16="http://schemas.microsoft.com/office/drawing/2014/main" val="2849855945"/>
                    </a:ext>
                  </a:extLst>
                </a:gridCol>
                <a:gridCol w="871870">
                  <a:extLst>
                    <a:ext uri="{9D8B030D-6E8A-4147-A177-3AD203B41FA5}">
                      <a16:colId xmlns:a16="http://schemas.microsoft.com/office/drawing/2014/main" val="1191933730"/>
                    </a:ext>
                  </a:extLst>
                </a:gridCol>
              </a:tblGrid>
              <a:tr h="340301">
                <a:tc>
                  <a:txBody>
                    <a:bodyPr/>
                    <a:lstStyle/>
                    <a:p>
                      <a:pPr algn="ctr"/>
                      <a:r>
                        <a:rPr lang="zh-TW" altLang="en-US" sz="1200" dirty="0"/>
                        <a:t>電阻 </a:t>
                      </a:r>
                      <a:r>
                        <a:rPr lang="en-US" altLang="zh-TW" sz="1200" dirty="0"/>
                        <a:t>(</a:t>
                      </a:r>
                      <a:r>
                        <a:rPr lang="en-US" altLang="zh-TW" sz="1200" dirty="0">
                          <a:sym typeface="Symbol" panose="05050102010706020507" pitchFamily="18" charset="2"/>
                        </a:rPr>
                        <a:t></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100" dirty="0"/>
                        <a:t>個數</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4</a:t>
                      </a:r>
                      <a:r>
                        <a:rPr lang="zh-TW" altLang="en-US" sz="1200" dirty="0"/>
                        <a:t>條色碼</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DMM</a:t>
                      </a:r>
                      <a:r>
                        <a:rPr lang="zh-TW" altLang="en-US" sz="1200" dirty="0"/>
                        <a:t>測量值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225483">
                <a:tc>
                  <a:txBody>
                    <a:bodyPr/>
                    <a:lstStyle/>
                    <a:p>
                      <a:pPr algn="ctr"/>
                      <a:r>
                        <a:rPr lang="en-US" altLang="zh-TW" sz="1200" dirty="0"/>
                        <a:t>1</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棕黑金金</a:t>
                      </a:r>
                    </a:p>
                  </a:txBody>
                  <a:tcPr anchor="ctr"/>
                </a:tc>
                <a:tc>
                  <a:txBody>
                    <a:bodyPr/>
                    <a:lstStyle/>
                    <a:p>
                      <a:pPr algn="ctr"/>
                      <a:r>
                        <a:rPr lang="en-US" altLang="zh-TW" sz="1200" dirty="0"/>
                        <a:t>1.3, 1.3</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476421">
                <a:tc>
                  <a:txBody>
                    <a:bodyPr/>
                    <a:lstStyle/>
                    <a:p>
                      <a:pPr algn="ctr"/>
                      <a:r>
                        <a:rPr lang="en-US" altLang="zh-TW" sz="1200" dirty="0"/>
                        <a:t>1.6</a:t>
                      </a:r>
                      <a:r>
                        <a:rPr lang="zh-TW" altLang="en-US" sz="1200" dirty="0"/>
                        <a:t>或</a:t>
                      </a:r>
                      <a:r>
                        <a:rPr lang="en-US" altLang="zh-TW" sz="1200" dirty="0"/>
                        <a:t>3.3+3.3</a:t>
                      </a:r>
                      <a:r>
                        <a:rPr lang="zh-TW" altLang="en-US" sz="1200" dirty="0"/>
                        <a:t>並聯</a:t>
                      </a:r>
                      <a:r>
                        <a:rPr lang="en-US" altLang="zh-TW" sz="1200" dirty="0"/>
                        <a:t>(1.65 </a:t>
                      </a:r>
                      <a:r>
                        <a:rPr lang="en-US" altLang="zh-TW" sz="1200" dirty="0">
                          <a:sym typeface="Symbol" panose="05050102010706020507" pitchFamily="18" charset="2"/>
                        </a:rPr>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棕藍金金或</a:t>
                      </a:r>
                      <a:endParaRPr lang="en-US" altLang="zh-TW" sz="1200" dirty="0"/>
                    </a:p>
                    <a:p>
                      <a:pPr algn="ctr"/>
                      <a:r>
                        <a:rPr lang="en-US" altLang="zh-TW" sz="1200" dirty="0"/>
                        <a:t>2</a:t>
                      </a:r>
                      <a:r>
                        <a:rPr lang="zh-TW" altLang="en-US" sz="1200" dirty="0"/>
                        <a:t>橘橘金並聯</a:t>
                      </a:r>
                      <a:endParaRPr lang="en-US" altLang="zh-TW" sz="1200" dirty="0"/>
                    </a:p>
                  </a:txBody>
                  <a:tcPr anchor="ctr"/>
                </a:tc>
                <a:tc>
                  <a:txBody>
                    <a:bodyPr/>
                    <a:lstStyle/>
                    <a:p>
                      <a:pPr algn="ctr"/>
                      <a:r>
                        <a:rPr lang="en-US" altLang="zh-TW" sz="1200" dirty="0"/>
                        <a:t>1.8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225483">
                <a:tc>
                  <a:txBody>
                    <a:bodyPr/>
                    <a:lstStyle/>
                    <a:p>
                      <a:pPr algn="ctr"/>
                      <a:r>
                        <a:rPr lang="en-US" altLang="zh-TW" sz="1200" dirty="0"/>
                        <a:t>10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棕黑黑金</a:t>
                      </a:r>
                    </a:p>
                  </a:txBody>
                  <a:tcPr anchor="ctr"/>
                </a:tc>
                <a:tc>
                  <a:txBody>
                    <a:bodyPr/>
                    <a:lstStyle/>
                    <a:p>
                      <a:pPr algn="ctr"/>
                      <a:r>
                        <a:rPr lang="en-US" altLang="zh-TW" sz="1200" dirty="0"/>
                        <a:t>10.4, 10.4</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476421">
                <a:tc>
                  <a:txBody>
                    <a:bodyPr/>
                    <a:lstStyle/>
                    <a:p>
                      <a:pPr algn="ctr"/>
                      <a:r>
                        <a:rPr lang="en-US" altLang="zh-TW" sz="1200" dirty="0"/>
                        <a:t>16 </a:t>
                      </a:r>
                    </a:p>
                    <a:p>
                      <a:pPr algn="ctr"/>
                      <a:r>
                        <a:rPr lang="zh-TW" altLang="en-US" sz="1200" dirty="0"/>
                        <a:t>或</a:t>
                      </a:r>
                      <a:r>
                        <a:rPr lang="en-US" altLang="zh-TW" sz="1200" dirty="0"/>
                        <a:t>15+1(</a:t>
                      </a:r>
                      <a:r>
                        <a:rPr lang="zh-TW" altLang="en-US" sz="1200" dirty="0"/>
                        <a:t>串聯</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棕藍黑金或</a:t>
                      </a:r>
                      <a:endParaRPr lang="en-US" altLang="zh-TW" sz="1200" dirty="0"/>
                    </a:p>
                    <a:p>
                      <a:pPr algn="ctr"/>
                      <a:r>
                        <a:rPr lang="zh-TW" altLang="en-US" sz="1050" dirty="0"/>
                        <a:t>棕綠黑金</a:t>
                      </a:r>
                      <a:r>
                        <a:rPr lang="en-US" altLang="zh-TW" sz="1050" dirty="0"/>
                        <a:t>&amp;</a:t>
                      </a:r>
                      <a:r>
                        <a:rPr lang="zh-TW" altLang="en-US" sz="1050" dirty="0"/>
                        <a:t>棕黑金金串聯</a:t>
                      </a:r>
                    </a:p>
                  </a:txBody>
                  <a:tcPr anchor="ctr"/>
                </a:tc>
                <a:tc>
                  <a:txBody>
                    <a:bodyPr/>
                    <a:lstStyle/>
                    <a:p>
                      <a:pPr algn="ctr"/>
                      <a:r>
                        <a:rPr lang="en-US" altLang="zh-TW" sz="1200" dirty="0"/>
                        <a:t>16.8</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225483">
                <a:tc>
                  <a:txBody>
                    <a:bodyPr/>
                    <a:lstStyle/>
                    <a:p>
                      <a:pPr algn="ctr"/>
                      <a:r>
                        <a:rPr lang="en-US" altLang="zh-TW" sz="1200" dirty="0"/>
                        <a:t>150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棕綠棕金</a:t>
                      </a:r>
                    </a:p>
                  </a:txBody>
                  <a:tcPr anchor="ctr"/>
                </a:tc>
                <a:tc>
                  <a:txBody>
                    <a:bodyPr/>
                    <a:lstStyle/>
                    <a:p>
                      <a:pPr algn="ctr"/>
                      <a:r>
                        <a:rPr lang="en-US" altLang="zh-TW" sz="1200" dirty="0"/>
                        <a:t>150.2</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225483">
                <a:tc>
                  <a:txBody>
                    <a:bodyPr/>
                    <a:lstStyle/>
                    <a:p>
                      <a:pPr algn="ctr"/>
                      <a:r>
                        <a:rPr lang="en-US" altLang="zh-TW" sz="1200" dirty="0"/>
                        <a:t>300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橘黑棕金</a:t>
                      </a:r>
                    </a:p>
                  </a:txBody>
                  <a:tcPr anchor="ctr"/>
                </a:tc>
                <a:tc>
                  <a:txBody>
                    <a:bodyPr/>
                    <a:lstStyle/>
                    <a:p>
                      <a:pPr algn="ctr"/>
                      <a:r>
                        <a:rPr lang="en-US" altLang="zh-TW" sz="1200" dirty="0"/>
                        <a:t>300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225483">
                <a:tc>
                  <a:txBody>
                    <a:bodyPr/>
                    <a:lstStyle/>
                    <a:p>
                      <a:pPr algn="ctr"/>
                      <a:r>
                        <a:rPr lang="en-US" altLang="zh-TW" sz="1200" dirty="0"/>
                        <a:t>390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橘白棕金</a:t>
                      </a:r>
                    </a:p>
                  </a:txBody>
                  <a:tcPr anchor="ctr"/>
                </a:tc>
                <a:tc>
                  <a:txBody>
                    <a:bodyPr/>
                    <a:lstStyle/>
                    <a:p>
                      <a:pPr algn="ctr"/>
                      <a:r>
                        <a:rPr lang="en-US" altLang="zh-TW" sz="1200" dirty="0"/>
                        <a:t>380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40301">
                <a:tc>
                  <a:txBody>
                    <a:bodyPr/>
                    <a:lstStyle/>
                    <a:p>
                      <a:pPr algn="ctr"/>
                      <a:r>
                        <a:rPr lang="en-US" altLang="zh-TW" sz="1200" dirty="0"/>
                        <a:t>39k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橘白橘金</a:t>
                      </a:r>
                    </a:p>
                  </a:txBody>
                  <a:tcPr anchor="ctr"/>
                </a:tc>
                <a:tc>
                  <a:txBody>
                    <a:bodyPr/>
                    <a:lstStyle/>
                    <a:p>
                      <a:pPr algn="ctr"/>
                      <a:r>
                        <a:rPr lang="en-US" altLang="zh-TW" sz="1200" dirty="0"/>
                        <a:t>39.3 k,39.3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225483">
                <a:tc>
                  <a:txBody>
                    <a:bodyPr/>
                    <a:lstStyle/>
                    <a:p>
                      <a:pPr algn="ctr"/>
                      <a:r>
                        <a:rPr lang="en-US" altLang="zh-TW" sz="1200" dirty="0"/>
                        <a:t>50k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綠黑橘金</a:t>
                      </a:r>
                    </a:p>
                  </a:txBody>
                  <a:tcPr anchor="ctr"/>
                </a:tc>
                <a:tc>
                  <a:txBody>
                    <a:bodyPr/>
                    <a:lstStyle/>
                    <a:p>
                      <a:pPr algn="ctr"/>
                      <a:r>
                        <a:rPr lang="en-US" altLang="zh-TW" sz="1200" dirty="0"/>
                        <a:t>50.3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225483">
                <a:tc>
                  <a:txBody>
                    <a:bodyPr/>
                    <a:lstStyle/>
                    <a:p>
                      <a:pPr algn="ctr"/>
                      <a:r>
                        <a:rPr lang="en-US" altLang="zh-TW" sz="1200" dirty="0"/>
                        <a:t>100k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棕黑黃金</a:t>
                      </a:r>
                    </a:p>
                  </a:txBody>
                  <a:tcPr anchor="ctr"/>
                </a:tc>
                <a:tc>
                  <a:txBody>
                    <a:bodyPr/>
                    <a:lstStyle/>
                    <a:p>
                      <a:pPr algn="ctr"/>
                      <a:r>
                        <a:rPr lang="en-US" altLang="zh-TW" sz="1200" dirty="0"/>
                        <a:t>101.1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225483">
                <a:tc>
                  <a:txBody>
                    <a:bodyPr/>
                    <a:lstStyle/>
                    <a:p>
                      <a:pPr algn="ctr"/>
                      <a:r>
                        <a:rPr lang="en-US" altLang="zh-TW" sz="1200" dirty="0"/>
                        <a:t>200k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紅黑黃金</a:t>
                      </a:r>
                    </a:p>
                  </a:txBody>
                  <a:tcPr anchor="ctr"/>
                </a:tc>
                <a:tc>
                  <a:txBody>
                    <a:bodyPr/>
                    <a:lstStyle/>
                    <a:p>
                      <a:pPr algn="ctr"/>
                      <a:r>
                        <a:rPr lang="en-US" altLang="zh-TW" sz="1200" dirty="0"/>
                        <a:t>203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225483">
                <a:tc>
                  <a:txBody>
                    <a:bodyPr/>
                    <a:lstStyle/>
                    <a:p>
                      <a:pPr algn="ctr"/>
                      <a:r>
                        <a:rPr lang="en-US" altLang="zh-TW" sz="1200" dirty="0"/>
                        <a:t>390k</a:t>
                      </a:r>
                      <a:endParaRPr lang="zh-TW" altLang="en-US" sz="12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200" dirty="0"/>
                        <a:t>1</a:t>
                      </a:r>
                      <a:endParaRPr lang="zh-TW" alt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200" dirty="0"/>
                        <a:t>橘白黃金</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zh-TW" sz="1200" dirty="0"/>
                        <a:t>393 k</a:t>
                      </a:r>
                      <a:endParaRPr lang="zh-TW" altLang="en-US" sz="12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pic>
        <p:nvPicPr>
          <p:cNvPr id="69" name="圖形 68" descr="首頁">
            <a:hlinkClick r:id="rId2" action="ppaction://hlinksldjump"/>
            <a:extLst>
              <a:ext uri="{FF2B5EF4-FFF2-40B4-BE49-F238E27FC236}">
                <a16:creationId xmlns:a16="http://schemas.microsoft.com/office/drawing/2014/main" id="{A9D60A33-1F82-48D1-8948-7FCC9B8AB8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mc:AlternateContent xmlns:mc="http://schemas.openxmlformats.org/markup-compatibility/2006">
        <mc:Choice xmlns:a14="http://schemas.microsoft.com/office/drawing/2010/main" Requires="a14">
          <p:sp>
            <p:nvSpPr>
              <p:cNvPr id="70" name="物件 80">
                <a:extLst>
                  <a:ext uri="{FF2B5EF4-FFF2-40B4-BE49-F238E27FC236}">
                    <a16:creationId xmlns:a16="http://schemas.microsoft.com/office/drawing/2014/main" id="{BD7C99EF-9A31-4F15-BE72-BC6B7FA501F6}"/>
                  </a:ext>
                </a:extLst>
              </p:cNvPr>
              <p:cNvSpPr txBox="1"/>
              <p:nvPr/>
            </p:nvSpPr>
            <p:spPr bwMode="auto">
              <a:xfrm>
                <a:off x="463730" y="2033970"/>
                <a:ext cx="3884398" cy="847725"/>
              </a:xfrm>
              <a:prstGeom prst="rect">
                <a:avLst/>
              </a:prstGeom>
              <a:noFill/>
              <a:extLst/>
            </p:spPr>
            <p:txBody>
              <a:bodyPr>
                <a:noAutofit/>
              </a:bodyPr>
              <a:lstStyle/>
              <a:p>
                <a:pPr>
                  <a:lnSpc>
                    <a:spcPct val="120000"/>
                  </a:lnSpc>
                </a:pPr>
                <a14:m>
                  <m:oMathPara xmlns:m="http://schemas.openxmlformats.org/officeDocument/2006/math">
                    <m:oMathParaPr>
                      <m:jc m:val="centerGroup"/>
                    </m:oMathParaPr>
                    <m:oMath xmlns:m="http://schemas.openxmlformats.org/officeDocument/2006/math">
                      <m:r>
                        <a:rPr lang="zh-TW" altLang="en-US" sz="2000" b="0" i="1" smtClean="0">
                          <a:solidFill>
                            <a:schemeClr val="tx1"/>
                          </a:solidFill>
                          <a:latin typeface="Cambria Math" panose="02040503050406030204" pitchFamily="18" charset="0"/>
                        </a:rPr>
                        <m:t>𝑅</m:t>
                      </m:r>
                      <m:r>
                        <a:rPr lang="en-US" altLang="zh-TW" sz="2000" b="0" i="1" baseline="-25000" smtClean="0">
                          <a:solidFill>
                            <a:schemeClr val="tx1"/>
                          </a:solidFill>
                          <a:latin typeface="Cambria Math" panose="02040503050406030204" pitchFamily="18" charset="0"/>
                        </a:rPr>
                        <m:t>𝐷𝑈𝑇</m:t>
                      </m:r>
                      <m:r>
                        <a:rPr lang="zh-TW" altLang="en-US" sz="2000" b="0" i="1" smtClean="0">
                          <a:solidFill>
                            <a:schemeClr val="tx1"/>
                          </a:solidFill>
                          <a:latin typeface="Cambria Math" panose="02040503050406030204" pitchFamily="18" charset="0"/>
                        </a:rPr>
                        <m:t>=</m:t>
                      </m:r>
                      <m:f>
                        <m:fPr>
                          <m:ctrlPr>
                            <a:rPr lang="zh-TW" altLang="en-US" sz="2000" i="1">
                              <a:solidFill>
                                <a:schemeClr val="tx1"/>
                              </a:solidFill>
                              <a:latin typeface="Cambria Math" panose="02040503050406030204" pitchFamily="18" charset="0"/>
                            </a:rPr>
                          </m:ctrlPr>
                        </m:fPr>
                        <m:num>
                          <m:d>
                            <m:dPr>
                              <m:ctrlPr>
                                <a:rPr lang="zh-TW" altLang="en-US" sz="2000" i="1">
                                  <a:solidFill>
                                    <a:schemeClr val="tx1"/>
                                  </a:solidFill>
                                  <a:latin typeface="Cambria Math" panose="02040503050406030204" pitchFamily="18" charset="0"/>
                                </a:rPr>
                              </m:ctrlPr>
                            </m:dPr>
                            <m:e>
                              <m:sSub>
                                <m:sSubPr>
                                  <m:ctrlPr>
                                    <a:rPr lang="zh-TW" altLang="en-US" sz="2000" i="1">
                                      <a:solidFill>
                                        <a:schemeClr val="tx1"/>
                                      </a:solidFill>
                                      <a:latin typeface="Cambria Math" panose="02040503050406030204" pitchFamily="18" charset="0"/>
                                    </a:rPr>
                                  </m:ctrlPr>
                                </m:sSubPr>
                                <m:e>
                                  <m:r>
                                    <a:rPr lang="zh-TW" altLang="en-US" sz="2000" b="0" i="1" smtClean="0">
                                      <a:solidFill>
                                        <a:schemeClr val="tx1"/>
                                      </a:solidFill>
                                      <a:latin typeface="Cambria Math" panose="02040503050406030204" pitchFamily="18" charset="0"/>
                                    </a:rPr>
                                    <m:t>𝑅</m:t>
                                  </m:r>
                                </m:e>
                                <m:sub>
                                  <m:r>
                                    <a:rPr lang="en-US" altLang="zh-TW" sz="2000" b="0" i="1" smtClean="0">
                                      <a:solidFill>
                                        <a:schemeClr val="tx1"/>
                                      </a:solidFill>
                                      <a:latin typeface="Cambria Math" panose="02040503050406030204" pitchFamily="18" charset="0"/>
                                    </a:rPr>
                                    <m:t>𝐺</m:t>
                                  </m:r>
                                </m:sub>
                              </m:sSub>
                              <m:r>
                                <a:rPr lang="zh-TW" altLang="en-US" sz="2000" b="0" i="1" smtClean="0">
                                  <a:solidFill>
                                    <a:schemeClr val="tx1"/>
                                  </a:solidFill>
                                  <a:latin typeface="Cambria Math" panose="02040503050406030204" pitchFamily="18" charset="0"/>
                                </a:rPr>
                                <m:t>+</m:t>
                              </m:r>
                              <m:sSub>
                                <m:sSubPr>
                                  <m:ctrlPr>
                                    <a:rPr lang="zh-TW" altLang="en-US" sz="2000" i="1">
                                      <a:solidFill>
                                        <a:schemeClr val="tx1"/>
                                      </a:solidFill>
                                      <a:latin typeface="Cambria Math" panose="02040503050406030204" pitchFamily="18" charset="0"/>
                                    </a:rPr>
                                  </m:ctrlPr>
                                </m:sSubPr>
                                <m:e>
                                  <m:r>
                                    <a:rPr lang="zh-TW" altLang="en-US" sz="2000" b="0" i="1" smtClean="0">
                                      <a:solidFill>
                                        <a:schemeClr val="tx1"/>
                                      </a:solidFill>
                                      <a:latin typeface="Cambria Math" panose="02040503050406030204" pitchFamily="18" charset="0"/>
                                    </a:rPr>
                                    <m:t>𝑅</m:t>
                                  </m:r>
                                </m:e>
                                <m:sub>
                                  <m:r>
                                    <a:rPr lang="zh-TW" altLang="en-US" sz="2000" b="0" i="1" smtClean="0">
                                      <a:solidFill>
                                        <a:schemeClr val="tx1"/>
                                      </a:solidFill>
                                      <a:latin typeface="Cambria Math" panose="02040503050406030204" pitchFamily="18" charset="0"/>
                                    </a:rPr>
                                    <m:t>𝑠</m:t>
                                  </m:r>
                                  <m:r>
                                    <a:rPr lang="en-US" altLang="zh-TW" sz="2000" b="0" i="1" smtClean="0">
                                      <a:solidFill>
                                        <a:schemeClr val="tx1"/>
                                      </a:solidFill>
                                      <a:latin typeface="Cambria Math" panose="02040503050406030204" pitchFamily="18" charset="0"/>
                                    </a:rPr>
                                    <m:t>0</m:t>
                                  </m:r>
                                </m:sub>
                              </m:sSub>
                            </m:e>
                          </m:d>
                          <m:d>
                            <m:dPr>
                              <m:ctrlPr>
                                <a:rPr lang="zh-TW" altLang="en-US" sz="2000" i="1">
                                  <a:solidFill>
                                    <a:schemeClr val="tx1"/>
                                  </a:solidFill>
                                  <a:latin typeface="Cambria Math" panose="02040503050406030204" pitchFamily="18" charset="0"/>
                                </a:rPr>
                              </m:ctrlPr>
                            </m:dPr>
                            <m:e>
                              <m:sSub>
                                <m:sSubPr>
                                  <m:ctrlPr>
                                    <a:rPr lang="zh-TW" altLang="en-US" sz="2000" i="1">
                                      <a:solidFill>
                                        <a:schemeClr val="tx1"/>
                                      </a:solidFill>
                                      <a:latin typeface="Cambria Math" panose="02040503050406030204" pitchFamily="18" charset="0"/>
                                    </a:rPr>
                                  </m:ctrlPr>
                                </m:sSubPr>
                                <m:e>
                                  <m:r>
                                    <a:rPr lang="zh-TW" altLang="en-US" sz="2000" b="0" i="1" smtClean="0">
                                      <a:solidFill>
                                        <a:schemeClr val="tx1"/>
                                      </a:solidFill>
                                      <a:latin typeface="Cambria Math" panose="02040503050406030204" pitchFamily="18" charset="0"/>
                                    </a:rPr>
                                    <m:t>𝐼</m:t>
                                  </m:r>
                                </m:e>
                                <m:sub>
                                  <m:r>
                                    <a:rPr lang="en-US" altLang="zh-TW" sz="2000" b="0" i="1" smtClean="0">
                                      <a:solidFill>
                                        <a:schemeClr val="tx1"/>
                                      </a:solidFill>
                                      <a:latin typeface="Cambria Math" panose="02040503050406030204" pitchFamily="18" charset="0"/>
                                    </a:rPr>
                                    <m:t>𝐺</m:t>
                                  </m:r>
                                  <m:r>
                                    <a:rPr lang="en-US" altLang="zh-TW" sz="2000" b="0" i="1" smtClean="0">
                                      <a:solidFill>
                                        <a:schemeClr val="tx1"/>
                                      </a:solidFill>
                                      <a:latin typeface="Cambria Math" panose="02040503050406030204" pitchFamily="18" charset="0"/>
                                    </a:rPr>
                                    <m:t>(</m:t>
                                  </m:r>
                                  <m:r>
                                    <a:rPr lang="en-US" altLang="zh-TW" sz="2000" b="0" i="1" smtClean="0">
                                      <a:solidFill>
                                        <a:schemeClr val="tx1"/>
                                      </a:solidFill>
                                      <a:latin typeface="Cambria Math" panose="02040503050406030204" pitchFamily="18" charset="0"/>
                                    </a:rPr>
                                    <m:t>𝐹𝑆</m:t>
                                  </m:r>
                                  <m:r>
                                    <a:rPr lang="en-US" altLang="zh-TW" sz="2000" b="0" i="1" smtClean="0">
                                      <a:solidFill>
                                        <a:schemeClr val="tx1"/>
                                      </a:solidFill>
                                      <a:latin typeface="Cambria Math" panose="02040503050406030204" pitchFamily="18" charset="0"/>
                                    </a:rPr>
                                    <m:t>)</m:t>
                                  </m:r>
                                </m:sub>
                              </m:sSub>
                              <m:r>
                                <a:rPr lang="zh-TW" altLang="en-US" sz="2000" b="0" i="1" smtClean="0">
                                  <a:solidFill>
                                    <a:schemeClr val="tx1"/>
                                  </a:solidFill>
                                  <a:latin typeface="Cambria Math" panose="02040503050406030204" pitchFamily="18" charset="0"/>
                                </a:rPr>
                                <m:t>−</m:t>
                              </m:r>
                              <m:r>
                                <a:rPr lang="zh-TW" altLang="en-US" sz="2000" b="0" i="1" smtClean="0">
                                  <a:solidFill>
                                    <a:schemeClr val="tx1"/>
                                  </a:solidFill>
                                  <a:latin typeface="Cambria Math" panose="02040503050406030204" pitchFamily="18" charset="0"/>
                                </a:rPr>
                                <m:t>𝐼</m:t>
                              </m:r>
                            </m:e>
                          </m:d>
                        </m:num>
                        <m:den>
                          <m:r>
                            <a:rPr lang="zh-TW" altLang="en-US" sz="2000" b="0" i="1" smtClean="0">
                              <a:solidFill>
                                <a:schemeClr val="tx1"/>
                              </a:solidFill>
                              <a:latin typeface="Cambria Math" panose="02040503050406030204" pitchFamily="18" charset="0"/>
                            </a:rPr>
                            <m:t>𝐼</m:t>
                          </m:r>
                        </m:den>
                      </m:f>
                    </m:oMath>
                  </m:oMathPara>
                </a14:m>
                <a:endParaRPr lang="zh-TW" altLang="en-US" sz="2000" dirty="0">
                  <a:solidFill>
                    <a:schemeClr val="tx1"/>
                  </a:solidFill>
                </a:endParaRPr>
              </a:p>
            </p:txBody>
          </p:sp>
        </mc:Choice>
        <mc:Fallback>
          <p:sp>
            <p:nvSpPr>
              <p:cNvPr id="70" name="物件 80">
                <a:extLst>
                  <a:ext uri="{FF2B5EF4-FFF2-40B4-BE49-F238E27FC236}">
                    <a16:creationId xmlns:a16="http://schemas.microsoft.com/office/drawing/2014/main" id="{BD7C99EF-9A31-4F15-BE72-BC6B7FA501F6}"/>
                  </a:ext>
                </a:extLst>
              </p:cNvPr>
              <p:cNvSpPr txBox="1">
                <a:spLocks noRot="1" noChangeAspect="1" noMove="1" noResize="1" noEditPoints="1" noAdjustHandles="1" noChangeArrowheads="1" noChangeShapeType="1" noTextEdit="1"/>
              </p:cNvSpPr>
              <p:nvPr/>
            </p:nvSpPr>
            <p:spPr bwMode="auto">
              <a:xfrm>
                <a:off x="463730" y="2033970"/>
                <a:ext cx="3884398" cy="847725"/>
              </a:xfrm>
              <a:prstGeom prst="rect">
                <a:avLst/>
              </a:prstGeom>
              <a:blipFill>
                <a:blip r:embed="rId5"/>
                <a:stretch>
                  <a:fillRect/>
                </a:stretch>
              </a:blipFill>
              <a:extLst/>
            </p:spPr>
            <p:txBody>
              <a:bodyPr/>
              <a:lstStyle/>
              <a:p>
                <a:r>
                  <a:rPr lang="zh-TW" altLang="en-US">
                    <a:noFill/>
                  </a:rPr>
                  <a:t> </a:t>
                </a:r>
              </a:p>
            </p:txBody>
          </p:sp>
        </mc:Fallback>
      </mc:AlternateContent>
      <p:sp>
        <p:nvSpPr>
          <p:cNvPr id="71" name="文字方塊 70">
            <a:extLst>
              <a:ext uri="{FF2B5EF4-FFF2-40B4-BE49-F238E27FC236}">
                <a16:creationId xmlns:a16="http://schemas.microsoft.com/office/drawing/2014/main" id="{3CD595C9-960D-4214-8BAA-A022625DDB1C}"/>
              </a:ext>
            </a:extLst>
          </p:cNvPr>
          <p:cNvSpPr txBox="1"/>
          <p:nvPr/>
        </p:nvSpPr>
        <p:spPr>
          <a:xfrm>
            <a:off x="280079" y="1133747"/>
            <a:ext cx="8662744" cy="935363"/>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355600" indent="-355600" defTabSz="355600">
              <a:lnSpc>
                <a:spcPct val="120000"/>
              </a:lnSpc>
            </a:pPr>
            <a:r>
              <a:rPr lang="en-US" altLang="zh-TW" sz="2400" dirty="0">
                <a:solidFill>
                  <a:schemeClr val="tx1"/>
                </a:solidFill>
                <a:latin typeface="微軟正黑體" panose="020B0604030504040204" pitchFamily="34" charset="-120"/>
                <a:ea typeface="微軟正黑體" panose="020B0604030504040204" pitchFamily="34" charset="-120"/>
              </a:rPr>
              <a:t>3.</a:t>
            </a:r>
            <a:r>
              <a:rPr lang="zh-TW" altLang="en-US" sz="2400" dirty="0">
                <a:solidFill>
                  <a:schemeClr val="tx1"/>
                </a:solidFill>
                <a:latin typeface="微軟正黑體" panose="020B0604030504040204" pitchFamily="34" charset="-120"/>
                <a:ea typeface="微軟正黑體" panose="020B0604030504040204" pitchFamily="34" charset="-120"/>
              </a:rPr>
              <a:t> </a:t>
            </a:r>
            <a:r>
              <a:rPr lang="zh-TW" altLang="en-US" sz="2400" b="1" dirty="0">
                <a:solidFill>
                  <a:schemeClr val="tx1"/>
                </a:solidFill>
                <a:latin typeface="+mn-ea"/>
              </a:rPr>
              <a:t>取電阻</a:t>
            </a:r>
            <a:r>
              <a:rPr lang="en-US" altLang="zh-TW" sz="2400" b="1" dirty="0">
                <a:solidFill>
                  <a:schemeClr val="tx1"/>
                </a:solidFill>
                <a:latin typeface="+mn-ea"/>
                <a:cs typeface="Times New Roman" pitchFamily="18" charset="0"/>
              </a:rPr>
              <a:t>390 k</a:t>
            </a:r>
            <a:r>
              <a:rPr lang="en-US" altLang="zh-TW" sz="2400" b="1" dirty="0">
                <a:solidFill>
                  <a:schemeClr val="tx1"/>
                </a:solidFill>
                <a:latin typeface="+mn-ea"/>
                <a:cs typeface="Times New Roman" pitchFamily="18" charset="0"/>
                <a:sym typeface="Symbol" panose="05050102010706020507" pitchFamily="18" charset="2"/>
              </a:rPr>
              <a:t>, </a:t>
            </a:r>
            <a:r>
              <a:rPr lang="en-US" altLang="zh-TW" sz="2400" b="1" dirty="0">
                <a:solidFill>
                  <a:schemeClr val="tx1"/>
                </a:solidFill>
                <a:latin typeface="+mn-ea"/>
                <a:cs typeface="Times New Roman" pitchFamily="18" charset="0"/>
              </a:rPr>
              <a:t>39 k</a:t>
            </a:r>
            <a:r>
              <a:rPr lang="en-US" altLang="zh-TW" sz="2400" b="1" dirty="0">
                <a:solidFill>
                  <a:schemeClr val="tx1"/>
                </a:solidFill>
                <a:latin typeface="+mn-ea"/>
                <a:cs typeface="Times New Roman" pitchFamily="18" charset="0"/>
                <a:sym typeface="Symbol" panose="05050102010706020507" pitchFamily="18" charset="2"/>
              </a:rPr>
              <a:t>, </a:t>
            </a:r>
            <a:r>
              <a:rPr lang="en-US" altLang="zh-TW" sz="2400" b="1" dirty="0">
                <a:solidFill>
                  <a:schemeClr val="tx1"/>
                </a:solidFill>
                <a:latin typeface="+mn-ea"/>
                <a:cs typeface="Times New Roman" pitchFamily="18" charset="0"/>
              </a:rPr>
              <a:t>390 </a:t>
            </a:r>
            <a:r>
              <a:rPr lang="en-US" altLang="zh-TW" sz="2400" b="1" dirty="0">
                <a:solidFill>
                  <a:schemeClr val="tx1"/>
                </a:solidFill>
                <a:latin typeface="+mn-ea"/>
                <a:cs typeface="Times New Roman" pitchFamily="18" charset="0"/>
                <a:sym typeface="Symbol" panose="05050102010706020507" pitchFamily="18" charset="2"/>
              </a:rPr>
              <a:t></a:t>
            </a:r>
            <a:r>
              <a:rPr lang="zh-TW" altLang="en-US" sz="2400" b="1" dirty="0">
                <a:solidFill>
                  <a:schemeClr val="tx1"/>
                </a:solidFill>
                <a:latin typeface="+mn-ea"/>
                <a:cs typeface="Times New Roman" pitchFamily="18" charset="0"/>
                <a:sym typeface="Symbol" panose="05050102010706020507" pitchFamily="18" charset="2"/>
              </a:rPr>
              <a:t> 做為待測電阻</a:t>
            </a:r>
            <a:r>
              <a:rPr lang="en-US" altLang="zh-TW" sz="2400" b="1" dirty="0">
                <a:solidFill>
                  <a:schemeClr val="tx1"/>
                </a:solidFill>
                <a:latin typeface="+mn-ea"/>
                <a:cs typeface="Times New Roman" pitchFamily="18" charset="0"/>
                <a:sym typeface="Symbol" panose="05050102010706020507" pitchFamily="18" charset="2"/>
              </a:rPr>
              <a:t>R</a:t>
            </a:r>
            <a:r>
              <a:rPr lang="zh-TW" altLang="en-US" sz="2400" b="1" dirty="0">
                <a:solidFill>
                  <a:schemeClr val="tx1"/>
                </a:solidFill>
                <a:latin typeface="+mn-ea"/>
                <a:cs typeface="Times New Roman" pitchFamily="18" charset="0"/>
                <a:sym typeface="Symbol" panose="05050102010706020507" pitchFamily="18" charset="2"/>
              </a:rPr>
              <a:t>，</a:t>
            </a:r>
            <a:r>
              <a:rPr lang="zh-TW" altLang="zh-TW" sz="2400" dirty="0">
                <a:latin typeface="微軟正黑體"/>
                <a:cs typeface="Times New Roman" pitchFamily="18" charset="0"/>
              </a:rPr>
              <a:t>以</a:t>
            </a:r>
            <a:r>
              <a:rPr lang="zh-TW" altLang="zh-TW" sz="2400" b="1" dirty="0">
                <a:solidFill>
                  <a:srgbClr val="0000FF"/>
                </a:solidFill>
                <a:latin typeface="微軟正黑體"/>
                <a:cs typeface="Times New Roman" pitchFamily="18" charset="0"/>
              </a:rPr>
              <a:t>自製歐姆計</a:t>
            </a:r>
            <a:r>
              <a:rPr lang="zh-TW" altLang="zh-TW" sz="2400" dirty="0">
                <a:latin typeface="微軟正黑體"/>
                <a:cs typeface="Times New Roman" pitchFamily="18" charset="0"/>
              </a:rPr>
              <a:t>測量</a:t>
            </a:r>
            <a:r>
              <a:rPr lang="zh-TW" altLang="en-US" sz="2400" dirty="0">
                <a:latin typeface="微軟正黑體"/>
                <a:cs typeface="Times New Roman" pitchFamily="18" charset="0"/>
              </a:rPr>
              <a:t>，</a:t>
            </a:r>
            <a:r>
              <a:rPr lang="zh-TW" altLang="en-US" sz="2400" dirty="0">
                <a:solidFill>
                  <a:schemeClr val="tx1"/>
                </a:solidFill>
                <a:latin typeface="微軟正黑體" panose="020B0604030504040204" pitchFamily="34" charset="-120"/>
                <a:ea typeface="微軟正黑體" panose="020B0604030504040204" pitchFamily="34" charset="-120"/>
                <a:cs typeface="Times New Roman" pitchFamily="18" charset="0"/>
              </a:rPr>
              <a:t>以</a:t>
            </a:r>
            <a:r>
              <a:rPr lang="zh-TW" altLang="en-US" sz="2400" dirty="0">
                <a:solidFill>
                  <a:schemeClr val="tx1"/>
                </a:solidFill>
                <a:latin typeface="微軟正黑體" panose="020B0604030504040204" pitchFamily="34" charset="-120"/>
                <a:ea typeface="微軟正黑體" panose="020B0604030504040204" pitchFamily="34" charset="-120"/>
              </a:rPr>
              <a:t>檢流計讀值 </a:t>
            </a:r>
            <a:r>
              <a:rPr lang="en-US" altLang="zh-TW" sz="2400" dirty="0">
                <a:solidFill>
                  <a:schemeClr val="tx1"/>
                </a:solidFill>
                <a:latin typeface="微軟正黑體" panose="020B0604030504040204" pitchFamily="34" charset="-120"/>
                <a:ea typeface="微軟正黑體" panose="020B0604030504040204" pitchFamily="34" charset="-120"/>
              </a:rPr>
              <a:t>I</a:t>
            </a:r>
            <a:r>
              <a:rPr lang="zh-TW" altLang="en-US" sz="2400" dirty="0">
                <a:solidFill>
                  <a:schemeClr val="tx1"/>
                </a:solidFill>
                <a:latin typeface="微軟正黑體" panose="020B0604030504040204" pitchFamily="34" charset="-120"/>
                <a:ea typeface="微軟正黑體" panose="020B0604030504040204" pitchFamily="34" charset="-120"/>
              </a:rPr>
              <a:t> </a:t>
            </a:r>
            <a:r>
              <a:rPr lang="en-US" altLang="zh-TW" sz="2400" dirty="0">
                <a:solidFill>
                  <a:schemeClr val="tx1"/>
                </a:solidFill>
                <a:latin typeface="微軟正黑體" panose="020B0604030504040204" pitchFamily="34" charset="-120"/>
                <a:ea typeface="微軟正黑體" panose="020B0604030504040204" pitchFamily="34" charset="-120"/>
              </a:rPr>
              <a:t>(</a:t>
            </a:r>
            <a:r>
              <a:rPr lang="en-US" altLang="zh-TW" sz="2400" dirty="0">
                <a:solidFill>
                  <a:schemeClr val="tx1"/>
                </a:solidFill>
                <a:latin typeface="微軟正黑體" panose="020B0604030504040204" pitchFamily="34" charset="-120"/>
                <a:ea typeface="微軟正黑體" panose="020B0604030504040204" pitchFamily="34" charset="-120"/>
                <a:sym typeface="Symbol" panose="05050102010706020507" pitchFamily="18" charset="2"/>
              </a:rPr>
              <a:t></a:t>
            </a:r>
            <a:r>
              <a:rPr lang="en-US" altLang="zh-TW" sz="2400" dirty="0">
                <a:solidFill>
                  <a:schemeClr val="tx1"/>
                </a:solidFill>
                <a:latin typeface="微軟正黑體" panose="020B0604030504040204" pitchFamily="34" charset="-120"/>
                <a:ea typeface="微軟正黑體" panose="020B0604030504040204" pitchFamily="34" charset="-120"/>
              </a:rPr>
              <a:t>A)</a:t>
            </a:r>
            <a:r>
              <a:rPr lang="zh-TW" altLang="en-US" sz="2400" dirty="0">
                <a:solidFill>
                  <a:schemeClr val="tx1"/>
                </a:solidFill>
                <a:latin typeface="微軟正黑體" panose="020B0604030504040204" pitchFamily="34" charset="-120"/>
                <a:ea typeface="微軟正黑體" panose="020B0604030504040204" pitchFamily="34" charset="-120"/>
              </a:rPr>
              <a:t>，計算待測電阻值 </a:t>
            </a:r>
            <a:r>
              <a:rPr lang="en-US" altLang="zh-TW" sz="2400" dirty="0">
                <a:solidFill>
                  <a:schemeClr val="tx1"/>
                </a:solidFill>
                <a:latin typeface="微軟正黑體" panose="020B0604030504040204" pitchFamily="34" charset="-120"/>
                <a:ea typeface="微軟正黑體" panose="020B0604030504040204" pitchFamily="34" charset="-120"/>
              </a:rPr>
              <a:t>R</a:t>
            </a:r>
            <a:r>
              <a:rPr lang="en-US" altLang="zh-TW" sz="2400" baseline="-25000" dirty="0">
                <a:solidFill>
                  <a:schemeClr val="tx1"/>
                </a:solidFill>
                <a:latin typeface="微軟正黑體" panose="020B0604030504040204" pitchFamily="34" charset="-120"/>
                <a:ea typeface="微軟正黑體" panose="020B0604030504040204" pitchFamily="34" charset="-120"/>
              </a:rPr>
              <a:t>DUT</a:t>
            </a:r>
            <a:endParaRPr lang="zh-TW" altLang="en-US" sz="2400" baseline="-25000" dirty="0">
              <a:solidFill>
                <a:schemeClr val="tx1"/>
              </a:solidFill>
              <a:latin typeface="微軟正黑體" panose="020B0604030504040204" pitchFamily="34" charset="-120"/>
              <a:ea typeface="微軟正黑體" panose="020B0604030504040204" pitchFamily="34" charset="-120"/>
            </a:endParaRPr>
          </a:p>
        </p:txBody>
      </p:sp>
      <p:sp>
        <p:nvSpPr>
          <p:cNvPr id="72" name="矩形 71">
            <a:extLst>
              <a:ext uri="{FF2B5EF4-FFF2-40B4-BE49-F238E27FC236}">
                <a16:creationId xmlns:a16="http://schemas.microsoft.com/office/drawing/2014/main" id="{3CDECF24-62C3-4105-AA49-EE7EDE9915D8}"/>
              </a:ext>
            </a:extLst>
          </p:cNvPr>
          <p:cNvSpPr/>
          <p:nvPr/>
        </p:nvSpPr>
        <p:spPr>
          <a:xfrm>
            <a:off x="218900" y="2814196"/>
            <a:ext cx="5064300" cy="938590"/>
          </a:xfrm>
          <a:prstGeom prst="rect">
            <a:avLst/>
          </a:prstGeom>
        </p:spPr>
        <p:txBody>
          <a:bodyPr wrap="square">
            <a:spAutoFit/>
          </a:bodyPr>
          <a:lstStyle/>
          <a:p>
            <a:pPr marL="358775" indent="-358775" defTabSz="685800">
              <a:lnSpc>
                <a:spcPct val="120000"/>
              </a:lnSpc>
              <a:buSzPct val="100000"/>
            </a:pPr>
            <a:r>
              <a:rPr lang="en-US" altLang="zh-TW" sz="2400" dirty="0">
                <a:latin typeface="+mn-ea"/>
                <a:cs typeface="Times New Roman" pitchFamily="18" charset="0"/>
              </a:rPr>
              <a:t>4.</a:t>
            </a:r>
            <a:r>
              <a:rPr lang="zh-TW" altLang="en-US" sz="2400" dirty="0">
                <a:latin typeface="+mn-ea"/>
                <a:cs typeface="Times New Roman" pitchFamily="18" charset="0"/>
              </a:rPr>
              <a:t> </a:t>
            </a:r>
            <a:r>
              <a:rPr lang="zh-TW" altLang="zh-TW" sz="2400" dirty="0">
                <a:latin typeface="微軟正黑體"/>
                <a:cs typeface="Times New Roman" pitchFamily="18" charset="0"/>
              </a:rPr>
              <a:t>使用</a:t>
            </a:r>
            <a:r>
              <a:rPr lang="zh-TW" altLang="zh-TW" sz="2400" b="1" dirty="0">
                <a:solidFill>
                  <a:srgbClr val="0000FF"/>
                </a:solidFill>
                <a:latin typeface="微軟正黑體"/>
                <a:cs typeface="Times New Roman" pitchFamily="18" charset="0"/>
              </a:rPr>
              <a:t>三用電</a:t>
            </a:r>
            <a:r>
              <a:rPr lang="zh-TW" altLang="en-US" sz="2400" b="1" dirty="0">
                <a:solidFill>
                  <a:srgbClr val="0000FF"/>
                </a:solidFill>
                <a:latin typeface="微軟正黑體"/>
                <a:cs typeface="Times New Roman" pitchFamily="18" charset="0"/>
              </a:rPr>
              <a:t>錶</a:t>
            </a:r>
            <a:r>
              <a:rPr lang="zh-TW" altLang="zh-TW" sz="2400" dirty="0">
                <a:solidFill>
                  <a:prstClr val="black"/>
                </a:solidFill>
                <a:latin typeface="微軟正黑體"/>
                <a:cs typeface="Times New Roman" pitchFamily="18" charset="0"/>
              </a:rPr>
              <a:t>直接測量該電阻值，並與自製歐姆計量得的值作比較。</a:t>
            </a:r>
            <a:endParaRPr lang="en-US" altLang="zh-TW" sz="2400" dirty="0">
              <a:solidFill>
                <a:prstClr val="black"/>
              </a:solidFill>
              <a:latin typeface="微軟正黑體"/>
              <a:cs typeface="Times New Roman" pitchFamily="18" charset="0"/>
            </a:endParaRPr>
          </a:p>
        </p:txBody>
      </p:sp>
      <mc:AlternateContent xmlns:mc="http://schemas.openxmlformats.org/markup-compatibility/2006" xmlns:a14="http://schemas.microsoft.com/office/drawing/2010/main">
        <mc:Choice Requires="a14">
          <p:sp>
            <p:nvSpPr>
              <p:cNvPr id="73" name="物件 8">
                <a:extLst>
                  <a:ext uri="{FF2B5EF4-FFF2-40B4-BE49-F238E27FC236}">
                    <a16:creationId xmlns:a16="http://schemas.microsoft.com/office/drawing/2014/main" id="{3B622EED-E35B-4ADC-979C-96AAAE122B4D}"/>
                  </a:ext>
                </a:extLst>
              </p:cNvPr>
              <p:cNvSpPr txBox="1"/>
              <p:nvPr/>
            </p:nvSpPr>
            <p:spPr bwMode="auto">
              <a:xfrm>
                <a:off x="5415914" y="2099685"/>
                <a:ext cx="3467415" cy="1619912"/>
              </a:xfrm>
              <a:prstGeom prst="roundRect">
                <a:avLst>
                  <a:gd name="adj" fmla="val 10395"/>
                </a:avLst>
              </a:prstGeom>
              <a:noFill/>
              <a:ln>
                <a:solidFill>
                  <a:srgbClr val="6600CC"/>
                </a:solidFill>
              </a:ln>
              <a:extLst/>
            </p:spPr>
            <p:txBody>
              <a:bodyPr lIns="36000" tIns="0" rIns="36000" bIns="0">
                <a:noAutofit/>
              </a:bodyPr>
              <a:lstStyle/>
              <a:p>
                <a:pPr>
                  <a:lnSpc>
                    <a:spcPct val="140000"/>
                  </a:lnSpc>
                </a:pPr>
                <a14:m>
                  <m:oMathPara xmlns:m="http://schemas.openxmlformats.org/officeDocument/2006/math">
                    <m:oMathParaPr>
                      <m:jc m:val="centerGroup"/>
                    </m:oMathParaPr>
                    <m:oMath xmlns:m="http://schemas.openxmlformats.org/officeDocument/2006/math">
                      <m:r>
                        <a:rPr lang="zh-TW" altLang="en-US" i="1" smtClean="0">
                          <a:solidFill>
                            <a:schemeClr val="tx1"/>
                          </a:solidFill>
                          <a:latin typeface="Cambria Math" panose="02040503050406030204" pitchFamily="18" charset="0"/>
                        </a:rPr>
                        <m:t>𝐼</m:t>
                      </m:r>
                      <m:r>
                        <a:rPr lang="zh-TW" altLang="en-US" i="1" smtClean="0">
                          <a:solidFill>
                            <a:schemeClr val="tx1"/>
                          </a:solidFill>
                          <a:latin typeface="Cambria Math" panose="02040503050406030204" pitchFamily="18" charset="0"/>
                        </a:rPr>
                        <m:t>=</m:t>
                      </m:r>
                      <m:f>
                        <m:fPr>
                          <m:ctrlPr>
                            <a:rPr lang="zh-TW" altLang="en-US" i="1">
                              <a:solidFill>
                                <a:schemeClr val="tx1"/>
                              </a:solidFill>
                              <a:latin typeface="Cambria Math" panose="02040503050406030204" pitchFamily="18" charset="0"/>
                            </a:rPr>
                          </m:ctrlPr>
                        </m:fPr>
                        <m:num>
                          <m:r>
                            <a:rPr lang="zh-TW" altLang="en-US" i="1">
                              <a:solidFill>
                                <a:schemeClr val="tx1"/>
                              </a:solidFill>
                              <a:latin typeface="Cambria Math" panose="02040503050406030204" pitchFamily="18" charset="0"/>
                            </a:rPr>
                            <m:t>𝜀</m:t>
                          </m:r>
                        </m:num>
                        <m:den>
                          <m:sSub>
                            <m:sSubPr>
                              <m:ctrlPr>
                                <a:rPr lang="zh-TW" altLang="en-US"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𝑅</m:t>
                              </m:r>
                            </m:e>
                            <m:sub>
                              <m:r>
                                <a:rPr lang="en-US" altLang="zh-TW" b="0" i="1" smtClean="0">
                                  <a:solidFill>
                                    <a:schemeClr val="tx1"/>
                                  </a:solidFill>
                                  <a:latin typeface="Cambria Math" panose="02040503050406030204" pitchFamily="18" charset="0"/>
                                </a:rPr>
                                <m:t>𝐺</m:t>
                              </m:r>
                            </m:sub>
                          </m:sSub>
                          <m:r>
                            <a:rPr lang="zh-TW" altLang="en-US" i="1">
                              <a:solidFill>
                                <a:schemeClr val="tx1"/>
                              </a:solidFill>
                              <a:latin typeface="Cambria Math" panose="02040503050406030204" pitchFamily="18" charset="0"/>
                            </a:rPr>
                            <m:t>+</m:t>
                          </m:r>
                          <m:sSub>
                            <m:sSubPr>
                              <m:ctrlPr>
                                <a:rPr lang="zh-TW" altLang="en-US"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𝑅</m:t>
                              </m:r>
                            </m:e>
                            <m:sub>
                              <m:r>
                                <a:rPr lang="zh-TW" altLang="en-US" i="1">
                                  <a:solidFill>
                                    <a:schemeClr val="tx1"/>
                                  </a:solidFill>
                                  <a:latin typeface="Cambria Math" panose="02040503050406030204" pitchFamily="18" charset="0"/>
                                </a:rPr>
                                <m:t>𝑠𝑜</m:t>
                              </m:r>
                            </m:sub>
                          </m:sSub>
                          <m:r>
                            <a:rPr lang="zh-TW" altLang="en-US" i="1">
                              <a:solidFill>
                                <a:schemeClr val="tx1"/>
                              </a:solidFill>
                              <a:latin typeface="Cambria Math" panose="02040503050406030204" pitchFamily="18" charset="0"/>
                            </a:rPr>
                            <m:t>+</m:t>
                          </m:r>
                          <m:r>
                            <a:rPr lang="zh-TW" altLang="en-US" i="1">
                              <a:solidFill>
                                <a:schemeClr val="tx1"/>
                              </a:solidFill>
                              <a:latin typeface="Cambria Math" panose="02040503050406030204" pitchFamily="18" charset="0"/>
                            </a:rPr>
                            <m:t>𝑅</m:t>
                          </m:r>
                        </m:den>
                      </m:f>
                      <m:r>
                        <a:rPr lang="zh-TW" altLang="en-US" i="1">
                          <a:solidFill>
                            <a:schemeClr val="tx1"/>
                          </a:solidFill>
                          <a:latin typeface="Cambria Math" panose="02040503050406030204" pitchFamily="18" charset="0"/>
                        </a:rPr>
                        <m:t>=</m:t>
                      </m:r>
                      <m:f>
                        <m:fPr>
                          <m:ctrlPr>
                            <a:rPr lang="zh-TW" altLang="en-US" i="1">
                              <a:solidFill>
                                <a:schemeClr val="tx1"/>
                              </a:solidFill>
                              <a:latin typeface="Cambria Math" panose="02040503050406030204" pitchFamily="18" charset="0"/>
                            </a:rPr>
                          </m:ctrlPr>
                        </m:fPr>
                        <m:num>
                          <m:d>
                            <m:dPr>
                              <m:ctrlPr>
                                <a:rPr lang="zh-TW" altLang="en-US" i="1">
                                  <a:solidFill>
                                    <a:schemeClr val="tx1"/>
                                  </a:solidFill>
                                  <a:latin typeface="Cambria Math" panose="02040503050406030204" pitchFamily="18" charset="0"/>
                                </a:rPr>
                              </m:ctrlPr>
                            </m:dPr>
                            <m:e>
                              <m:sSub>
                                <m:sSubPr>
                                  <m:ctrlPr>
                                    <a:rPr lang="zh-TW" altLang="en-US"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𝑅</m:t>
                                  </m:r>
                                </m:e>
                                <m:sub>
                                  <m:r>
                                    <a:rPr lang="en-US" altLang="zh-TW" b="0" i="1" smtClean="0">
                                      <a:solidFill>
                                        <a:schemeClr val="tx1"/>
                                      </a:solidFill>
                                      <a:latin typeface="Cambria Math" panose="02040503050406030204" pitchFamily="18" charset="0"/>
                                    </a:rPr>
                                    <m:t>𝐺</m:t>
                                  </m:r>
                                </m:sub>
                              </m:sSub>
                              <m:r>
                                <a:rPr lang="zh-TW" altLang="en-US" i="1">
                                  <a:solidFill>
                                    <a:schemeClr val="tx1"/>
                                  </a:solidFill>
                                  <a:latin typeface="Cambria Math" panose="02040503050406030204" pitchFamily="18" charset="0"/>
                                </a:rPr>
                                <m:t>+</m:t>
                              </m:r>
                              <m:sSub>
                                <m:sSubPr>
                                  <m:ctrlPr>
                                    <a:rPr lang="zh-TW" altLang="en-US"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𝑅</m:t>
                                  </m:r>
                                </m:e>
                                <m:sub>
                                  <m:r>
                                    <a:rPr lang="zh-TW" altLang="en-US" i="1">
                                      <a:solidFill>
                                        <a:schemeClr val="tx1"/>
                                      </a:solidFill>
                                      <a:latin typeface="Cambria Math" panose="02040503050406030204" pitchFamily="18" charset="0"/>
                                    </a:rPr>
                                    <m:t>𝑠𝑜</m:t>
                                  </m:r>
                                </m:sub>
                              </m:sSub>
                            </m:e>
                          </m:d>
                          <m:sSub>
                            <m:sSubPr>
                              <m:ctrlPr>
                                <a:rPr lang="zh-TW" altLang="en-US"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𝐼</m:t>
                              </m:r>
                            </m:e>
                            <m:sub>
                              <m:r>
                                <a:rPr lang="en-US" altLang="zh-TW" b="0" i="1" smtClean="0">
                                  <a:solidFill>
                                    <a:schemeClr val="tx1"/>
                                  </a:solidFill>
                                  <a:latin typeface="Cambria Math" panose="02040503050406030204" pitchFamily="18" charset="0"/>
                                </a:rPr>
                                <m:t>𝐺</m:t>
                              </m:r>
                            </m:sub>
                          </m:sSub>
                        </m:num>
                        <m:den>
                          <m:sSub>
                            <m:sSubPr>
                              <m:ctrlPr>
                                <a:rPr lang="zh-TW" altLang="en-US"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𝑅</m:t>
                              </m:r>
                            </m:e>
                            <m:sub>
                              <m:r>
                                <a:rPr lang="en-US" altLang="zh-TW" b="0" i="1" smtClean="0">
                                  <a:solidFill>
                                    <a:schemeClr val="tx1"/>
                                  </a:solidFill>
                                  <a:latin typeface="Cambria Math" panose="02040503050406030204" pitchFamily="18" charset="0"/>
                                </a:rPr>
                                <m:t>𝐺</m:t>
                              </m:r>
                            </m:sub>
                          </m:sSub>
                          <m:r>
                            <a:rPr lang="zh-TW" altLang="en-US" i="1">
                              <a:solidFill>
                                <a:schemeClr val="tx1"/>
                              </a:solidFill>
                              <a:latin typeface="Cambria Math" panose="02040503050406030204" pitchFamily="18" charset="0"/>
                            </a:rPr>
                            <m:t>+</m:t>
                          </m:r>
                          <m:sSub>
                            <m:sSubPr>
                              <m:ctrlPr>
                                <a:rPr lang="zh-TW" altLang="en-US"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𝑅</m:t>
                              </m:r>
                            </m:e>
                            <m:sub>
                              <m:r>
                                <a:rPr lang="zh-TW" altLang="en-US" i="1">
                                  <a:solidFill>
                                    <a:schemeClr val="tx1"/>
                                  </a:solidFill>
                                  <a:latin typeface="Cambria Math" panose="02040503050406030204" pitchFamily="18" charset="0"/>
                                </a:rPr>
                                <m:t>𝑠𝑜</m:t>
                              </m:r>
                            </m:sub>
                          </m:sSub>
                          <m:r>
                            <a:rPr lang="zh-TW" altLang="en-US" i="1">
                              <a:solidFill>
                                <a:schemeClr val="tx1"/>
                              </a:solidFill>
                              <a:latin typeface="Cambria Math" panose="02040503050406030204" pitchFamily="18" charset="0"/>
                            </a:rPr>
                            <m:t>+</m:t>
                          </m:r>
                          <m:r>
                            <a:rPr lang="zh-TW" altLang="en-US" i="1">
                              <a:solidFill>
                                <a:schemeClr val="tx1"/>
                              </a:solidFill>
                              <a:latin typeface="Cambria Math" panose="02040503050406030204" pitchFamily="18" charset="0"/>
                            </a:rPr>
                            <m:t>𝑅</m:t>
                          </m:r>
                        </m:den>
                      </m:f>
                    </m:oMath>
                  </m:oMathPara>
                </a14:m>
                <a:endParaRPr lang="en-US" altLang="zh-TW" dirty="0">
                  <a:solidFill>
                    <a:schemeClr val="tx1"/>
                  </a:solidFill>
                </a:endParaRPr>
              </a:p>
              <a:p>
                <a:pPr>
                  <a:lnSpc>
                    <a:spcPct val="140000"/>
                  </a:lnSpc>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𝑅</m:t>
                      </m:r>
                      <m:r>
                        <a:rPr lang="zh-TW" altLang="en-US" i="1">
                          <a:latin typeface="Cambria Math" panose="02040503050406030204" pitchFamily="18" charset="0"/>
                        </a:rPr>
                        <m:t>=</m:t>
                      </m:r>
                      <m:f>
                        <m:fPr>
                          <m:ctrlPr>
                            <a:rPr lang="zh-TW" altLang="en-US" i="1">
                              <a:latin typeface="Cambria Math" panose="02040503050406030204" pitchFamily="18" charset="0"/>
                            </a:rPr>
                          </m:ctrlPr>
                        </m:fPr>
                        <m:num>
                          <m:d>
                            <m:dPr>
                              <m:ctrlPr>
                                <a:rPr lang="zh-TW" altLang="en-US" i="1">
                                  <a:latin typeface="Cambria Math" panose="02040503050406030204" pitchFamily="18" charset="0"/>
                                </a:rPr>
                              </m:ctrlPr>
                            </m:dPr>
                            <m:e>
                              <m:sSub>
                                <m:sSubPr>
                                  <m:ctrlPr>
                                    <a:rPr lang="zh-TW" altLang="en-US" i="1">
                                      <a:latin typeface="Cambria Math" panose="02040503050406030204" pitchFamily="18" charset="0"/>
                                    </a:rPr>
                                  </m:ctrlPr>
                                </m:sSubPr>
                                <m:e>
                                  <m:r>
                                    <a:rPr lang="zh-TW" altLang="en-US" i="1">
                                      <a:latin typeface="Cambria Math" panose="02040503050406030204" pitchFamily="18" charset="0"/>
                                    </a:rPr>
                                    <m:t>𝑅</m:t>
                                  </m:r>
                                </m:e>
                                <m:sub>
                                  <m:r>
                                    <m:rPr>
                                      <m:sty m:val="p"/>
                                    </m:rPr>
                                    <a:rPr lang="en-US" altLang="zh-TW" i="1">
                                      <a:latin typeface="Cambria Math" panose="02040503050406030204" pitchFamily="18" charset="0"/>
                                    </a:rPr>
                                    <m:t>G</m:t>
                                  </m:r>
                                </m:sub>
                              </m:sSub>
                              <m:r>
                                <a:rPr lang="zh-TW" altLang="en-US" i="1">
                                  <a:latin typeface="Cambria Math" panose="02040503050406030204" pitchFamily="18" charset="0"/>
                                </a:rPr>
                                <m:t>+</m:t>
                              </m:r>
                              <m:sSub>
                                <m:sSubPr>
                                  <m:ctrlPr>
                                    <a:rPr lang="zh-TW" altLang="en-US" i="1">
                                      <a:latin typeface="Cambria Math" panose="02040503050406030204" pitchFamily="18" charset="0"/>
                                    </a:rPr>
                                  </m:ctrlPr>
                                </m:sSubPr>
                                <m:e>
                                  <m:r>
                                    <a:rPr lang="zh-TW" altLang="en-US" i="1">
                                      <a:latin typeface="Cambria Math" panose="02040503050406030204" pitchFamily="18" charset="0"/>
                                    </a:rPr>
                                    <m:t>𝑅</m:t>
                                  </m:r>
                                </m:e>
                                <m:sub>
                                  <m:r>
                                    <a:rPr lang="zh-TW" altLang="en-US" i="1">
                                      <a:latin typeface="Cambria Math" panose="02040503050406030204" pitchFamily="18" charset="0"/>
                                    </a:rPr>
                                    <m:t>𝑠𝑜</m:t>
                                  </m:r>
                                </m:sub>
                              </m:sSub>
                            </m:e>
                          </m:d>
                          <m:d>
                            <m:dPr>
                              <m:ctrlPr>
                                <a:rPr lang="zh-TW" altLang="en-US" i="1">
                                  <a:latin typeface="Cambria Math" panose="02040503050406030204" pitchFamily="18" charset="0"/>
                                </a:rPr>
                              </m:ctrlPr>
                            </m:dPr>
                            <m:e>
                              <m:sSub>
                                <m:sSubPr>
                                  <m:ctrlPr>
                                    <a:rPr lang="zh-TW" altLang="en-US" i="1">
                                      <a:latin typeface="Cambria Math" panose="02040503050406030204" pitchFamily="18" charset="0"/>
                                    </a:rPr>
                                  </m:ctrlPr>
                                </m:sSubPr>
                                <m:e>
                                  <m:r>
                                    <a:rPr lang="zh-TW" altLang="en-US" i="1">
                                      <a:latin typeface="Cambria Math" panose="02040503050406030204" pitchFamily="18" charset="0"/>
                                    </a:rPr>
                                    <m:t>𝐼</m:t>
                                  </m:r>
                                </m:e>
                                <m:sub>
                                  <m:r>
                                    <m:rPr>
                                      <m:sty m:val="p"/>
                                    </m:rPr>
                                    <a:rPr lang="en-US" altLang="zh-TW" i="1">
                                      <a:latin typeface="Cambria Math" panose="02040503050406030204" pitchFamily="18" charset="0"/>
                                    </a:rPr>
                                    <m:t>G</m:t>
                                  </m:r>
                                </m:sub>
                              </m:sSub>
                              <m:r>
                                <a:rPr lang="zh-TW" altLang="en-US" i="1">
                                  <a:latin typeface="Cambria Math" panose="02040503050406030204" pitchFamily="18" charset="0"/>
                                </a:rPr>
                                <m:t>−</m:t>
                              </m:r>
                              <m:r>
                                <a:rPr lang="zh-TW" altLang="en-US" i="1">
                                  <a:latin typeface="Cambria Math" panose="02040503050406030204" pitchFamily="18" charset="0"/>
                                </a:rPr>
                                <m:t>𝐼</m:t>
                              </m:r>
                            </m:e>
                          </m:d>
                        </m:num>
                        <m:den>
                          <m:r>
                            <a:rPr lang="zh-TW" altLang="en-US" i="1">
                              <a:latin typeface="Cambria Math" panose="02040503050406030204" pitchFamily="18" charset="0"/>
                            </a:rPr>
                            <m:t>𝐼</m:t>
                          </m:r>
                        </m:den>
                      </m:f>
                    </m:oMath>
                  </m:oMathPara>
                </a14:m>
                <a:endParaRPr lang="zh-TW" altLang="en-US" dirty="0">
                  <a:solidFill>
                    <a:schemeClr val="tx1"/>
                  </a:solidFill>
                </a:endParaRPr>
              </a:p>
            </p:txBody>
          </p:sp>
        </mc:Choice>
        <mc:Fallback xmlns="">
          <p:sp>
            <p:nvSpPr>
              <p:cNvPr id="73" name="物件 8">
                <a:extLst>
                  <a:ext uri="{FF2B5EF4-FFF2-40B4-BE49-F238E27FC236}">
                    <a16:creationId xmlns:a16="http://schemas.microsoft.com/office/drawing/2014/main" id="{3B622EED-E35B-4ADC-979C-96AAAE122B4D}"/>
                  </a:ext>
                </a:extLst>
              </p:cNvPr>
              <p:cNvSpPr txBox="1">
                <a:spLocks noRot="1" noChangeAspect="1" noMove="1" noResize="1" noEditPoints="1" noAdjustHandles="1" noChangeArrowheads="1" noChangeShapeType="1" noTextEdit="1"/>
              </p:cNvSpPr>
              <p:nvPr/>
            </p:nvSpPr>
            <p:spPr bwMode="auto">
              <a:xfrm>
                <a:off x="5415914" y="2099685"/>
                <a:ext cx="3467415" cy="1619912"/>
              </a:xfrm>
              <a:prstGeom prst="roundRect">
                <a:avLst>
                  <a:gd name="adj" fmla="val 10395"/>
                </a:avLst>
              </a:prstGeom>
              <a:blipFill>
                <a:blip r:embed="rId6"/>
                <a:stretch>
                  <a:fillRect/>
                </a:stretch>
              </a:blipFill>
              <a:ln>
                <a:solidFill>
                  <a:srgbClr val="6600CC"/>
                </a:solidFill>
              </a:ln>
              <a:extLst/>
            </p:spPr>
            <p:txBody>
              <a:bodyPr/>
              <a:lstStyle/>
              <a:p>
                <a:r>
                  <a:rPr lang="zh-TW" altLang="en-US">
                    <a:noFill/>
                  </a:rPr>
                  <a:t> </a:t>
                </a:r>
              </a:p>
            </p:txBody>
          </p:sp>
        </mc:Fallback>
      </mc:AlternateContent>
      <p:sp>
        <p:nvSpPr>
          <p:cNvPr id="75" name="矩形 74">
            <a:extLst>
              <a:ext uri="{FF2B5EF4-FFF2-40B4-BE49-F238E27FC236}">
                <a16:creationId xmlns:a16="http://schemas.microsoft.com/office/drawing/2014/main" id="{BB44E990-4B2D-42B8-AA45-5B7FB46F1114}"/>
              </a:ext>
            </a:extLst>
          </p:cNvPr>
          <p:cNvSpPr/>
          <p:nvPr/>
        </p:nvSpPr>
        <p:spPr>
          <a:xfrm>
            <a:off x="75002" y="654725"/>
            <a:ext cx="2225289" cy="495392"/>
          </a:xfrm>
          <a:prstGeom prst="rect">
            <a:avLst/>
          </a:prstGeom>
        </p:spPr>
        <p:txBody>
          <a:bodyPr wrap="none">
            <a:spAutoFit/>
          </a:bodyPr>
          <a:lstStyle/>
          <a:p>
            <a:pPr marL="342900" indent="-342900" defTabSz="685800">
              <a:lnSpc>
                <a:spcPct val="120000"/>
              </a:lnSpc>
              <a:buSzPct val="100000"/>
              <a:buFont typeface="Arial" panose="020B0604020202020204" pitchFamily="34" charset="0"/>
              <a:buChar char="•"/>
            </a:pP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測試電阻值</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 </a:t>
            </a:r>
            <a:endPar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77" name="矩形 76">
            <a:extLst>
              <a:ext uri="{FF2B5EF4-FFF2-40B4-BE49-F238E27FC236}">
                <a16:creationId xmlns:a16="http://schemas.microsoft.com/office/drawing/2014/main" id="{EF3BB5A2-2AC2-43CF-87FD-7592B07CEE00}"/>
              </a:ext>
            </a:extLst>
          </p:cNvPr>
          <p:cNvSpPr/>
          <p:nvPr/>
        </p:nvSpPr>
        <p:spPr>
          <a:xfrm>
            <a:off x="39990" y="3993642"/>
            <a:ext cx="6378669" cy="495392"/>
          </a:xfrm>
          <a:prstGeom prst="rect">
            <a:avLst/>
          </a:prstGeom>
        </p:spPr>
        <p:txBody>
          <a:bodyPr wrap="none">
            <a:spAutoFit/>
          </a:bodyPr>
          <a:lstStyle/>
          <a:p>
            <a:pPr marL="342900" indent="-342900" defTabSz="685800">
              <a:lnSpc>
                <a:spcPct val="120000"/>
              </a:lnSpc>
              <a:buSzPct val="100000"/>
              <a:buFont typeface="Arial" panose="020B0604020202020204" pitchFamily="34" charset="0"/>
              <a:buChar char="•"/>
            </a:pPr>
            <a:r>
              <a:rPr lang="zh-TW" altLang="en-US" sz="2400" b="1" dirty="0">
                <a:solidFill>
                  <a:srgbClr val="0000FF"/>
                </a:solidFill>
                <a:latin typeface="+mn-ea"/>
                <a:cs typeface="Times New Roman" pitchFamily="18" charset="0"/>
              </a:rPr>
              <a:t>改變</a:t>
            </a:r>
            <a:r>
              <a:rPr lang="zh-TW" altLang="en-US" sz="2400" b="1" dirty="0">
                <a:solidFill>
                  <a:srgbClr val="0000FF"/>
                </a:solidFill>
                <a:latin typeface="微軟正黑體"/>
                <a:cs typeface="Times New Roman" pitchFamily="18" charset="0"/>
              </a:rPr>
              <a:t>歐姆計之直流電源之電壓</a:t>
            </a:r>
            <a:r>
              <a:rPr lang="zh-TW" altLang="en-US" sz="2400" b="1" dirty="0">
                <a:solidFill>
                  <a:srgbClr val="0000FF"/>
                </a:solidFill>
                <a:latin typeface="+mn-ea"/>
                <a:cs typeface="Times New Roman" pitchFamily="18" charset="0"/>
              </a:rPr>
              <a:t>，重複實驗。</a:t>
            </a:r>
            <a:endPar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1843209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F99294-69A0-42FF-A35F-E3A01A06BA7B}"/>
              </a:ext>
            </a:extLst>
          </p:cNvPr>
          <p:cNvSpPr>
            <a:spLocks noGrp="1"/>
          </p:cNvSpPr>
          <p:nvPr>
            <p:ph type="title"/>
          </p:nvPr>
        </p:nvSpPr>
        <p:spPr>
          <a:xfrm>
            <a:off x="2761319" y="56788"/>
            <a:ext cx="3600000" cy="617901"/>
          </a:xfrm>
          <a:solidFill>
            <a:schemeClr val="bg1"/>
          </a:solidFill>
        </p:spPr>
        <p:txBody>
          <a:bodyPr/>
          <a:lstStyle/>
          <a:p>
            <a:r>
              <a:rPr lang="zh-TW" altLang="en-US" dirty="0">
                <a:solidFill>
                  <a:srgbClr val="0000FF"/>
                </a:solidFill>
              </a:rPr>
              <a:t>歐姆計接線</a:t>
            </a:r>
          </a:p>
        </p:txBody>
      </p:sp>
      <p:sp>
        <p:nvSpPr>
          <p:cNvPr id="3" name="矩形: 圓角 2">
            <a:extLst>
              <a:ext uri="{FF2B5EF4-FFF2-40B4-BE49-F238E27FC236}">
                <a16:creationId xmlns:a16="http://schemas.microsoft.com/office/drawing/2014/main" id="{3245795E-FE5D-4965-B1A6-481595AFFD55}"/>
              </a:ext>
            </a:extLst>
          </p:cNvPr>
          <p:cNvSpPr/>
          <p:nvPr/>
        </p:nvSpPr>
        <p:spPr>
          <a:xfrm>
            <a:off x="54436" y="5527919"/>
            <a:ext cx="3044970" cy="1290212"/>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80975" lvl="0" indent="-177800" defTabSz="685800">
              <a:lnSpc>
                <a:spcPct val="120000"/>
              </a:lnSpc>
              <a:buSzPct val="100000"/>
              <a:buAutoNum type="arabicPeriod"/>
            </a:pPr>
            <a:r>
              <a:rPr lang="zh-TW" altLang="en-US" sz="2000" dirty="0">
                <a:solidFill>
                  <a:schemeClr val="tx1">
                    <a:lumMod val="65000"/>
                    <a:lumOff val="35000"/>
                  </a:schemeClr>
                </a:solidFill>
                <a:latin typeface="+mn-ea"/>
                <a:cs typeface="Times New Roman" pitchFamily="18" charset="0"/>
                <a:sym typeface="Symbol" panose="05050102010706020507" pitchFamily="18" charset="2"/>
              </a:rPr>
              <a:t>檢流計讀值</a:t>
            </a:r>
            <a:r>
              <a:rPr lang="zh-TW" altLang="en-US" sz="2000" i="1" dirty="0">
                <a:solidFill>
                  <a:schemeClr val="tx1">
                    <a:lumMod val="65000"/>
                    <a:lumOff val="35000"/>
                  </a:schemeClr>
                </a:solidFill>
                <a:latin typeface="+mn-ea"/>
                <a:cs typeface="Times New Roman" pitchFamily="18" charset="0"/>
                <a:sym typeface="Symbol" panose="05050102010706020507" pitchFamily="18" charset="2"/>
              </a:rPr>
              <a:t> </a:t>
            </a:r>
            <a:r>
              <a:rPr lang="en-US" altLang="zh-TW" sz="2000" b="1" dirty="0">
                <a:latin typeface="標楷體" panose="03000509000000000000" pitchFamily="65" charset="-120"/>
                <a:ea typeface="標楷體" panose="03000509000000000000" pitchFamily="65" charset="-120"/>
                <a:cs typeface="Times New Roman" panose="02020603050405020304" pitchFamily="18" charset="0"/>
              </a:rPr>
              <a:t>I</a:t>
            </a:r>
            <a:r>
              <a:rPr lang="en-US" altLang="zh-TW" sz="2000" b="1" dirty="0">
                <a:latin typeface="+mn-ea"/>
                <a:cs typeface="Times New Roman" panose="02020603050405020304" pitchFamily="18" charset="0"/>
              </a:rPr>
              <a:t> = ___ </a:t>
            </a:r>
            <a:r>
              <a:rPr lang="en-US" altLang="zh-TW" sz="2000" b="1" dirty="0">
                <a:latin typeface="+mn-ea"/>
                <a:cs typeface="Times New Roman" panose="02020603050405020304" pitchFamily="18" charset="0"/>
                <a:sym typeface="Symbol" panose="05050102010706020507" pitchFamily="18" charset="2"/>
              </a:rPr>
              <a:t></a:t>
            </a:r>
            <a:r>
              <a:rPr lang="en-US" altLang="zh-TW" sz="2000" b="1" dirty="0">
                <a:latin typeface="+mn-ea"/>
                <a:cs typeface="Times New Roman" panose="02020603050405020304" pitchFamily="18" charset="0"/>
              </a:rPr>
              <a:t>A</a:t>
            </a:r>
          </a:p>
          <a:p>
            <a:pPr marL="3175" lvl="0" defTabSz="685800">
              <a:lnSpc>
                <a:spcPct val="120000"/>
              </a:lnSpc>
              <a:buSzPct val="100000"/>
            </a:pPr>
            <a:r>
              <a:rPr lang="en-US" altLang="zh-TW" sz="2000" b="1" dirty="0">
                <a:solidFill>
                  <a:schemeClr val="tx1">
                    <a:lumMod val="65000"/>
                    <a:lumOff val="35000"/>
                  </a:schemeClr>
                </a:solidFill>
                <a:latin typeface="+mn-ea"/>
                <a:cs typeface="Times New Roman" panose="02020603050405020304" pitchFamily="18" charset="0"/>
                <a:sym typeface="Wingdings" panose="05000000000000000000" pitchFamily="2" charset="2"/>
              </a:rPr>
              <a:t>	</a:t>
            </a:r>
            <a:r>
              <a:rPr lang="zh-TW" altLang="en-US" sz="2000" b="1" dirty="0">
                <a:solidFill>
                  <a:schemeClr val="tx1">
                    <a:lumMod val="65000"/>
                    <a:lumOff val="35000"/>
                  </a:schemeClr>
                </a:solidFill>
                <a:latin typeface="+mn-ea"/>
                <a:cs typeface="Times New Roman" panose="02020603050405020304" pitchFamily="18" charset="0"/>
                <a:sym typeface="Wingdings" panose="05000000000000000000" pitchFamily="2" charset="2"/>
              </a:rPr>
              <a:t>計算後</a:t>
            </a:r>
            <a:r>
              <a:rPr lang="en-US" altLang="zh-TW" sz="2000" b="1" dirty="0">
                <a:solidFill>
                  <a:schemeClr val="tx1">
                    <a:lumMod val="65000"/>
                    <a:lumOff val="35000"/>
                  </a:schemeClr>
                </a:solidFill>
                <a:latin typeface="+mn-ea"/>
                <a:cs typeface="Times New Roman" panose="02020603050405020304" pitchFamily="18" charset="0"/>
                <a:sym typeface="Wingdings" panose="05000000000000000000" pitchFamily="2" charset="2"/>
              </a:rPr>
              <a:t>R=</a:t>
            </a:r>
            <a:r>
              <a:rPr lang="en-US" altLang="zh-TW" sz="2000" b="1" dirty="0">
                <a:latin typeface="+mn-ea"/>
                <a:cs typeface="Times New Roman" panose="02020603050405020304" pitchFamily="18" charset="0"/>
              </a:rPr>
              <a:t> ___</a:t>
            </a:r>
            <a:r>
              <a:rPr lang="en-US" altLang="zh-TW" sz="2000" dirty="0">
                <a:solidFill>
                  <a:schemeClr val="tx1">
                    <a:lumMod val="65000"/>
                    <a:lumOff val="35000"/>
                  </a:schemeClr>
                </a:solidFill>
                <a:latin typeface="+mn-ea"/>
                <a:cs typeface="Times New Roman" pitchFamily="18" charset="0"/>
                <a:sym typeface="Symbol" panose="05050102010706020507" pitchFamily="18" charset="2"/>
              </a:rPr>
              <a:t> </a:t>
            </a:r>
          </a:p>
          <a:p>
            <a:pPr marL="180975" lvl="0" indent="-177800" defTabSz="685800">
              <a:lnSpc>
                <a:spcPct val="120000"/>
              </a:lnSpc>
              <a:buSzPct val="100000"/>
            </a:pPr>
            <a:r>
              <a:rPr lang="en-US" altLang="zh-TW" sz="2000" dirty="0">
                <a:solidFill>
                  <a:schemeClr val="tx1">
                    <a:lumMod val="65000"/>
                    <a:lumOff val="35000"/>
                  </a:schemeClr>
                </a:solidFill>
                <a:latin typeface="+mn-ea"/>
                <a:cs typeface="Times New Roman" pitchFamily="18" charset="0"/>
              </a:rPr>
              <a:t>2. </a:t>
            </a:r>
            <a:r>
              <a:rPr lang="zh-TW" altLang="en-US" sz="2000" dirty="0">
                <a:solidFill>
                  <a:schemeClr val="tx1">
                    <a:lumMod val="65000"/>
                    <a:lumOff val="35000"/>
                  </a:schemeClr>
                </a:solidFill>
                <a:latin typeface="+mn-ea"/>
                <a:cs typeface="Times New Roman" pitchFamily="18" charset="0"/>
              </a:rPr>
              <a:t>改用萬用電錶</a:t>
            </a:r>
            <a:r>
              <a:rPr lang="en-US" altLang="zh-TW" sz="2000" b="1" dirty="0">
                <a:latin typeface="+mn-ea"/>
                <a:cs typeface="Times New Roman" panose="02020603050405020304" pitchFamily="18" charset="0"/>
              </a:rPr>
              <a:t>___ </a:t>
            </a:r>
            <a:r>
              <a:rPr lang="en-US" altLang="zh-TW" sz="2000" dirty="0">
                <a:solidFill>
                  <a:schemeClr val="tx1">
                    <a:lumMod val="65000"/>
                    <a:lumOff val="35000"/>
                  </a:schemeClr>
                </a:solidFill>
                <a:latin typeface="+mn-ea"/>
                <a:cs typeface="Times New Roman" pitchFamily="18" charset="0"/>
                <a:sym typeface="Symbol" panose="05050102010706020507" pitchFamily="18" charset="2"/>
              </a:rPr>
              <a:t></a:t>
            </a:r>
            <a:endParaRPr lang="en-US" altLang="zh-TW" sz="2000" dirty="0">
              <a:solidFill>
                <a:schemeClr val="tx1">
                  <a:lumMod val="65000"/>
                  <a:lumOff val="35000"/>
                </a:schemeClr>
              </a:solidFill>
              <a:latin typeface="+mn-ea"/>
              <a:cs typeface="Times New Roman" pitchFamily="18" charset="0"/>
            </a:endParaRPr>
          </a:p>
        </p:txBody>
      </p:sp>
      <p:pic>
        <p:nvPicPr>
          <p:cNvPr id="4" name="圖片 3" descr="實驗室.jpg">
            <a:extLst>
              <a:ext uri="{FF2B5EF4-FFF2-40B4-BE49-F238E27FC236}">
                <a16:creationId xmlns:a16="http://schemas.microsoft.com/office/drawing/2014/main" id="{BDD9A00B-C6C8-4C5D-BAA3-4EB42FC81B3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2734" y="859183"/>
            <a:ext cx="4771364" cy="28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a:extLst>
              <a:ext uri="{FF2B5EF4-FFF2-40B4-BE49-F238E27FC236}">
                <a16:creationId xmlns:a16="http://schemas.microsoft.com/office/drawing/2014/main" id="{A8DCEFA1-D440-4A00-AC66-D941C465577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400000">
            <a:off x="4302289" y="3770293"/>
            <a:ext cx="806937" cy="291280"/>
          </a:xfrm>
          <a:prstGeom prst="rect">
            <a:avLst/>
          </a:prstGeom>
        </p:spPr>
      </p:pic>
      <p:pic>
        <p:nvPicPr>
          <p:cNvPr id="6" name="圖片 5">
            <a:extLst>
              <a:ext uri="{FF2B5EF4-FFF2-40B4-BE49-F238E27FC236}">
                <a16:creationId xmlns:a16="http://schemas.microsoft.com/office/drawing/2014/main" id="{D9056FDA-C8FF-497C-9A72-DA128422CB5F}"/>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5400000">
            <a:off x="3808326" y="3806288"/>
            <a:ext cx="902619" cy="304297"/>
          </a:xfrm>
          <a:prstGeom prst="rect">
            <a:avLst/>
          </a:prstGeom>
        </p:spPr>
      </p:pic>
      <p:sp>
        <p:nvSpPr>
          <p:cNvPr id="7" name="矩形: 圓角 6">
            <a:extLst>
              <a:ext uri="{FF2B5EF4-FFF2-40B4-BE49-F238E27FC236}">
                <a16:creationId xmlns:a16="http://schemas.microsoft.com/office/drawing/2014/main" id="{595B0E72-97C5-4194-A4D8-22CC6463D710}"/>
              </a:ext>
            </a:extLst>
          </p:cNvPr>
          <p:cNvSpPr/>
          <p:nvPr/>
        </p:nvSpPr>
        <p:spPr>
          <a:xfrm>
            <a:off x="2885281" y="1353508"/>
            <a:ext cx="552891" cy="446968"/>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1" name="矩形: 圓角 10">
            <a:extLst>
              <a:ext uri="{FF2B5EF4-FFF2-40B4-BE49-F238E27FC236}">
                <a16:creationId xmlns:a16="http://schemas.microsoft.com/office/drawing/2014/main" id="{6A20213A-9809-428C-BDF2-6BBAF8389C9E}"/>
              </a:ext>
            </a:extLst>
          </p:cNvPr>
          <p:cNvSpPr/>
          <p:nvPr/>
        </p:nvSpPr>
        <p:spPr>
          <a:xfrm>
            <a:off x="492937" y="2734085"/>
            <a:ext cx="806824" cy="43927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2" name="矩形: 圓角 11">
            <a:extLst>
              <a:ext uri="{FF2B5EF4-FFF2-40B4-BE49-F238E27FC236}">
                <a16:creationId xmlns:a16="http://schemas.microsoft.com/office/drawing/2014/main" id="{FB5A9CAD-1A9F-4028-8E90-9DA5017D3EC9}"/>
              </a:ext>
            </a:extLst>
          </p:cNvPr>
          <p:cNvSpPr/>
          <p:nvPr/>
        </p:nvSpPr>
        <p:spPr>
          <a:xfrm>
            <a:off x="4247274" y="2298057"/>
            <a:ext cx="806824" cy="43927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3" name="矩形: 圓角 12">
            <a:extLst>
              <a:ext uri="{FF2B5EF4-FFF2-40B4-BE49-F238E27FC236}">
                <a16:creationId xmlns:a16="http://schemas.microsoft.com/office/drawing/2014/main" id="{862E11FB-1AFA-44A6-86C3-A5E8CF225516}"/>
              </a:ext>
            </a:extLst>
          </p:cNvPr>
          <p:cNvSpPr/>
          <p:nvPr/>
        </p:nvSpPr>
        <p:spPr>
          <a:xfrm>
            <a:off x="612012" y="1435378"/>
            <a:ext cx="806824" cy="212621"/>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pic>
        <p:nvPicPr>
          <p:cNvPr id="30" name="圖片 29">
            <a:extLst>
              <a:ext uri="{FF2B5EF4-FFF2-40B4-BE49-F238E27FC236}">
                <a16:creationId xmlns:a16="http://schemas.microsoft.com/office/drawing/2014/main" id="{EA9043A8-D409-4C87-AE8B-8D1F169C84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2605" y="1044580"/>
            <a:ext cx="1588523" cy="2087418"/>
          </a:xfrm>
          <a:prstGeom prst="roundRect">
            <a:avLst>
              <a:gd name="adj" fmla="val 7902"/>
            </a:avLst>
          </a:prstGeom>
        </p:spPr>
      </p:pic>
      <p:pic>
        <p:nvPicPr>
          <p:cNvPr id="31" name="圖片 30">
            <a:extLst>
              <a:ext uri="{FF2B5EF4-FFF2-40B4-BE49-F238E27FC236}">
                <a16:creationId xmlns:a16="http://schemas.microsoft.com/office/drawing/2014/main" id="{91CB1517-DBE6-4E41-AF21-843DA54CB7D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577587">
            <a:off x="6591923" y="3007403"/>
            <a:ext cx="877655" cy="316807"/>
          </a:xfrm>
          <a:prstGeom prst="rect">
            <a:avLst/>
          </a:prstGeom>
        </p:spPr>
      </p:pic>
      <p:pic>
        <p:nvPicPr>
          <p:cNvPr id="39" name="圖片 38">
            <a:extLst>
              <a:ext uri="{FF2B5EF4-FFF2-40B4-BE49-F238E27FC236}">
                <a16:creationId xmlns:a16="http://schemas.microsoft.com/office/drawing/2014/main" id="{C1A61817-30B6-48EA-9FB4-1F92B5D01AE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6271980" y="3902058"/>
            <a:ext cx="2230435" cy="1125594"/>
          </a:xfrm>
          <a:prstGeom prst="rect">
            <a:avLst/>
          </a:prstGeom>
        </p:spPr>
      </p:pic>
      <p:grpSp>
        <p:nvGrpSpPr>
          <p:cNvPr id="42" name="群組 41">
            <a:extLst>
              <a:ext uri="{FF2B5EF4-FFF2-40B4-BE49-F238E27FC236}">
                <a16:creationId xmlns:a16="http://schemas.microsoft.com/office/drawing/2014/main" id="{AFD327F7-3A36-404F-A4B3-13CBDBC0E1F4}"/>
              </a:ext>
            </a:extLst>
          </p:cNvPr>
          <p:cNvGrpSpPr/>
          <p:nvPr/>
        </p:nvGrpSpPr>
        <p:grpSpPr>
          <a:xfrm>
            <a:off x="6939184" y="4349472"/>
            <a:ext cx="813194" cy="375854"/>
            <a:chOff x="2431047" y="5113383"/>
            <a:chExt cx="650071" cy="314329"/>
          </a:xfrm>
        </p:grpSpPr>
        <p:sp>
          <p:nvSpPr>
            <p:cNvPr id="51" name="手繪多邊形: 圖案 50">
              <a:extLst>
                <a:ext uri="{FF2B5EF4-FFF2-40B4-BE49-F238E27FC236}">
                  <a16:creationId xmlns:a16="http://schemas.microsoft.com/office/drawing/2014/main" id="{0D855672-8EC0-45CD-898C-9A093AA3009B}"/>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2" name="手繪多邊形: 圖案 51">
              <a:extLst>
                <a:ext uri="{FF2B5EF4-FFF2-40B4-BE49-F238E27FC236}">
                  <a16:creationId xmlns:a16="http://schemas.microsoft.com/office/drawing/2014/main" id="{56F0E958-768C-4EC5-87A0-EE672B0B45E5}"/>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53" name="矩形: 圓角 52">
              <a:extLst>
                <a:ext uri="{FF2B5EF4-FFF2-40B4-BE49-F238E27FC236}">
                  <a16:creationId xmlns:a16="http://schemas.microsoft.com/office/drawing/2014/main" id="{EE203FD1-E86A-4FC3-AAF0-995D94CE3EC9}"/>
                </a:ext>
              </a:extLst>
            </p:cNvPr>
            <p:cNvSpPr/>
            <p:nvPr/>
          </p:nvSpPr>
          <p:spPr>
            <a:xfrm>
              <a:off x="2577735" y="5113383"/>
              <a:ext cx="360000" cy="86869"/>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33" name="直線接點 32">
            <a:extLst>
              <a:ext uri="{FF2B5EF4-FFF2-40B4-BE49-F238E27FC236}">
                <a16:creationId xmlns:a16="http://schemas.microsoft.com/office/drawing/2014/main" id="{A4E34816-4AF4-4A78-B834-F832F78CABA4}"/>
              </a:ext>
            </a:extLst>
          </p:cNvPr>
          <p:cNvCxnSpPr>
            <a:cxnSpLocks/>
            <a:stCxn id="31" idx="3"/>
            <a:endCxn id="90" idx="3"/>
          </p:cNvCxnSpPr>
          <p:nvPr/>
        </p:nvCxnSpPr>
        <p:spPr>
          <a:xfrm>
            <a:off x="7008091" y="3604049"/>
            <a:ext cx="1360680" cy="338176"/>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82" name="矩形: 圓角 81">
            <a:extLst>
              <a:ext uri="{FF2B5EF4-FFF2-40B4-BE49-F238E27FC236}">
                <a16:creationId xmlns:a16="http://schemas.microsoft.com/office/drawing/2014/main" id="{CC9390AC-A22A-490C-A0CB-D91100B815AA}"/>
              </a:ext>
            </a:extLst>
          </p:cNvPr>
          <p:cNvSpPr/>
          <p:nvPr/>
        </p:nvSpPr>
        <p:spPr>
          <a:xfrm>
            <a:off x="131601" y="755604"/>
            <a:ext cx="8779816" cy="3955112"/>
          </a:xfrm>
          <a:prstGeom prst="roundRect">
            <a:avLst>
              <a:gd name="adj" fmla="val 7234"/>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4" name="矩形 83">
            <a:extLst>
              <a:ext uri="{FF2B5EF4-FFF2-40B4-BE49-F238E27FC236}">
                <a16:creationId xmlns:a16="http://schemas.microsoft.com/office/drawing/2014/main" id="{8FB6332E-25BE-456B-828C-0C527B1157BA}"/>
              </a:ext>
            </a:extLst>
          </p:cNvPr>
          <p:cNvSpPr/>
          <p:nvPr/>
        </p:nvSpPr>
        <p:spPr>
          <a:xfrm>
            <a:off x="4637770" y="564350"/>
            <a:ext cx="1723549" cy="461665"/>
          </a:xfrm>
          <a:prstGeom prst="rect">
            <a:avLst/>
          </a:prstGeom>
          <a:solidFill>
            <a:schemeClr val="bg1"/>
          </a:solidFill>
        </p:spPr>
        <p:txBody>
          <a:bodyPr wrap="none">
            <a:spAutoFit/>
          </a:bodyPr>
          <a:lstStyle/>
          <a:p>
            <a:r>
              <a:rPr lang="zh-TW" altLang="en-US" sz="2400" b="1" dirty="0">
                <a:solidFill>
                  <a:srgbClr val="00B0F0"/>
                </a:solidFill>
                <a:latin typeface="微軟正黑體"/>
                <a:cs typeface="Times New Roman" pitchFamily="18" charset="0"/>
              </a:rPr>
              <a:t>自製歐姆計</a:t>
            </a:r>
            <a:endParaRPr lang="zh-TW" altLang="en-US" sz="2400" dirty="0">
              <a:solidFill>
                <a:srgbClr val="00B0F0"/>
              </a:solidFill>
            </a:endParaRPr>
          </a:p>
        </p:txBody>
      </p:sp>
      <p:grpSp>
        <p:nvGrpSpPr>
          <p:cNvPr id="96" name="群組 95">
            <a:extLst>
              <a:ext uri="{FF2B5EF4-FFF2-40B4-BE49-F238E27FC236}">
                <a16:creationId xmlns:a16="http://schemas.microsoft.com/office/drawing/2014/main" id="{739D5D95-3B68-47BC-BF6A-EDCAC8C34E7B}"/>
              </a:ext>
            </a:extLst>
          </p:cNvPr>
          <p:cNvGrpSpPr/>
          <p:nvPr/>
        </p:nvGrpSpPr>
        <p:grpSpPr>
          <a:xfrm>
            <a:off x="2902157" y="4912787"/>
            <a:ext cx="2403619" cy="1860434"/>
            <a:chOff x="2658141" y="5078484"/>
            <a:chExt cx="2403619" cy="1860434"/>
          </a:xfrm>
        </p:grpSpPr>
        <p:pic>
          <p:nvPicPr>
            <p:cNvPr id="86" name="圖片 85">
              <a:extLst>
                <a:ext uri="{FF2B5EF4-FFF2-40B4-BE49-F238E27FC236}">
                  <a16:creationId xmlns:a16="http://schemas.microsoft.com/office/drawing/2014/main" id="{C44925E3-B976-42E9-84A9-E16CF2634E0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2658141" y="5078484"/>
              <a:ext cx="2403619" cy="1124885"/>
            </a:xfrm>
            <a:prstGeom prst="rect">
              <a:avLst/>
            </a:prstGeom>
          </p:spPr>
        </p:pic>
        <p:grpSp>
          <p:nvGrpSpPr>
            <p:cNvPr id="87" name="群組 86">
              <a:extLst>
                <a:ext uri="{FF2B5EF4-FFF2-40B4-BE49-F238E27FC236}">
                  <a16:creationId xmlns:a16="http://schemas.microsoft.com/office/drawing/2014/main" id="{AC978804-0CBD-468B-A4D2-5070D80B9E3B}"/>
                </a:ext>
              </a:extLst>
            </p:cNvPr>
            <p:cNvGrpSpPr/>
            <p:nvPr/>
          </p:nvGrpSpPr>
          <p:grpSpPr>
            <a:xfrm>
              <a:off x="3378676" y="5288373"/>
              <a:ext cx="813194" cy="375854"/>
              <a:chOff x="2431047" y="5113383"/>
              <a:chExt cx="650071" cy="314329"/>
            </a:xfrm>
          </p:grpSpPr>
          <p:sp>
            <p:nvSpPr>
              <p:cNvPr id="92" name="手繪多邊形: 圖案 91">
                <a:extLst>
                  <a:ext uri="{FF2B5EF4-FFF2-40B4-BE49-F238E27FC236}">
                    <a16:creationId xmlns:a16="http://schemas.microsoft.com/office/drawing/2014/main" id="{2888B1EB-0363-41FD-8C3C-69C42B85F550}"/>
                  </a:ext>
                </a:extLst>
              </p:cNvPr>
              <p:cNvSpPr/>
              <p:nvPr/>
            </p:nvSpPr>
            <p:spPr>
              <a:xfrm>
                <a:off x="2431047" y="5156818"/>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3" name="手繪多邊形: 圖案 92">
                <a:extLst>
                  <a:ext uri="{FF2B5EF4-FFF2-40B4-BE49-F238E27FC236}">
                    <a16:creationId xmlns:a16="http://schemas.microsoft.com/office/drawing/2014/main" id="{AE60E1D6-517D-46A7-BB97-26447B13E3F4}"/>
                  </a:ext>
                </a:extLst>
              </p:cNvPr>
              <p:cNvSpPr/>
              <p:nvPr/>
            </p:nvSpPr>
            <p:spPr>
              <a:xfrm flipH="1">
                <a:off x="2926665" y="5169037"/>
                <a:ext cx="154453" cy="258675"/>
              </a:xfrm>
              <a:custGeom>
                <a:avLst/>
                <a:gdLst>
                  <a:gd name="connsiteX0" fmla="*/ 136753 w 136753"/>
                  <a:gd name="connsiteY0" fmla="*/ 16049 h 153389"/>
                  <a:gd name="connsiteX1" fmla="*/ 17483 w 136753"/>
                  <a:gd name="connsiteY1" fmla="*/ 12434 h 153389"/>
                  <a:gd name="connsiteX2" fmla="*/ 3027 w 136753"/>
                  <a:gd name="connsiteY2" fmla="*/ 153389 h 153389"/>
                  <a:gd name="connsiteX0" fmla="*/ 145533 w 145533"/>
                  <a:gd name="connsiteY0" fmla="*/ 6888 h 144228"/>
                  <a:gd name="connsiteX1" fmla="*/ 10437 w 145533"/>
                  <a:gd name="connsiteY1" fmla="*/ 22716 h 144228"/>
                  <a:gd name="connsiteX2" fmla="*/ 11807 w 145533"/>
                  <a:gd name="connsiteY2" fmla="*/ 144228 h 144228"/>
                  <a:gd name="connsiteX0" fmla="*/ 135266 w 135266"/>
                  <a:gd name="connsiteY0" fmla="*/ 4653 h 141993"/>
                  <a:gd name="connsiteX1" fmla="*/ 22326 w 135266"/>
                  <a:gd name="connsiteY1" fmla="*/ 31283 h 141993"/>
                  <a:gd name="connsiteX2" fmla="*/ 1540 w 135266"/>
                  <a:gd name="connsiteY2" fmla="*/ 141993 h 141993"/>
                  <a:gd name="connsiteX0" fmla="*/ 135266 w 135266"/>
                  <a:gd name="connsiteY0" fmla="*/ 3139 h 157762"/>
                  <a:gd name="connsiteX1" fmla="*/ 22326 w 135266"/>
                  <a:gd name="connsiteY1" fmla="*/ 47052 h 157762"/>
                  <a:gd name="connsiteX2" fmla="*/ 1540 w 135266"/>
                  <a:gd name="connsiteY2" fmla="*/ 157762 h 157762"/>
                  <a:gd name="connsiteX0" fmla="*/ 135266 w 135266"/>
                  <a:gd name="connsiteY0" fmla="*/ 0 h 154623"/>
                  <a:gd name="connsiteX1" fmla="*/ 22326 w 135266"/>
                  <a:gd name="connsiteY1" fmla="*/ 43913 h 154623"/>
                  <a:gd name="connsiteX2" fmla="*/ 1540 w 135266"/>
                  <a:gd name="connsiteY2" fmla="*/ 154623 h 154623"/>
                </a:gdLst>
                <a:ahLst/>
                <a:cxnLst>
                  <a:cxn ang="0">
                    <a:pos x="connsiteX0" y="connsiteY0"/>
                  </a:cxn>
                  <a:cxn ang="0">
                    <a:pos x="connsiteX1" y="connsiteY1"/>
                  </a:cxn>
                  <a:cxn ang="0">
                    <a:pos x="connsiteX2" y="connsiteY2"/>
                  </a:cxn>
                </a:cxnLst>
                <a:rect l="l" t="t" r="r" b="b"/>
                <a:pathLst>
                  <a:path w="135266" h="154623">
                    <a:moveTo>
                      <a:pt x="135266" y="0"/>
                    </a:moveTo>
                    <a:cubicBezTo>
                      <a:pt x="74114" y="10512"/>
                      <a:pt x="44614" y="18143"/>
                      <a:pt x="22326" y="43913"/>
                    </a:cubicBezTo>
                    <a:cubicBezTo>
                      <a:pt x="38" y="69684"/>
                      <a:pt x="-2376" y="95590"/>
                      <a:pt x="1540" y="154623"/>
                    </a:cubicBezTo>
                  </a:path>
                </a:pathLst>
              </a:custGeom>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94" name="矩形: 圓角 93">
                <a:extLst>
                  <a:ext uri="{FF2B5EF4-FFF2-40B4-BE49-F238E27FC236}">
                    <a16:creationId xmlns:a16="http://schemas.microsoft.com/office/drawing/2014/main" id="{14FFA114-7E83-4063-B014-E39CD0862867}"/>
                  </a:ext>
                </a:extLst>
              </p:cNvPr>
              <p:cNvSpPr/>
              <p:nvPr/>
            </p:nvSpPr>
            <p:spPr>
              <a:xfrm>
                <a:off x="2577735" y="5113383"/>
                <a:ext cx="360000" cy="868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矩形 94">
              <a:extLst>
                <a:ext uri="{FF2B5EF4-FFF2-40B4-BE49-F238E27FC236}">
                  <a16:creationId xmlns:a16="http://schemas.microsoft.com/office/drawing/2014/main" id="{F01C23CB-6A54-45AD-B37E-5B658FA777CE}"/>
                </a:ext>
              </a:extLst>
            </p:cNvPr>
            <p:cNvSpPr/>
            <p:nvPr/>
          </p:nvSpPr>
          <p:spPr>
            <a:xfrm>
              <a:off x="3018555" y="5772060"/>
              <a:ext cx="1964267" cy="1166858"/>
            </a:xfrm>
            <a:prstGeom prst="rect">
              <a:avLst/>
            </a:prstGeom>
            <a:solidFill>
              <a:schemeClr val="bg1"/>
            </a:solidFill>
          </p:spPr>
          <p:txBody>
            <a:bodyPr wrap="square">
              <a:spAutoFit/>
            </a:bodyPr>
            <a:lstStyle/>
            <a:p>
              <a:pPr marL="358775" lvl="0" indent="-358775" algn="r" defTabSz="685800">
                <a:lnSpc>
                  <a:spcPct val="120000"/>
                </a:lnSpc>
                <a:buSzPct val="100000"/>
              </a:pPr>
              <a:r>
                <a:rPr lang="zh-TW" altLang="en-US" sz="2000" b="1" dirty="0">
                  <a:solidFill>
                    <a:prstClr val="black"/>
                  </a:solidFill>
                  <a:latin typeface="微軟正黑體"/>
                  <a:cs typeface="Times New Roman" pitchFamily="18" charset="0"/>
                </a:rPr>
                <a:t>測試電阻</a:t>
              </a:r>
              <a:r>
                <a:rPr lang="en-US" altLang="zh-TW" sz="2000" b="1" dirty="0">
                  <a:solidFill>
                    <a:prstClr val="black"/>
                  </a:solidFill>
                  <a:latin typeface="微軟正黑體"/>
                  <a:cs typeface="Times New Roman" pitchFamily="18" charset="0"/>
                </a:rPr>
                <a:t>39 k</a:t>
              </a:r>
              <a:r>
                <a:rPr lang="en-US" altLang="zh-TW" sz="2000" b="1" dirty="0">
                  <a:solidFill>
                    <a:prstClr val="black"/>
                  </a:solidFill>
                  <a:latin typeface="微軟正黑體"/>
                  <a:cs typeface="Times New Roman" pitchFamily="18" charset="0"/>
                  <a:sym typeface="Symbol" panose="05050102010706020507" pitchFamily="18" charset="2"/>
                </a:rPr>
                <a:t></a:t>
              </a:r>
            </a:p>
            <a:p>
              <a:pPr marL="358775" lvl="0" indent="-358775" algn="r" defTabSz="685800">
                <a:lnSpc>
                  <a:spcPct val="120000"/>
                </a:lnSpc>
                <a:buSzPct val="100000"/>
              </a:pPr>
              <a:r>
                <a:rPr lang="en-US" altLang="zh-TW" sz="2000" b="1" dirty="0">
                  <a:solidFill>
                    <a:prstClr val="black"/>
                  </a:solidFill>
                  <a:latin typeface="微軟正黑體"/>
                  <a:cs typeface="Times New Roman" pitchFamily="18" charset="0"/>
                </a:rPr>
                <a:t>390 k</a:t>
              </a:r>
              <a:r>
                <a:rPr lang="en-US" altLang="zh-TW" sz="2000" b="1" dirty="0">
                  <a:solidFill>
                    <a:prstClr val="black"/>
                  </a:solidFill>
                  <a:latin typeface="微軟正黑體"/>
                  <a:cs typeface="Times New Roman" pitchFamily="18" charset="0"/>
                  <a:sym typeface="Symbol" panose="05050102010706020507" pitchFamily="18" charset="2"/>
                </a:rPr>
                <a:t> </a:t>
              </a:r>
            </a:p>
            <a:p>
              <a:pPr marL="358775" lvl="0" indent="-358775" algn="r" defTabSz="685800">
                <a:lnSpc>
                  <a:spcPct val="120000"/>
                </a:lnSpc>
                <a:buSzPct val="100000"/>
              </a:pPr>
              <a:r>
                <a:rPr lang="en-US" altLang="zh-TW" sz="2000" b="1" dirty="0">
                  <a:solidFill>
                    <a:prstClr val="black"/>
                  </a:solidFill>
                  <a:latin typeface="微軟正黑體"/>
                  <a:cs typeface="Times New Roman" pitchFamily="18" charset="0"/>
                </a:rPr>
                <a:t>390 </a:t>
              </a:r>
              <a:r>
                <a:rPr lang="en-US" altLang="zh-TW" sz="2000" b="1" dirty="0">
                  <a:solidFill>
                    <a:prstClr val="black"/>
                  </a:solidFill>
                  <a:latin typeface="微軟正黑體"/>
                  <a:cs typeface="Times New Roman" pitchFamily="18" charset="0"/>
                  <a:sym typeface="Symbol" panose="05050102010706020507" pitchFamily="18" charset="2"/>
                </a:rPr>
                <a:t></a:t>
              </a:r>
            </a:p>
          </p:txBody>
        </p:sp>
      </p:grpSp>
      <p:pic>
        <p:nvPicPr>
          <p:cNvPr id="98" name="圖片 97">
            <a:extLst>
              <a:ext uri="{FF2B5EF4-FFF2-40B4-BE49-F238E27FC236}">
                <a16:creationId xmlns:a16="http://schemas.microsoft.com/office/drawing/2014/main" id="{EA956406-EF94-4EC9-8E77-C8E906F0B86F}"/>
              </a:ext>
            </a:extLst>
          </p:cNvPr>
          <p:cNvPicPr>
            <a:picLocks noChangeAspect="1"/>
          </p:cNvPicPr>
          <p:nvPr/>
        </p:nvPicPr>
        <p:blipFill>
          <a:blip r:embed="rId14">
            <a:clrChange>
              <a:clrFrom>
                <a:srgbClr val="FFFFFF"/>
              </a:clrFrom>
              <a:clrTo>
                <a:srgbClr val="FFFFFF">
                  <a:alpha val="0"/>
                </a:srgbClr>
              </a:clrTo>
            </a:clrChange>
          </a:blip>
          <a:stretch>
            <a:fillRect/>
          </a:stretch>
        </p:blipFill>
        <p:spPr>
          <a:xfrm rot="21113223" flipH="1">
            <a:off x="6170060" y="4378268"/>
            <a:ext cx="936000" cy="301935"/>
          </a:xfrm>
          <a:prstGeom prst="rect">
            <a:avLst/>
          </a:prstGeom>
        </p:spPr>
      </p:pic>
      <p:cxnSp>
        <p:nvCxnSpPr>
          <p:cNvPr id="103" name="直線接點 102">
            <a:extLst>
              <a:ext uri="{FF2B5EF4-FFF2-40B4-BE49-F238E27FC236}">
                <a16:creationId xmlns:a16="http://schemas.microsoft.com/office/drawing/2014/main" id="{CEB4D3B1-8F84-46AA-8172-E6E41367C9C5}"/>
              </a:ext>
            </a:extLst>
          </p:cNvPr>
          <p:cNvCxnSpPr>
            <a:cxnSpLocks/>
          </p:cNvCxnSpPr>
          <p:nvPr/>
        </p:nvCxnSpPr>
        <p:spPr>
          <a:xfrm flipH="1" flipV="1">
            <a:off x="4705757" y="4283024"/>
            <a:ext cx="0" cy="3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6" name="圖片 115">
            <a:extLst>
              <a:ext uri="{FF2B5EF4-FFF2-40B4-BE49-F238E27FC236}">
                <a16:creationId xmlns:a16="http://schemas.microsoft.com/office/drawing/2014/main" id="{3964C89B-34A0-4BAD-9DFA-847108823FC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flipH="1">
            <a:off x="2862665" y="5078047"/>
            <a:ext cx="936000" cy="281434"/>
          </a:xfrm>
          <a:prstGeom prst="rect">
            <a:avLst/>
          </a:prstGeom>
        </p:spPr>
      </p:pic>
      <p:sp>
        <p:nvSpPr>
          <p:cNvPr id="130" name="矩形: 圓角 129">
            <a:extLst>
              <a:ext uri="{FF2B5EF4-FFF2-40B4-BE49-F238E27FC236}">
                <a16:creationId xmlns:a16="http://schemas.microsoft.com/office/drawing/2014/main" id="{EA1F4913-3CF5-4D0C-B17D-360A669C1009}"/>
              </a:ext>
            </a:extLst>
          </p:cNvPr>
          <p:cNvSpPr/>
          <p:nvPr/>
        </p:nvSpPr>
        <p:spPr>
          <a:xfrm>
            <a:off x="557438" y="2026075"/>
            <a:ext cx="1099243" cy="43657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358775" lvl="0" indent="-358775" defTabSz="685800">
              <a:lnSpc>
                <a:spcPct val="120000"/>
              </a:lnSpc>
              <a:buSzPct val="100000"/>
            </a:pPr>
            <a:r>
              <a:rPr lang="zh-TW" altLang="en-US" b="1" dirty="0">
                <a:solidFill>
                  <a:prstClr val="black"/>
                </a:solidFill>
                <a:latin typeface="+mn-ea"/>
                <a:cs typeface="Times New Roman" pitchFamily="18" charset="0"/>
                <a:sym typeface="Symbol" panose="05050102010706020507" pitchFamily="18" charset="2"/>
              </a:rPr>
              <a:t>輸出 </a:t>
            </a:r>
            <a:r>
              <a:rPr lang="en-US" altLang="zh-TW" b="1" dirty="0">
                <a:solidFill>
                  <a:prstClr val="black"/>
                </a:solidFill>
                <a:latin typeface="+mn-ea"/>
                <a:cs typeface="Times New Roman" pitchFamily="18" charset="0"/>
                <a:sym typeface="Symbol" panose="05050102010706020507" pitchFamily="18" charset="2"/>
              </a:rPr>
              <a:t>2 V</a:t>
            </a:r>
          </a:p>
        </p:txBody>
      </p:sp>
      <p:cxnSp>
        <p:nvCxnSpPr>
          <p:cNvPr id="68" name="接點: 肘形 67">
            <a:extLst>
              <a:ext uri="{FF2B5EF4-FFF2-40B4-BE49-F238E27FC236}">
                <a16:creationId xmlns:a16="http://schemas.microsoft.com/office/drawing/2014/main" id="{165BD59E-0165-47CB-8955-AD56B9B4E621}"/>
              </a:ext>
            </a:extLst>
          </p:cNvPr>
          <p:cNvCxnSpPr/>
          <p:nvPr/>
        </p:nvCxnSpPr>
        <p:spPr>
          <a:xfrm rot="10800000" flipV="1">
            <a:off x="4699802" y="3639673"/>
            <a:ext cx="1221797" cy="946136"/>
          </a:xfrm>
          <a:prstGeom prst="bentConnector3">
            <a:avLst>
              <a:gd name="adj1" fmla="val 50000"/>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pic>
        <p:nvPicPr>
          <p:cNvPr id="69" name="圖片 68">
            <a:extLst>
              <a:ext uri="{FF2B5EF4-FFF2-40B4-BE49-F238E27FC236}">
                <a16:creationId xmlns:a16="http://schemas.microsoft.com/office/drawing/2014/main" id="{8259CC06-FE60-4002-8C1C-FEAD2CC8CF6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342075" y="5094539"/>
            <a:ext cx="936000" cy="301935"/>
          </a:xfrm>
          <a:prstGeom prst="rect">
            <a:avLst/>
          </a:prstGeom>
        </p:spPr>
      </p:pic>
      <p:sp>
        <p:nvSpPr>
          <p:cNvPr id="74" name="文字方塊 73">
            <a:extLst>
              <a:ext uri="{FF2B5EF4-FFF2-40B4-BE49-F238E27FC236}">
                <a16:creationId xmlns:a16="http://schemas.microsoft.com/office/drawing/2014/main" id="{8CD0976B-5C70-4FB4-8CB2-395F0CBE8B85}"/>
              </a:ext>
            </a:extLst>
          </p:cNvPr>
          <p:cNvSpPr txBox="1"/>
          <p:nvPr/>
        </p:nvSpPr>
        <p:spPr>
          <a:xfrm>
            <a:off x="5885726" y="4896079"/>
            <a:ext cx="3235036" cy="1399306"/>
          </a:xfrm>
          <a:prstGeom prst="roundRect">
            <a:avLst>
              <a:gd name="adj" fmla="val 12752"/>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nSpc>
                <a:spcPct val="120000"/>
              </a:lnSpc>
            </a:pPr>
            <a:r>
              <a:rPr lang="en-US" altLang="zh-TW" dirty="0">
                <a:solidFill>
                  <a:schemeClr val="tx1">
                    <a:lumMod val="65000"/>
                    <a:lumOff val="35000"/>
                  </a:schemeClr>
                </a:solidFill>
                <a:latin typeface="+mn-ea"/>
              </a:rPr>
              <a:t>R</a:t>
            </a:r>
            <a:r>
              <a:rPr lang="en-US" altLang="zh-TW" baseline="-25000" dirty="0">
                <a:solidFill>
                  <a:schemeClr val="tx1">
                    <a:lumMod val="65000"/>
                    <a:lumOff val="35000"/>
                  </a:schemeClr>
                </a:solidFill>
                <a:latin typeface="+mn-ea"/>
              </a:rPr>
              <a:t>G</a:t>
            </a:r>
            <a:r>
              <a:rPr lang="en-US" altLang="zh-TW" dirty="0">
                <a:solidFill>
                  <a:schemeClr val="tx1">
                    <a:lumMod val="65000"/>
                    <a:lumOff val="35000"/>
                  </a:schemeClr>
                </a:solidFill>
                <a:latin typeface="+mn-ea"/>
              </a:rPr>
              <a:t>=</a:t>
            </a:r>
            <a:r>
              <a:rPr lang="en-US" altLang="zh-TW" u="sng" dirty="0">
                <a:solidFill>
                  <a:schemeClr val="tx1">
                    <a:lumMod val="65000"/>
                    <a:lumOff val="35000"/>
                  </a:schemeClr>
                </a:solidFill>
                <a:latin typeface="+mn-ea"/>
              </a:rPr>
              <a:t>        </a:t>
            </a:r>
            <a:r>
              <a:rPr lang="en-US" altLang="zh-TW" dirty="0">
                <a:solidFill>
                  <a:schemeClr val="tx1">
                    <a:lumMod val="65000"/>
                    <a:lumOff val="35000"/>
                  </a:schemeClr>
                </a:solidFill>
                <a:latin typeface="+mn-ea"/>
              </a:rPr>
              <a:t> </a:t>
            </a:r>
            <a:r>
              <a:rPr lang="en-US" altLang="zh-TW" dirty="0">
                <a:solidFill>
                  <a:schemeClr val="tx1">
                    <a:lumMod val="65000"/>
                    <a:lumOff val="35000"/>
                  </a:schemeClr>
                </a:solidFill>
                <a:latin typeface="+mn-ea"/>
                <a:sym typeface="Symbol" panose="05050102010706020507" pitchFamily="18" charset="2"/>
              </a:rPr>
              <a:t></a:t>
            </a:r>
            <a:endParaRPr lang="en-US" altLang="zh-TW" dirty="0">
              <a:solidFill>
                <a:schemeClr val="tx1">
                  <a:lumMod val="65000"/>
                  <a:lumOff val="35000"/>
                </a:schemeClr>
              </a:solidFill>
              <a:latin typeface="+mn-ea"/>
            </a:endParaRPr>
          </a:p>
          <a:p>
            <a:pPr>
              <a:lnSpc>
                <a:spcPct val="120000"/>
              </a:lnSpc>
            </a:pPr>
            <a:r>
              <a:rPr lang="en-US" altLang="zh-TW" dirty="0" err="1">
                <a:solidFill>
                  <a:schemeClr val="tx1">
                    <a:lumMod val="65000"/>
                    <a:lumOff val="35000"/>
                  </a:schemeClr>
                </a:solidFill>
                <a:latin typeface="+mn-ea"/>
              </a:rPr>
              <a:t>R</a:t>
            </a:r>
            <a:r>
              <a:rPr lang="en-US" altLang="zh-TW" baseline="-25000" dirty="0" err="1">
                <a:solidFill>
                  <a:schemeClr val="tx1">
                    <a:lumMod val="65000"/>
                    <a:lumOff val="35000"/>
                  </a:schemeClr>
                </a:solidFill>
                <a:latin typeface="+mn-ea"/>
              </a:rPr>
              <a:t>so</a:t>
            </a:r>
            <a:r>
              <a:rPr lang="zh-TW" altLang="en-US" dirty="0">
                <a:solidFill>
                  <a:schemeClr val="tx1">
                    <a:lumMod val="65000"/>
                    <a:lumOff val="35000"/>
                  </a:schemeClr>
                </a:solidFill>
                <a:latin typeface="+mn-ea"/>
              </a:rPr>
              <a:t>計算值</a:t>
            </a:r>
            <a:r>
              <a:rPr lang="en-US" altLang="zh-TW" dirty="0">
                <a:solidFill>
                  <a:schemeClr val="tx1">
                    <a:lumMod val="65000"/>
                    <a:lumOff val="35000"/>
                  </a:schemeClr>
                </a:solidFill>
                <a:latin typeface="+mn-ea"/>
              </a:rPr>
              <a:t>=</a:t>
            </a:r>
            <a:r>
              <a:rPr lang="en-US" altLang="zh-TW" u="sng" dirty="0">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          </a:t>
            </a:r>
            <a:r>
              <a:rPr lang="en-US" altLang="zh-TW" dirty="0">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a:t>
            </a:r>
            <a:endParaRPr lang="en-US" altLang="zh-TW" dirty="0">
              <a:solidFill>
                <a:schemeClr val="tx1">
                  <a:lumMod val="65000"/>
                  <a:lumOff val="35000"/>
                </a:schemeClr>
              </a:solidFill>
              <a:latin typeface="+mn-ea"/>
              <a:sym typeface="Symbol" panose="05050102010706020507" pitchFamily="18" charset="2"/>
            </a:endParaRPr>
          </a:p>
          <a:p>
            <a:pPr marL="358775" lvl="0" indent="-358775" defTabSz="685800">
              <a:lnSpc>
                <a:spcPct val="120000"/>
              </a:lnSpc>
              <a:buSzPct val="100000"/>
            </a:pPr>
            <a:r>
              <a:rPr lang="zh-TW" altLang="en-US" dirty="0">
                <a:solidFill>
                  <a:schemeClr val="tx1">
                    <a:lumMod val="65000"/>
                    <a:lumOff val="35000"/>
                  </a:schemeClr>
                </a:solidFill>
                <a:latin typeface="+mn-ea"/>
              </a:rPr>
              <a:t>實際選擇使用電阻</a:t>
            </a:r>
            <a:r>
              <a:rPr lang="en-US" altLang="zh-TW" dirty="0" err="1">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R</a:t>
            </a:r>
            <a:r>
              <a:rPr lang="en-US" altLang="zh-TW" baseline="-25000" dirty="0" err="1">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so</a:t>
            </a:r>
            <a:r>
              <a:rPr lang="en-US" altLang="zh-TW" dirty="0">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 =</a:t>
            </a:r>
            <a:r>
              <a:rPr lang="en-US" altLang="zh-TW" dirty="0">
                <a:solidFill>
                  <a:schemeClr val="tx1">
                    <a:lumMod val="50000"/>
                    <a:lumOff val="50000"/>
                  </a:schemeClr>
                </a:solidFill>
                <a:latin typeface="+mn-ea"/>
              </a:rPr>
              <a:t>39 k</a:t>
            </a:r>
            <a:r>
              <a:rPr lang="en-US" altLang="zh-TW" dirty="0">
                <a:solidFill>
                  <a:schemeClr val="tx1">
                    <a:lumMod val="50000"/>
                    <a:lumOff val="50000"/>
                  </a:schemeClr>
                </a:solidFill>
                <a:latin typeface="+mn-ea"/>
                <a:sym typeface="Symbol" panose="05050102010706020507" pitchFamily="18" charset="2"/>
              </a:rPr>
              <a:t> (R</a:t>
            </a:r>
            <a:r>
              <a:rPr lang="en-US" altLang="zh-TW" baseline="-25000" dirty="0">
                <a:solidFill>
                  <a:schemeClr val="tx1">
                    <a:lumMod val="50000"/>
                    <a:lumOff val="50000"/>
                  </a:schemeClr>
                </a:solidFill>
                <a:latin typeface="+mn-ea"/>
                <a:sym typeface="Symbol" panose="05050102010706020507" pitchFamily="18" charset="2"/>
              </a:rPr>
              <a:t>DMM</a:t>
            </a:r>
            <a:r>
              <a:rPr lang="en-US" altLang="zh-TW" dirty="0">
                <a:solidFill>
                  <a:schemeClr val="tx1">
                    <a:lumMod val="50000"/>
                    <a:lumOff val="50000"/>
                  </a:schemeClr>
                </a:solidFill>
                <a:latin typeface="+mn-ea"/>
                <a:sym typeface="Symbol" panose="05050102010706020507" pitchFamily="18" charset="2"/>
              </a:rPr>
              <a:t>= </a:t>
            </a:r>
            <a:r>
              <a:rPr lang="en-US" altLang="zh-TW" u="sng" dirty="0">
                <a:solidFill>
                  <a:schemeClr val="tx1">
                    <a:lumMod val="50000"/>
                    <a:lumOff val="50000"/>
                  </a:schemeClr>
                </a:solidFill>
                <a:latin typeface="+mn-ea"/>
                <a:sym typeface="Symbol" panose="05050102010706020507" pitchFamily="18" charset="2"/>
              </a:rPr>
              <a:t>    </a:t>
            </a:r>
            <a:r>
              <a:rPr lang="en-US" altLang="zh-TW" u="sng" dirty="0">
                <a:solidFill>
                  <a:schemeClr val="tx1">
                    <a:lumMod val="50000"/>
                    <a:lumOff val="50000"/>
                  </a:schemeClr>
                </a:solidFill>
                <a:latin typeface="+mn-ea"/>
              </a:rPr>
              <a:t> </a:t>
            </a:r>
            <a:r>
              <a:rPr lang="en-US" altLang="zh-TW" dirty="0">
                <a:solidFill>
                  <a:schemeClr val="tx1">
                    <a:lumMod val="50000"/>
                    <a:lumOff val="50000"/>
                  </a:schemeClr>
                </a:solidFill>
                <a:latin typeface="+mn-ea"/>
              </a:rPr>
              <a:t>k</a:t>
            </a:r>
            <a:r>
              <a:rPr lang="en-US" altLang="zh-TW" dirty="0">
                <a:solidFill>
                  <a:schemeClr val="tx1">
                    <a:lumMod val="50000"/>
                    <a:lumOff val="50000"/>
                  </a:schemeClr>
                </a:solidFill>
                <a:latin typeface="+mn-ea"/>
                <a:sym typeface="Symbol" panose="05050102010706020507" pitchFamily="18" charset="2"/>
              </a:rPr>
              <a:t>)</a:t>
            </a:r>
          </a:p>
        </p:txBody>
      </p:sp>
      <p:cxnSp>
        <p:nvCxnSpPr>
          <p:cNvPr id="76" name="接點: 肘形 75">
            <a:extLst>
              <a:ext uri="{FF2B5EF4-FFF2-40B4-BE49-F238E27FC236}">
                <a16:creationId xmlns:a16="http://schemas.microsoft.com/office/drawing/2014/main" id="{39D256FA-E64E-4351-BB36-98516A095E72}"/>
              </a:ext>
            </a:extLst>
          </p:cNvPr>
          <p:cNvCxnSpPr>
            <a:cxnSpLocks/>
            <a:stCxn id="6" idx="3"/>
            <a:endCxn id="116" idx="3"/>
          </p:cNvCxnSpPr>
          <p:nvPr/>
        </p:nvCxnSpPr>
        <p:spPr>
          <a:xfrm rot="5400000">
            <a:off x="3156641" y="4115770"/>
            <a:ext cx="809018" cy="1396970"/>
          </a:xfrm>
          <a:prstGeom prst="bentConnector4">
            <a:avLst>
              <a:gd name="adj1" fmla="val 25792"/>
              <a:gd name="adj2" fmla="val 116364"/>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0" name="圖片 89">
            <a:extLst>
              <a:ext uri="{FF2B5EF4-FFF2-40B4-BE49-F238E27FC236}">
                <a16:creationId xmlns:a16="http://schemas.microsoft.com/office/drawing/2014/main" id="{E84184E7-7723-40AE-A17B-3C71AC14E06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rot="7989143" flipH="1" flipV="1">
            <a:off x="7580686" y="4132681"/>
            <a:ext cx="936000" cy="301935"/>
          </a:xfrm>
          <a:prstGeom prst="rect">
            <a:avLst/>
          </a:prstGeom>
        </p:spPr>
      </p:pic>
      <p:sp>
        <p:nvSpPr>
          <p:cNvPr id="85" name="矩形 84">
            <a:extLst>
              <a:ext uri="{FF2B5EF4-FFF2-40B4-BE49-F238E27FC236}">
                <a16:creationId xmlns:a16="http://schemas.microsoft.com/office/drawing/2014/main" id="{D68DAB78-5B9F-4768-AAEB-9AB6FB027D00}"/>
              </a:ext>
            </a:extLst>
          </p:cNvPr>
          <p:cNvSpPr/>
          <p:nvPr/>
        </p:nvSpPr>
        <p:spPr>
          <a:xfrm>
            <a:off x="7155482" y="3914128"/>
            <a:ext cx="510076" cy="369332"/>
          </a:xfrm>
          <a:prstGeom prst="rect">
            <a:avLst/>
          </a:prstGeom>
          <a:solidFill>
            <a:schemeClr val="bg1"/>
          </a:solidFill>
        </p:spPr>
        <p:txBody>
          <a:bodyPr wrap="none">
            <a:spAutoFit/>
          </a:bodyPr>
          <a:lstStyle/>
          <a:p>
            <a:r>
              <a:rPr lang="en-US" altLang="zh-TW" b="1" dirty="0" err="1">
                <a:solidFill>
                  <a:srgbClr val="0000FF"/>
                </a:solidFill>
                <a:latin typeface="+mn-ea"/>
              </a:rPr>
              <a:t>R</a:t>
            </a:r>
            <a:r>
              <a:rPr lang="en-US" altLang="zh-TW" b="1" baseline="-25000" dirty="0" err="1">
                <a:solidFill>
                  <a:srgbClr val="0000FF"/>
                </a:solidFill>
                <a:latin typeface="+mn-ea"/>
              </a:rPr>
              <a:t>so</a:t>
            </a:r>
            <a:endParaRPr lang="zh-TW" altLang="en-US" b="1" dirty="0">
              <a:solidFill>
                <a:srgbClr val="0000FF"/>
              </a:solidFill>
            </a:endParaRPr>
          </a:p>
        </p:txBody>
      </p:sp>
      <p:pic>
        <p:nvPicPr>
          <p:cNvPr id="61" name="圖片 60">
            <a:extLst>
              <a:ext uri="{FF2B5EF4-FFF2-40B4-BE49-F238E27FC236}">
                <a16:creationId xmlns:a16="http://schemas.microsoft.com/office/drawing/2014/main" id="{0A3B3D70-EC10-4B20-AFA3-214F199A15F2}"/>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5577587">
            <a:off x="5499868" y="3054509"/>
            <a:ext cx="877655" cy="316807"/>
          </a:xfrm>
          <a:prstGeom prst="rect">
            <a:avLst/>
          </a:prstGeom>
        </p:spPr>
      </p:pic>
      <mc:AlternateContent xmlns:mc="http://schemas.openxmlformats.org/markup-compatibility/2006" xmlns:a14="http://schemas.microsoft.com/office/drawing/2010/main">
        <mc:Choice Requires="a14">
          <p:sp>
            <p:nvSpPr>
              <p:cNvPr id="81" name="物件 80">
                <a:extLst>
                  <a:ext uri="{FF2B5EF4-FFF2-40B4-BE49-F238E27FC236}">
                    <a16:creationId xmlns:a16="http://schemas.microsoft.com/office/drawing/2014/main" id="{2C391E22-2F85-4140-8D58-AEE6BB5AC2B2}"/>
                  </a:ext>
                </a:extLst>
              </p:cNvPr>
              <p:cNvSpPr txBox="1"/>
              <p:nvPr/>
            </p:nvSpPr>
            <p:spPr bwMode="auto">
              <a:xfrm>
                <a:off x="285756" y="3996942"/>
                <a:ext cx="2947988" cy="847725"/>
              </a:xfrm>
              <a:prstGeom prst="rect">
                <a:avLst/>
              </a:prstGeom>
              <a:noFill/>
              <a:extLst/>
            </p:spPr>
            <p:txBody>
              <a:bodyPr>
                <a:norm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𝑅</m:t>
                      </m:r>
                      <m:r>
                        <a:rPr lang="en-US" altLang="zh-TW" b="0" i="1" baseline="-25000" smtClean="0">
                          <a:solidFill>
                            <a:srgbClr val="000000"/>
                          </a:solidFill>
                          <a:latin typeface="Cambria Math" panose="02040503050406030204" pitchFamily="18" charset="0"/>
                        </a:rPr>
                        <m:t>𝐷𝑈𝑇</m:t>
                      </m:r>
                      <m:r>
                        <a:rPr lang="zh-TW" altLang="en-US" i="1" smtClean="0">
                          <a:solidFill>
                            <a:srgbClr val="000000"/>
                          </a:solidFill>
                          <a:latin typeface="Cambria Math" panose="02040503050406030204" pitchFamily="18" charset="0"/>
                        </a:rPr>
                        <m:t>=</m:t>
                      </m:r>
                      <m:f>
                        <m:fPr>
                          <m:ctrlPr>
                            <a:rPr lang="zh-TW" altLang="en-US" i="1">
                              <a:solidFill>
                                <a:srgbClr val="000000"/>
                              </a:solidFill>
                              <a:latin typeface="Cambria Math" panose="02040503050406030204" pitchFamily="18" charset="0"/>
                            </a:rPr>
                          </m:ctrlPr>
                        </m:fPr>
                        <m:num>
                          <m:d>
                            <m:dPr>
                              <m:ctrlPr>
                                <a:rPr lang="zh-TW" altLang="en-US" i="1">
                                  <a:solidFill>
                                    <a:srgbClr val="000000"/>
                                  </a:solidFill>
                                  <a:latin typeface="Cambria Math" panose="02040503050406030204" pitchFamily="18" charset="0"/>
                                </a:rPr>
                              </m:ctrlPr>
                            </m:dPr>
                            <m:e>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en-US" altLang="zh-TW" b="0" i="1" smtClean="0">
                                      <a:solidFill>
                                        <a:srgbClr val="000000"/>
                                      </a:solidFill>
                                      <a:latin typeface="Cambria Math" panose="02040503050406030204" pitchFamily="18" charset="0"/>
                                    </a:rPr>
                                    <m:t>𝐺</m:t>
                                  </m:r>
                                </m:sub>
                              </m:sSub>
                              <m:r>
                                <a:rPr lang="zh-TW" altLang="en-US" i="1">
                                  <a:solidFill>
                                    <a:srgbClr val="000000"/>
                                  </a:solidFill>
                                  <a:latin typeface="Cambria Math" panose="02040503050406030204" pitchFamily="18" charset="0"/>
                                </a:rPr>
                                <m:t>+</m:t>
                              </m:r>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𝑅</m:t>
                                  </m:r>
                                </m:e>
                                <m:sub>
                                  <m:r>
                                    <a:rPr lang="zh-TW" altLang="en-US" i="1">
                                      <a:solidFill>
                                        <a:srgbClr val="000000"/>
                                      </a:solidFill>
                                      <a:latin typeface="Cambria Math" panose="02040503050406030204" pitchFamily="18" charset="0"/>
                                    </a:rPr>
                                    <m:t>𝑠𝑜</m:t>
                                  </m:r>
                                </m:sub>
                              </m:sSub>
                            </m:e>
                          </m:d>
                          <m:d>
                            <m:dPr>
                              <m:ctrlPr>
                                <a:rPr lang="zh-TW" altLang="en-US" i="1">
                                  <a:solidFill>
                                    <a:srgbClr val="000000"/>
                                  </a:solidFill>
                                  <a:latin typeface="Cambria Math" panose="02040503050406030204" pitchFamily="18" charset="0"/>
                                </a:rPr>
                              </m:ctrlPr>
                            </m:dPr>
                            <m:e>
                              <m:sSub>
                                <m:sSubPr>
                                  <m:ctrlPr>
                                    <a:rPr lang="zh-TW" altLang="en-US" i="1">
                                      <a:solidFill>
                                        <a:srgbClr val="000000"/>
                                      </a:solidFill>
                                      <a:latin typeface="Cambria Math" panose="02040503050406030204" pitchFamily="18" charset="0"/>
                                    </a:rPr>
                                  </m:ctrlPr>
                                </m:sSubPr>
                                <m:e>
                                  <m:r>
                                    <a:rPr lang="zh-TW" altLang="en-US" i="1">
                                      <a:solidFill>
                                        <a:srgbClr val="000000"/>
                                      </a:solidFill>
                                      <a:latin typeface="Cambria Math" panose="02040503050406030204" pitchFamily="18" charset="0"/>
                                    </a:rPr>
                                    <m:t>𝐼</m:t>
                                  </m:r>
                                </m:e>
                                <m:sub>
                                  <m:r>
                                    <a:rPr lang="en-US" altLang="zh-TW" b="0" i="1" smtClean="0">
                                      <a:solidFill>
                                        <a:srgbClr val="000000"/>
                                      </a:solidFill>
                                      <a:latin typeface="Cambria Math" panose="02040503050406030204" pitchFamily="18" charset="0"/>
                                    </a:rPr>
                                    <m:t>𝐺</m:t>
                                  </m:r>
                                </m:sub>
                              </m:sSub>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𝐼</m:t>
                              </m:r>
                            </m:e>
                          </m:d>
                        </m:num>
                        <m:den>
                          <m:r>
                            <a:rPr lang="zh-TW" altLang="en-US" i="1">
                              <a:solidFill>
                                <a:srgbClr val="000000"/>
                              </a:solidFill>
                              <a:latin typeface="Cambria Math" panose="02040503050406030204" pitchFamily="18" charset="0"/>
                            </a:rPr>
                            <m:t>𝐼</m:t>
                          </m:r>
                        </m:den>
                      </m:f>
                    </m:oMath>
                  </m:oMathPara>
                </a14:m>
                <a:endParaRPr lang="zh-TW" altLang="en-US" dirty="0"/>
              </a:p>
            </p:txBody>
          </p:sp>
        </mc:Choice>
        <mc:Fallback xmlns="">
          <p:sp>
            <p:nvSpPr>
              <p:cNvPr id="81" name="物件 80">
                <a:extLst>
                  <a:ext uri="{FF2B5EF4-FFF2-40B4-BE49-F238E27FC236}">
                    <a16:creationId xmlns:a16="http://schemas.microsoft.com/office/drawing/2014/main" id="{2C391E22-2F85-4140-8D58-AEE6BB5AC2B2}"/>
                  </a:ext>
                </a:extLst>
              </p:cNvPr>
              <p:cNvSpPr txBox="1">
                <a:spLocks noRot="1" noChangeAspect="1" noMove="1" noResize="1" noEditPoints="1" noAdjustHandles="1" noChangeArrowheads="1" noChangeShapeType="1" noTextEdit="1"/>
              </p:cNvSpPr>
              <p:nvPr/>
            </p:nvSpPr>
            <p:spPr bwMode="auto">
              <a:xfrm>
                <a:off x="285756" y="3996942"/>
                <a:ext cx="2947988" cy="847725"/>
              </a:xfrm>
              <a:prstGeom prst="rect">
                <a:avLst/>
              </a:prstGeom>
              <a:blipFill>
                <a:blip r:embed="rId17"/>
                <a:stretch>
                  <a:fillRect/>
                </a:stretch>
              </a:blipFill>
              <a:extLst/>
            </p:spPr>
            <p:txBody>
              <a:bodyPr/>
              <a:lstStyle/>
              <a:p>
                <a:r>
                  <a:rPr lang="zh-TW" altLang="en-US">
                    <a:noFill/>
                  </a:rPr>
                  <a:t> </a:t>
                </a:r>
              </a:p>
            </p:txBody>
          </p:sp>
        </mc:Fallback>
      </mc:AlternateContent>
      <p:graphicFrame>
        <p:nvGraphicFramePr>
          <p:cNvPr id="54" name="表格 53">
            <a:extLst>
              <a:ext uri="{FF2B5EF4-FFF2-40B4-BE49-F238E27FC236}">
                <a16:creationId xmlns:a16="http://schemas.microsoft.com/office/drawing/2014/main" id="{BD3E794D-33AA-42E9-96B9-5E3BB8B2790A}"/>
              </a:ext>
            </a:extLst>
          </p:cNvPr>
          <p:cNvGraphicFramePr>
            <a:graphicFrameLocks noGrp="1"/>
          </p:cNvGraphicFramePr>
          <p:nvPr>
            <p:extLst>
              <p:ext uri="{D42A27DB-BD31-4B8C-83A1-F6EECF244321}">
                <p14:modId xmlns:p14="http://schemas.microsoft.com/office/powerpoint/2010/main" val="1477020247"/>
              </p:ext>
            </p:extLst>
          </p:nvPr>
        </p:nvGraphicFramePr>
        <p:xfrm>
          <a:off x="9239304" y="4916455"/>
          <a:ext cx="3328758" cy="4663440"/>
        </p:xfrm>
        <a:graphic>
          <a:graphicData uri="http://schemas.openxmlformats.org/drawingml/2006/table">
            <a:tbl>
              <a:tblPr firstRow="1" bandRow="1">
                <a:tableStyleId>{5C22544A-7EE6-4342-B048-85BDC9FD1C3A}</a:tableStyleId>
              </a:tblPr>
              <a:tblGrid>
                <a:gridCol w="962060">
                  <a:extLst>
                    <a:ext uri="{9D8B030D-6E8A-4147-A177-3AD203B41FA5}">
                      <a16:colId xmlns:a16="http://schemas.microsoft.com/office/drawing/2014/main" val="2511927509"/>
                    </a:ext>
                  </a:extLst>
                </a:gridCol>
                <a:gridCol w="355730">
                  <a:extLst>
                    <a:ext uri="{9D8B030D-6E8A-4147-A177-3AD203B41FA5}">
                      <a16:colId xmlns:a16="http://schemas.microsoft.com/office/drawing/2014/main" val="2829340369"/>
                    </a:ext>
                  </a:extLst>
                </a:gridCol>
                <a:gridCol w="1139098">
                  <a:extLst>
                    <a:ext uri="{9D8B030D-6E8A-4147-A177-3AD203B41FA5}">
                      <a16:colId xmlns:a16="http://schemas.microsoft.com/office/drawing/2014/main" val="2849855945"/>
                    </a:ext>
                  </a:extLst>
                </a:gridCol>
                <a:gridCol w="871870">
                  <a:extLst>
                    <a:ext uri="{9D8B030D-6E8A-4147-A177-3AD203B41FA5}">
                      <a16:colId xmlns:a16="http://schemas.microsoft.com/office/drawing/2014/main" val="1191933730"/>
                    </a:ext>
                  </a:extLst>
                </a:gridCol>
              </a:tblGrid>
              <a:tr h="340301">
                <a:tc>
                  <a:txBody>
                    <a:bodyPr/>
                    <a:lstStyle/>
                    <a:p>
                      <a:pPr algn="ctr"/>
                      <a:r>
                        <a:rPr lang="zh-TW" altLang="en-US" sz="1200" dirty="0"/>
                        <a:t>電阻 </a:t>
                      </a:r>
                      <a:r>
                        <a:rPr lang="en-US" altLang="zh-TW" sz="1200" dirty="0"/>
                        <a:t>(</a:t>
                      </a:r>
                      <a:r>
                        <a:rPr lang="en-US" altLang="zh-TW" sz="1200" dirty="0">
                          <a:sym typeface="Symbol" panose="05050102010706020507" pitchFamily="18" charset="2"/>
                        </a:rPr>
                        <a:t></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100" dirty="0"/>
                        <a:t>個數</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4</a:t>
                      </a:r>
                      <a:r>
                        <a:rPr lang="zh-TW" altLang="en-US" sz="1200" dirty="0"/>
                        <a:t>條色碼</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DMM</a:t>
                      </a:r>
                      <a:r>
                        <a:rPr lang="zh-TW" altLang="en-US" sz="1200" dirty="0"/>
                        <a:t>測量值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225483">
                <a:tc>
                  <a:txBody>
                    <a:bodyPr/>
                    <a:lstStyle/>
                    <a:p>
                      <a:pPr algn="ctr"/>
                      <a:r>
                        <a:rPr lang="en-US" altLang="zh-TW" sz="1200" dirty="0"/>
                        <a:t>1</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棕黑金金</a:t>
                      </a:r>
                    </a:p>
                  </a:txBody>
                  <a:tcPr anchor="ctr"/>
                </a:tc>
                <a:tc>
                  <a:txBody>
                    <a:bodyPr/>
                    <a:lstStyle/>
                    <a:p>
                      <a:pPr algn="ctr"/>
                      <a:r>
                        <a:rPr lang="en-US" altLang="zh-TW" sz="1200" dirty="0"/>
                        <a:t>1.3, 1.3</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476421">
                <a:tc>
                  <a:txBody>
                    <a:bodyPr/>
                    <a:lstStyle/>
                    <a:p>
                      <a:pPr algn="ctr"/>
                      <a:r>
                        <a:rPr lang="en-US" altLang="zh-TW" sz="1200" dirty="0"/>
                        <a:t>1.6</a:t>
                      </a:r>
                      <a:r>
                        <a:rPr lang="zh-TW" altLang="en-US" sz="1200" dirty="0"/>
                        <a:t>或</a:t>
                      </a:r>
                      <a:r>
                        <a:rPr lang="en-US" altLang="zh-TW" sz="1200" dirty="0"/>
                        <a:t>3.3+3.3</a:t>
                      </a:r>
                      <a:r>
                        <a:rPr lang="zh-TW" altLang="en-US" sz="1200" dirty="0"/>
                        <a:t>並聯</a:t>
                      </a:r>
                      <a:r>
                        <a:rPr lang="en-US" altLang="zh-TW" sz="1200" dirty="0"/>
                        <a:t>(1.65 </a:t>
                      </a:r>
                      <a:r>
                        <a:rPr lang="en-US" altLang="zh-TW" sz="1200" dirty="0">
                          <a:sym typeface="Symbol" panose="05050102010706020507" pitchFamily="18" charset="2"/>
                        </a:rPr>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棕藍金金或</a:t>
                      </a:r>
                      <a:endParaRPr lang="en-US" altLang="zh-TW" sz="1200" dirty="0"/>
                    </a:p>
                    <a:p>
                      <a:pPr algn="ctr"/>
                      <a:r>
                        <a:rPr lang="en-US" altLang="zh-TW" sz="1200" dirty="0"/>
                        <a:t>2</a:t>
                      </a:r>
                      <a:r>
                        <a:rPr lang="zh-TW" altLang="en-US" sz="1200" dirty="0"/>
                        <a:t>橘橘金並聯</a:t>
                      </a:r>
                      <a:endParaRPr lang="en-US" altLang="zh-TW" sz="1200" dirty="0"/>
                    </a:p>
                  </a:txBody>
                  <a:tcPr anchor="ctr"/>
                </a:tc>
                <a:tc>
                  <a:txBody>
                    <a:bodyPr/>
                    <a:lstStyle/>
                    <a:p>
                      <a:pPr algn="ctr"/>
                      <a:r>
                        <a:rPr lang="en-US" altLang="zh-TW" sz="1200" dirty="0"/>
                        <a:t>1.8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225483">
                <a:tc>
                  <a:txBody>
                    <a:bodyPr/>
                    <a:lstStyle/>
                    <a:p>
                      <a:pPr algn="ctr"/>
                      <a:r>
                        <a:rPr lang="en-US" altLang="zh-TW" sz="1200" dirty="0"/>
                        <a:t>10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棕黑黑金</a:t>
                      </a:r>
                    </a:p>
                  </a:txBody>
                  <a:tcPr anchor="ctr"/>
                </a:tc>
                <a:tc>
                  <a:txBody>
                    <a:bodyPr/>
                    <a:lstStyle/>
                    <a:p>
                      <a:pPr algn="ctr"/>
                      <a:r>
                        <a:rPr lang="en-US" altLang="zh-TW" sz="1200" dirty="0"/>
                        <a:t>10.4, 10.4</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476421">
                <a:tc>
                  <a:txBody>
                    <a:bodyPr/>
                    <a:lstStyle/>
                    <a:p>
                      <a:pPr algn="ctr"/>
                      <a:r>
                        <a:rPr lang="en-US" altLang="zh-TW" sz="1200" dirty="0"/>
                        <a:t>16 </a:t>
                      </a:r>
                    </a:p>
                    <a:p>
                      <a:pPr algn="ctr"/>
                      <a:r>
                        <a:rPr lang="zh-TW" altLang="en-US" sz="1200" dirty="0"/>
                        <a:t>或</a:t>
                      </a:r>
                      <a:r>
                        <a:rPr lang="en-US" altLang="zh-TW" sz="1200" dirty="0"/>
                        <a:t>15+1(</a:t>
                      </a:r>
                      <a:r>
                        <a:rPr lang="zh-TW" altLang="en-US" sz="1200" dirty="0"/>
                        <a:t>串聯</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棕藍黑金或</a:t>
                      </a:r>
                      <a:endParaRPr lang="en-US" altLang="zh-TW" sz="1200" dirty="0"/>
                    </a:p>
                    <a:p>
                      <a:pPr algn="ctr"/>
                      <a:r>
                        <a:rPr lang="zh-TW" altLang="en-US" sz="1050" dirty="0"/>
                        <a:t>棕綠黑金</a:t>
                      </a:r>
                      <a:r>
                        <a:rPr lang="en-US" altLang="zh-TW" sz="1050" dirty="0"/>
                        <a:t>&amp;</a:t>
                      </a:r>
                      <a:r>
                        <a:rPr lang="zh-TW" altLang="en-US" sz="1050" dirty="0"/>
                        <a:t>棕黑金金串聯</a:t>
                      </a:r>
                    </a:p>
                  </a:txBody>
                  <a:tcPr anchor="ctr"/>
                </a:tc>
                <a:tc>
                  <a:txBody>
                    <a:bodyPr/>
                    <a:lstStyle/>
                    <a:p>
                      <a:pPr algn="ctr"/>
                      <a:r>
                        <a:rPr lang="en-US" altLang="zh-TW" sz="1200" dirty="0"/>
                        <a:t>16.8</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225483">
                <a:tc>
                  <a:txBody>
                    <a:bodyPr/>
                    <a:lstStyle/>
                    <a:p>
                      <a:pPr algn="ctr"/>
                      <a:r>
                        <a:rPr lang="en-US" altLang="zh-TW" sz="1200" dirty="0"/>
                        <a:t>150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棕綠棕金</a:t>
                      </a:r>
                    </a:p>
                  </a:txBody>
                  <a:tcPr anchor="ctr"/>
                </a:tc>
                <a:tc>
                  <a:txBody>
                    <a:bodyPr/>
                    <a:lstStyle/>
                    <a:p>
                      <a:pPr algn="ctr"/>
                      <a:r>
                        <a:rPr lang="en-US" altLang="zh-TW" sz="1200" dirty="0"/>
                        <a:t>150.2</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225483">
                <a:tc>
                  <a:txBody>
                    <a:bodyPr/>
                    <a:lstStyle/>
                    <a:p>
                      <a:pPr algn="ctr"/>
                      <a:r>
                        <a:rPr lang="en-US" altLang="zh-TW" sz="1200" dirty="0"/>
                        <a:t>300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橘黑棕金</a:t>
                      </a:r>
                    </a:p>
                  </a:txBody>
                  <a:tcPr anchor="ctr"/>
                </a:tc>
                <a:tc>
                  <a:txBody>
                    <a:bodyPr/>
                    <a:lstStyle/>
                    <a:p>
                      <a:pPr algn="ctr"/>
                      <a:r>
                        <a:rPr lang="en-US" altLang="zh-TW" sz="1200" dirty="0"/>
                        <a:t>300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225483">
                <a:tc>
                  <a:txBody>
                    <a:bodyPr/>
                    <a:lstStyle/>
                    <a:p>
                      <a:pPr algn="ctr"/>
                      <a:r>
                        <a:rPr lang="en-US" altLang="zh-TW" sz="1200" dirty="0"/>
                        <a:t>390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橘白棕金</a:t>
                      </a:r>
                    </a:p>
                  </a:txBody>
                  <a:tcPr anchor="ctr"/>
                </a:tc>
                <a:tc>
                  <a:txBody>
                    <a:bodyPr/>
                    <a:lstStyle/>
                    <a:p>
                      <a:pPr algn="ctr"/>
                      <a:r>
                        <a:rPr lang="en-US" altLang="zh-TW" sz="1200" dirty="0"/>
                        <a:t>380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40301">
                <a:tc>
                  <a:txBody>
                    <a:bodyPr/>
                    <a:lstStyle/>
                    <a:p>
                      <a:pPr algn="ctr"/>
                      <a:r>
                        <a:rPr lang="en-US" altLang="zh-TW" sz="1200" dirty="0"/>
                        <a:t>39k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橘白橘金</a:t>
                      </a:r>
                    </a:p>
                  </a:txBody>
                  <a:tcPr anchor="ctr"/>
                </a:tc>
                <a:tc>
                  <a:txBody>
                    <a:bodyPr/>
                    <a:lstStyle/>
                    <a:p>
                      <a:pPr algn="ctr"/>
                      <a:r>
                        <a:rPr lang="en-US" altLang="zh-TW" sz="1200" dirty="0"/>
                        <a:t>39.3 k,39.3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225483">
                <a:tc>
                  <a:txBody>
                    <a:bodyPr/>
                    <a:lstStyle/>
                    <a:p>
                      <a:pPr algn="ctr"/>
                      <a:r>
                        <a:rPr lang="en-US" altLang="zh-TW" sz="1200" dirty="0"/>
                        <a:t>50k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綠黑橘金</a:t>
                      </a:r>
                    </a:p>
                  </a:txBody>
                  <a:tcPr anchor="ctr"/>
                </a:tc>
                <a:tc>
                  <a:txBody>
                    <a:bodyPr/>
                    <a:lstStyle/>
                    <a:p>
                      <a:pPr algn="ctr"/>
                      <a:r>
                        <a:rPr lang="en-US" altLang="zh-TW" sz="1200" dirty="0"/>
                        <a:t>50.3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225483">
                <a:tc>
                  <a:txBody>
                    <a:bodyPr/>
                    <a:lstStyle/>
                    <a:p>
                      <a:pPr algn="ctr"/>
                      <a:r>
                        <a:rPr lang="en-US" altLang="zh-TW" sz="1200" dirty="0"/>
                        <a:t>100k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棕黑黃金</a:t>
                      </a:r>
                    </a:p>
                  </a:txBody>
                  <a:tcPr anchor="ctr"/>
                </a:tc>
                <a:tc>
                  <a:txBody>
                    <a:bodyPr/>
                    <a:lstStyle/>
                    <a:p>
                      <a:pPr algn="ctr"/>
                      <a:r>
                        <a:rPr lang="en-US" altLang="zh-TW" sz="1200" dirty="0"/>
                        <a:t>101.1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225483">
                <a:tc>
                  <a:txBody>
                    <a:bodyPr/>
                    <a:lstStyle/>
                    <a:p>
                      <a:pPr algn="ctr"/>
                      <a:r>
                        <a:rPr lang="en-US" altLang="zh-TW" sz="1200" dirty="0"/>
                        <a:t>200k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紅黑黃金</a:t>
                      </a:r>
                    </a:p>
                  </a:txBody>
                  <a:tcPr anchor="ctr"/>
                </a:tc>
                <a:tc>
                  <a:txBody>
                    <a:bodyPr/>
                    <a:lstStyle/>
                    <a:p>
                      <a:pPr algn="ctr"/>
                      <a:r>
                        <a:rPr lang="en-US" altLang="zh-TW" sz="1200" dirty="0"/>
                        <a:t>203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225483">
                <a:tc>
                  <a:txBody>
                    <a:bodyPr/>
                    <a:lstStyle/>
                    <a:p>
                      <a:pPr algn="ctr"/>
                      <a:r>
                        <a:rPr lang="en-US" altLang="zh-TW" sz="1200" dirty="0"/>
                        <a:t>390k</a:t>
                      </a:r>
                      <a:endParaRPr lang="zh-TW" altLang="en-US" sz="12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200" dirty="0"/>
                        <a:t>1</a:t>
                      </a:r>
                      <a:endParaRPr lang="zh-TW" alt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200" dirty="0"/>
                        <a:t>橘白黃金</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zh-TW" sz="1200" dirty="0"/>
                        <a:t>393 k</a:t>
                      </a:r>
                      <a:endParaRPr lang="zh-TW" altLang="en-US" sz="12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cxnSp>
        <p:nvCxnSpPr>
          <p:cNvPr id="100" name="接點: 肘形 99">
            <a:extLst>
              <a:ext uri="{FF2B5EF4-FFF2-40B4-BE49-F238E27FC236}">
                <a16:creationId xmlns:a16="http://schemas.microsoft.com/office/drawing/2014/main" id="{7E635B3F-B263-45E3-8208-434F7E6D2453}"/>
              </a:ext>
            </a:extLst>
          </p:cNvPr>
          <p:cNvCxnSpPr>
            <a:cxnSpLocks/>
            <a:stCxn id="98" idx="3"/>
            <a:endCxn id="69" idx="3"/>
          </p:cNvCxnSpPr>
          <p:nvPr/>
        </p:nvCxnSpPr>
        <p:spPr>
          <a:xfrm rot="10800000" flipV="1">
            <a:off x="5278076" y="4595281"/>
            <a:ext cx="896669" cy="650225"/>
          </a:xfrm>
          <a:prstGeom prst="bentConnector3">
            <a:avLst>
              <a:gd name="adj1" fmla="val 50000"/>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142" name="箭號: 向左 141">
            <a:extLst>
              <a:ext uri="{FF2B5EF4-FFF2-40B4-BE49-F238E27FC236}">
                <a16:creationId xmlns:a16="http://schemas.microsoft.com/office/drawing/2014/main" id="{079845C8-5BFC-482C-9F6A-F3443A5E4F74}"/>
              </a:ext>
            </a:extLst>
          </p:cNvPr>
          <p:cNvSpPr/>
          <p:nvPr/>
        </p:nvSpPr>
        <p:spPr>
          <a:xfrm>
            <a:off x="8430712" y="2462648"/>
            <a:ext cx="1868867" cy="1144180"/>
          </a:xfrm>
          <a:prstGeom prst="leftArrow">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b="1" dirty="0">
                <a:solidFill>
                  <a:schemeClr val="tx1">
                    <a:lumMod val="65000"/>
                    <a:lumOff val="35000"/>
                  </a:schemeClr>
                </a:solidFill>
                <a:latin typeface="+mn-ea"/>
                <a:cs typeface="Times New Roman" pitchFamily="18" charset="0"/>
              </a:rPr>
              <a:t>2.</a:t>
            </a:r>
            <a:r>
              <a:rPr lang="zh-TW" altLang="en-US" b="1" dirty="0">
                <a:solidFill>
                  <a:schemeClr val="tx1">
                    <a:lumMod val="65000"/>
                    <a:lumOff val="35000"/>
                  </a:schemeClr>
                </a:solidFill>
                <a:latin typeface="+mn-ea"/>
                <a:cs typeface="Times New Roman" pitchFamily="18" charset="0"/>
              </a:rPr>
              <a:t>自製歐姆計換成萬用電錶</a:t>
            </a:r>
            <a:endParaRPr lang="zh-TW" altLang="en-US" b="1" dirty="0"/>
          </a:p>
        </p:txBody>
      </p:sp>
      <p:grpSp>
        <p:nvGrpSpPr>
          <p:cNvPr id="21" name="群組 20">
            <a:extLst>
              <a:ext uri="{FF2B5EF4-FFF2-40B4-BE49-F238E27FC236}">
                <a16:creationId xmlns:a16="http://schemas.microsoft.com/office/drawing/2014/main" id="{AE5D371B-41A2-4E9C-A428-5DBF8FCA52F6}"/>
              </a:ext>
            </a:extLst>
          </p:cNvPr>
          <p:cNvGrpSpPr/>
          <p:nvPr/>
        </p:nvGrpSpPr>
        <p:grpSpPr>
          <a:xfrm>
            <a:off x="-5027225" y="2315542"/>
            <a:ext cx="4432297" cy="3173032"/>
            <a:chOff x="4443143" y="931879"/>
            <a:chExt cx="4432297" cy="3173032"/>
          </a:xfrm>
        </p:grpSpPr>
        <p:sp>
          <p:nvSpPr>
            <p:cNvPr id="62" name="矩形 61">
              <a:extLst>
                <a:ext uri="{FF2B5EF4-FFF2-40B4-BE49-F238E27FC236}">
                  <a16:creationId xmlns:a16="http://schemas.microsoft.com/office/drawing/2014/main" id="{2F199DC8-66D0-4798-BF2F-E39FA9C88343}"/>
                </a:ext>
              </a:extLst>
            </p:cNvPr>
            <p:cNvSpPr/>
            <p:nvPr/>
          </p:nvSpPr>
          <p:spPr>
            <a:xfrm>
              <a:off x="5868609" y="1278520"/>
              <a:ext cx="1353256" cy="369332"/>
            </a:xfrm>
            <a:prstGeom prst="rect">
              <a:avLst/>
            </a:prstGeom>
          </p:spPr>
          <p:txBody>
            <a:bodyPr wrap="none">
              <a:spAutoFit/>
            </a:bodyPr>
            <a:lstStyle/>
            <a:p>
              <a:r>
                <a:rPr lang="en-US" altLang="zh-TW" dirty="0" err="1">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R</a:t>
              </a:r>
              <a:r>
                <a:rPr lang="en-US" altLang="zh-TW" baseline="-25000" dirty="0" err="1">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so</a:t>
              </a:r>
              <a:r>
                <a:rPr lang="en-US" altLang="zh-TW" dirty="0">
                  <a:solidFill>
                    <a:schemeClr val="tx1">
                      <a:lumMod val="50000"/>
                      <a:lumOff val="50000"/>
                    </a:schemeClr>
                  </a:solidFill>
                  <a:latin typeface="微軟正黑體" panose="020B0604030504040204" pitchFamily="34" charset="-120"/>
                  <a:ea typeface="微軟正黑體" panose="020B0604030504040204" pitchFamily="34" charset="-120"/>
                  <a:sym typeface="Symbol" panose="05050102010706020507" pitchFamily="18" charset="2"/>
                </a:rPr>
                <a:t> =</a:t>
              </a:r>
              <a:r>
                <a:rPr lang="en-US" altLang="zh-TW" dirty="0">
                  <a:solidFill>
                    <a:schemeClr val="tx1">
                      <a:lumMod val="50000"/>
                      <a:lumOff val="50000"/>
                    </a:schemeClr>
                  </a:solidFill>
                  <a:latin typeface="+mn-ea"/>
                </a:rPr>
                <a:t>39 k</a:t>
              </a:r>
              <a:r>
                <a:rPr lang="en-US" altLang="zh-TW" dirty="0">
                  <a:solidFill>
                    <a:schemeClr val="tx1">
                      <a:lumMod val="50000"/>
                      <a:lumOff val="50000"/>
                    </a:schemeClr>
                  </a:solidFill>
                  <a:latin typeface="+mn-ea"/>
                  <a:sym typeface="Symbol" panose="05050102010706020507" pitchFamily="18" charset="2"/>
                </a:rPr>
                <a:t></a:t>
              </a:r>
              <a:endParaRPr lang="zh-TW" altLang="en-US" dirty="0"/>
            </a:p>
          </p:txBody>
        </p:sp>
        <p:grpSp>
          <p:nvGrpSpPr>
            <p:cNvPr id="63" name="群組 62">
              <a:extLst>
                <a:ext uri="{FF2B5EF4-FFF2-40B4-BE49-F238E27FC236}">
                  <a16:creationId xmlns:a16="http://schemas.microsoft.com/office/drawing/2014/main" id="{74A802CC-7633-49E4-9AF1-BC017FD82B89}"/>
                </a:ext>
              </a:extLst>
            </p:cNvPr>
            <p:cNvGrpSpPr/>
            <p:nvPr/>
          </p:nvGrpSpPr>
          <p:grpSpPr>
            <a:xfrm>
              <a:off x="4443143" y="931879"/>
              <a:ext cx="4432297" cy="3173032"/>
              <a:chOff x="3868653" y="2922626"/>
              <a:chExt cx="4432297" cy="3173032"/>
            </a:xfrm>
          </p:grpSpPr>
          <p:sp>
            <p:nvSpPr>
              <p:cNvPr id="64" name="文字方塊 63">
                <a:extLst>
                  <a:ext uri="{FF2B5EF4-FFF2-40B4-BE49-F238E27FC236}">
                    <a16:creationId xmlns:a16="http://schemas.microsoft.com/office/drawing/2014/main" id="{4EC159A3-202F-40DB-827A-BC7C5ACB2173}"/>
                  </a:ext>
                </a:extLst>
              </p:cNvPr>
              <p:cNvSpPr txBox="1"/>
              <p:nvPr/>
            </p:nvSpPr>
            <p:spPr>
              <a:xfrm>
                <a:off x="6615007" y="3142524"/>
                <a:ext cx="1406475" cy="461665"/>
              </a:xfrm>
              <a:prstGeom prst="rect">
                <a:avLst/>
              </a:prstGeom>
              <a:noFill/>
            </p:spPr>
            <p:txBody>
              <a:bodyPr wrap="none" rtlCol="0">
                <a:spAutoFit/>
              </a:bodyPr>
              <a:lstStyle/>
              <a:p>
                <a:r>
                  <a:rPr lang="en-US" altLang="zh-TW" sz="2400" dirty="0">
                    <a:solidFill>
                      <a:srgbClr val="FF3300"/>
                    </a:solidFill>
                  </a:rPr>
                  <a:t>I </a:t>
                </a:r>
                <a:r>
                  <a:rPr lang="en-US" altLang="zh-TW" sz="2400" baseline="-25000" dirty="0">
                    <a:solidFill>
                      <a:srgbClr val="FF3300"/>
                    </a:solidFill>
                  </a:rPr>
                  <a:t>FS</a:t>
                </a:r>
                <a:r>
                  <a:rPr lang="en-US" altLang="zh-TW" sz="2400" dirty="0">
                    <a:solidFill>
                      <a:srgbClr val="FF3300"/>
                    </a:solidFill>
                  </a:rPr>
                  <a:t>=50</a:t>
                </a:r>
                <a:r>
                  <a:rPr lang="zh-TW" altLang="en-US" sz="2400" dirty="0">
                    <a:solidFill>
                      <a:srgbClr val="FF3300"/>
                    </a:solidFill>
                  </a:rPr>
                  <a:t> </a:t>
                </a:r>
                <a:r>
                  <a:rPr lang="en-US" altLang="zh-TW" sz="2400" dirty="0">
                    <a:solidFill>
                      <a:srgbClr val="FF3300"/>
                    </a:solidFill>
                    <a:sym typeface="Symbol" panose="05050102010706020507" pitchFamily="18" charset="2"/>
                  </a:rPr>
                  <a:t></a:t>
                </a:r>
                <a:r>
                  <a:rPr lang="en-US" altLang="zh-TW" sz="2400" dirty="0">
                    <a:solidFill>
                      <a:srgbClr val="FF3300"/>
                    </a:solidFill>
                  </a:rPr>
                  <a:t>A</a:t>
                </a:r>
                <a:endParaRPr lang="zh-TW" altLang="en-US" sz="2400" dirty="0">
                  <a:solidFill>
                    <a:srgbClr val="FF3300"/>
                  </a:solidFill>
                </a:endParaRPr>
              </a:p>
            </p:txBody>
          </p:sp>
          <p:sp>
            <p:nvSpPr>
              <p:cNvPr id="65" name="橢圓 64">
                <a:extLst>
                  <a:ext uri="{FF2B5EF4-FFF2-40B4-BE49-F238E27FC236}">
                    <a16:creationId xmlns:a16="http://schemas.microsoft.com/office/drawing/2014/main" id="{91BC7FBE-0601-48A0-9B20-2262FB03E47E}"/>
                  </a:ext>
                </a:extLst>
              </p:cNvPr>
              <p:cNvSpPr/>
              <p:nvPr/>
            </p:nvSpPr>
            <p:spPr>
              <a:xfrm>
                <a:off x="6587640" y="3627306"/>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rPr>
                  <a:t>G</a:t>
                </a:r>
                <a:endParaRPr lang="zh-TW" altLang="en-US" sz="2800" dirty="0">
                  <a:solidFill>
                    <a:schemeClr val="tx1"/>
                  </a:solidFill>
                </a:endParaRPr>
              </a:p>
            </p:txBody>
          </p:sp>
          <p:cxnSp>
            <p:nvCxnSpPr>
              <p:cNvPr id="66" name="直線接點 65">
                <a:extLst>
                  <a:ext uri="{FF2B5EF4-FFF2-40B4-BE49-F238E27FC236}">
                    <a16:creationId xmlns:a16="http://schemas.microsoft.com/office/drawing/2014/main" id="{033291B2-96D8-4949-8E6C-05FAF189C731}"/>
                  </a:ext>
                </a:extLst>
              </p:cNvPr>
              <p:cNvCxnSpPr/>
              <p:nvPr/>
            </p:nvCxnSpPr>
            <p:spPr>
              <a:xfrm>
                <a:off x="7114682" y="3886452"/>
                <a:ext cx="10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E1CDD94F-EE51-4719-9AB8-8E3B92A2F73C}"/>
                  </a:ext>
                </a:extLst>
              </p:cNvPr>
              <p:cNvCxnSpPr>
                <a:cxnSpLocks/>
              </p:cNvCxnSpPr>
              <p:nvPr/>
            </p:nvCxnSpPr>
            <p:spPr>
              <a:xfrm>
                <a:off x="6227640" y="3883932"/>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294FD328-78FC-4645-B3D7-447F44EF4E88}"/>
                  </a:ext>
                </a:extLst>
              </p:cNvPr>
              <p:cNvCxnSpPr>
                <a:cxnSpLocks/>
              </p:cNvCxnSpPr>
              <p:nvPr/>
            </p:nvCxnSpPr>
            <p:spPr>
              <a:xfrm flipH="1">
                <a:off x="8102565" y="3889248"/>
                <a:ext cx="0" cy="10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1557EDA5-365D-4FA1-9868-6EC5BE0B38C1}"/>
                  </a:ext>
                </a:extLst>
              </p:cNvPr>
              <p:cNvCxnSpPr>
                <a:cxnSpLocks/>
              </p:cNvCxnSpPr>
              <p:nvPr/>
            </p:nvCxnSpPr>
            <p:spPr>
              <a:xfrm rot="5400000" flipH="1">
                <a:off x="5544380" y="3699536"/>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2C6C9939-A25E-4974-A560-788794256A57}"/>
                  </a:ext>
                </a:extLst>
              </p:cNvPr>
              <p:cNvCxnSpPr/>
              <p:nvPr/>
            </p:nvCxnSpPr>
            <p:spPr>
              <a:xfrm>
                <a:off x="5370071" y="4943431"/>
                <a:ext cx="1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002CCCD0-E0DC-4FE2-9172-0CB2E8690BD0}"/>
                  </a:ext>
                </a:extLst>
              </p:cNvPr>
              <p:cNvCxnSpPr>
                <a:cxnSpLocks/>
              </p:cNvCxnSpPr>
              <p:nvPr/>
            </p:nvCxnSpPr>
            <p:spPr>
              <a:xfrm flipH="1" flipV="1">
                <a:off x="7306908" y="4943431"/>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5" name="群組 74">
                <a:extLst>
                  <a:ext uri="{FF2B5EF4-FFF2-40B4-BE49-F238E27FC236}">
                    <a16:creationId xmlns:a16="http://schemas.microsoft.com/office/drawing/2014/main" id="{B1C770DF-4C52-41C6-A3BB-D5855A3FF1C4}"/>
                  </a:ext>
                </a:extLst>
              </p:cNvPr>
              <p:cNvGrpSpPr/>
              <p:nvPr/>
            </p:nvGrpSpPr>
            <p:grpSpPr>
              <a:xfrm>
                <a:off x="5708388" y="3762765"/>
                <a:ext cx="517854" cy="236119"/>
                <a:chOff x="4832358" y="4997362"/>
                <a:chExt cx="1945233" cy="291178"/>
              </a:xfrm>
            </p:grpSpPr>
            <p:cxnSp>
              <p:nvCxnSpPr>
                <p:cNvPr id="120" name="直線接點 119">
                  <a:extLst>
                    <a:ext uri="{FF2B5EF4-FFF2-40B4-BE49-F238E27FC236}">
                      <a16:creationId xmlns:a16="http://schemas.microsoft.com/office/drawing/2014/main" id="{D297C565-9E64-4CA4-BEB8-AD0C7A3CD296}"/>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2D610A40-8A15-41B1-9DEA-36A00BAF2B76}"/>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E54D6411-76A6-4D9C-BC5C-C43C07708C29}"/>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B3908D87-440E-4F1F-8F9C-D46CFCE17C90}"/>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99684D0C-3FFD-4CCA-ABE4-E9B5D53BF4C0}"/>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248D2449-D6EA-4491-92FA-0FBC18D711E5}"/>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636AAD03-8890-4AFA-9795-AE78E1D9D404}"/>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接點 126">
                  <a:extLst>
                    <a:ext uri="{FF2B5EF4-FFF2-40B4-BE49-F238E27FC236}">
                      <a16:creationId xmlns:a16="http://schemas.microsoft.com/office/drawing/2014/main" id="{F8D621D8-BF11-40A9-9A9C-8825E710A1A2}"/>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接點 127">
                  <a:extLst>
                    <a:ext uri="{FF2B5EF4-FFF2-40B4-BE49-F238E27FC236}">
                      <a16:creationId xmlns:a16="http://schemas.microsoft.com/office/drawing/2014/main" id="{DE150DB8-A196-41CA-A50F-906DFD3FDA81}"/>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 name="文字方塊 76">
                <a:extLst>
                  <a:ext uri="{FF2B5EF4-FFF2-40B4-BE49-F238E27FC236}">
                    <a16:creationId xmlns:a16="http://schemas.microsoft.com/office/drawing/2014/main" id="{36B69547-2978-485C-ADE1-5D41CEA88704}"/>
                  </a:ext>
                </a:extLst>
              </p:cNvPr>
              <p:cNvSpPr txBox="1"/>
              <p:nvPr/>
            </p:nvSpPr>
            <p:spPr>
              <a:xfrm>
                <a:off x="5766116" y="3965576"/>
                <a:ext cx="393506" cy="369332"/>
              </a:xfrm>
              <a:prstGeom prst="rect">
                <a:avLst/>
              </a:prstGeom>
              <a:noFill/>
            </p:spPr>
            <p:txBody>
              <a:bodyPr wrap="none" lIns="0" tIns="0" rIns="0" bIns="0" rtlCol="0">
                <a:spAutoFit/>
              </a:bodyPr>
              <a:lstStyle/>
              <a:p>
                <a:r>
                  <a:rPr lang="en-US" altLang="zh-TW" sz="2400" dirty="0">
                    <a:solidFill>
                      <a:srgbClr val="0000FF"/>
                    </a:solidFill>
                  </a:rPr>
                  <a:t>R</a:t>
                </a:r>
                <a:r>
                  <a:rPr lang="en-US" altLang="zh-TW" sz="2400" baseline="-25000" dirty="0">
                    <a:solidFill>
                      <a:srgbClr val="0000FF"/>
                    </a:solidFill>
                  </a:rPr>
                  <a:t>SO</a:t>
                </a:r>
                <a:endParaRPr lang="zh-TW" altLang="en-US" sz="2400" baseline="-25000" dirty="0">
                  <a:solidFill>
                    <a:srgbClr val="0000FF"/>
                  </a:solidFill>
                </a:endParaRPr>
              </a:p>
            </p:txBody>
          </p:sp>
          <p:sp>
            <p:nvSpPr>
              <p:cNvPr id="78" name="文字方塊 77">
                <a:extLst>
                  <a:ext uri="{FF2B5EF4-FFF2-40B4-BE49-F238E27FC236}">
                    <a16:creationId xmlns:a16="http://schemas.microsoft.com/office/drawing/2014/main" id="{9846B35F-3497-4800-A91D-F68CBB66C10B}"/>
                  </a:ext>
                </a:extLst>
              </p:cNvPr>
              <p:cNvSpPr txBox="1"/>
              <p:nvPr/>
            </p:nvSpPr>
            <p:spPr>
              <a:xfrm>
                <a:off x="6727674" y="4134745"/>
                <a:ext cx="293670" cy="369332"/>
              </a:xfrm>
              <a:prstGeom prst="rect">
                <a:avLst/>
              </a:prstGeom>
              <a:noFill/>
            </p:spPr>
            <p:txBody>
              <a:bodyPr wrap="none" lIns="0" tIns="0" rIns="0" bIns="0" rtlCol="0">
                <a:spAutoFit/>
              </a:bodyPr>
              <a:lstStyle/>
              <a:p>
                <a:r>
                  <a:rPr lang="en-US" altLang="zh-TW" sz="2400" dirty="0">
                    <a:solidFill>
                      <a:srgbClr val="0000FF"/>
                    </a:solidFill>
                  </a:rPr>
                  <a:t>R</a:t>
                </a:r>
                <a:r>
                  <a:rPr lang="en-US" altLang="zh-TW" sz="2400" baseline="-25000" dirty="0">
                    <a:solidFill>
                      <a:srgbClr val="0000FF"/>
                    </a:solidFill>
                  </a:rPr>
                  <a:t>G</a:t>
                </a:r>
                <a:endParaRPr lang="zh-TW" altLang="en-US" sz="2400" dirty="0">
                  <a:solidFill>
                    <a:srgbClr val="0000FF"/>
                  </a:solidFill>
                </a:endParaRPr>
              </a:p>
            </p:txBody>
          </p:sp>
          <p:sp>
            <p:nvSpPr>
              <p:cNvPr id="79" name="矩形: 圓角 78">
                <a:extLst>
                  <a:ext uri="{FF2B5EF4-FFF2-40B4-BE49-F238E27FC236}">
                    <a16:creationId xmlns:a16="http://schemas.microsoft.com/office/drawing/2014/main" id="{C4BEEDF7-6025-4C4C-9976-33E3171F40BA}"/>
                  </a:ext>
                </a:extLst>
              </p:cNvPr>
              <p:cNvSpPr/>
              <p:nvPr/>
            </p:nvSpPr>
            <p:spPr>
              <a:xfrm>
                <a:off x="5132950" y="2922626"/>
                <a:ext cx="3168000" cy="2936515"/>
              </a:xfrm>
              <a:prstGeom prst="roundRect">
                <a:avLst>
                  <a:gd name="adj" fmla="val 12684"/>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圓角 79">
                <a:extLst>
                  <a:ext uri="{FF2B5EF4-FFF2-40B4-BE49-F238E27FC236}">
                    <a16:creationId xmlns:a16="http://schemas.microsoft.com/office/drawing/2014/main" id="{63F7B42A-7011-4975-96A3-E050E4A2880A}"/>
                  </a:ext>
                </a:extLst>
              </p:cNvPr>
              <p:cNvSpPr/>
              <p:nvPr/>
            </p:nvSpPr>
            <p:spPr>
              <a:xfrm>
                <a:off x="5795053" y="5652984"/>
                <a:ext cx="1959056" cy="442674"/>
              </a:xfrm>
              <a:prstGeom prst="roundRect">
                <a:avLst/>
              </a:prstGeom>
              <a:solidFill>
                <a:schemeClr val="bg1"/>
              </a:solidFill>
            </p:spPr>
            <p:txBody>
              <a:bodyPr wrap="square">
                <a:spAutoFit/>
              </a:bodyPr>
              <a:lstStyle/>
              <a:p>
                <a:pPr algn="ctr"/>
                <a:r>
                  <a:rPr kumimoji="1" lang="zh-TW" altLang="en-US" sz="2000" dirty="0">
                    <a:latin typeface="+mn-ea"/>
                    <a:cs typeface="Times New Roman" pitchFamily="18" charset="0"/>
                  </a:rPr>
                  <a:t>歐姆計結構圖</a:t>
                </a:r>
                <a:endParaRPr lang="zh-TW" altLang="en-US" sz="2000" dirty="0"/>
              </a:p>
            </p:txBody>
          </p:sp>
          <p:cxnSp>
            <p:nvCxnSpPr>
              <p:cNvPr id="83" name="直線接點 82">
                <a:extLst>
                  <a:ext uri="{FF2B5EF4-FFF2-40B4-BE49-F238E27FC236}">
                    <a16:creationId xmlns:a16="http://schemas.microsoft.com/office/drawing/2014/main" id="{DFD38324-0719-4870-B9E0-D6C073F02866}"/>
                  </a:ext>
                </a:extLst>
              </p:cNvPr>
              <p:cNvCxnSpPr>
                <a:cxnSpLocks/>
              </p:cNvCxnSpPr>
              <p:nvPr/>
            </p:nvCxnSpPr>
            <p:spPr>
              <a:xfrm flipH="1">
                <a:off x="7166099" y="4742284"/>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橢圓 87">
                <a:extLst>
                  <a:ext uri="{FF2B5EF4-FFF2-40B4-BE49-F238E27FC236}">
                    <a16:creationId xmlns:a16="http://schemas.microsoft.com/office/drawing/2014/main" id="{218E6DD5-1409-4F01-83F9-3FAC519E9CDF}"/>
                  </a:ext>
                </a:extLst>
              </p:cNvPr>
              <p:cNvSpPr/>
              <p:nvPr/>
            </p:nvSpPr>
            <p:spPr>
              <a:xfrm>
                <a:off x="5352871" y="384765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橢圓 88">
                <a:extLst>
                  <a:ext uri="{FF2B5EF4-FFF2-40B4-BE49-F238E27FC236}">
                    <a16:creationId xmlns:a16="http://schemas.microsoft.com/office/drawing/2014/main" id="{447A76E8-E0FC-47E3-A83B-9A1FA1A930E1}"/>
                  </a:ext>
                </a:extLst>
              </p:cNvPr>
              <p:cNvSpPr/>
              <p:nvPr/>
            </p:nvSpPr>
            <p:spPr>
              <a:xfrm>
                <a:off x="5360209" y="491016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1" name="矩形 90">
                    <a:extLst>
                      <a:ext uri="{FF2B5EF4-FFF2-40B4-BE49-F238E27FC236}">
                        <a16:creationId xmlns:a16="http://schemas.microsoft.com/office/drawing/2014/main" id="{A5124B95-16B4-42EE-BD57-C85292A40D59}"/>
                      </a:ext>
                    </a:extLst>
                  </p:cNvPr>
                  <p:cNvSpPr/>
                  <p:nvPr/>
                </p:nvSpPr>
                <p:spPr>
                  <a:xfrm>
                    <a:off x="5224359" y="3456994"/>
                    <a:ext cx="38638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i="1" smtClean="0">
                              <a:solidFill>
                                <a:srgbClr val="000000"/>
                              </a:solidFill>
                              <a:latin typeface="Cambria Math" panose="02040503050406030204" pitchFamily="18" charset="0"/>
                            </a:rPr>
                            <m:t>𝑥</m:t>
                          </m:r>
                        </m:oMath>
                      </m:oMathPara>
                    </a14:m>
                    <a:endParaRPr lang="zh-TW" altLang="en-US" sz="2000" dirty="0"/>
                  </a:p>
                </p:txBody>
              </p:sp>
            </mc:Choice>
            <mc:Fallback xmlns="">
              <p:sp>
                <p:nvSpPr>
                  <p:cNvPr id="27" name="矩形 26">
                    <a:extLst>
                      <a:ext uri="{FF2B5EF4-FFF2-40B4-BE49-F238E27FC236}">
                        <a16:creationId xmlns:a16="http://schemas.microsoft.com/office/drawing/2014/main" id="{D87AB4DA-BFFF-43F4-91E4-F66EECEEFD5C}"/>
                      </a:ext>
                    </a:extLst>
                  </p:cNvPr>
                  <p:cNvSpPr>
                    <a:spLocks noRot="1" noChangeAspect="1" noMove="1" noResize="1" noEditPoints="1" noAdjustHandles="1" noChangeArrowheads="1" noChangeShapeType="1" noTextEdit="1"/>
                  </p:cNvSpPr>
                  <p:nvPr/>
                </p:nvSpPr>
                <p:spPr>
                  <a:xfrm>
                    <a:off x="5224359" y="3456994"/>
                    <a:ext cx="386388" cy="400110"/>
                  </a:xfrm>
                  <a:prstGeom prst="rect">
                    <a:avLst/>
                  </a:prstGeom>
                  <a:blipFill>
                    <a:blip r:embed="rId18"/>
                    <a:stretch>
                      <a:fillRect/>
                    </a:stretch>
                  </a:blipFill>
                </p:spPr>
                <p:txBody>
                  <a:bodyPr/>
                  <a:lstStyle/>
                  <a:p>
                    <a:r>
                      <a:rPr lang="zh-TW" altLang="en-US">
                        <a:noFill/>
                      </a:rPr>
                      <a:t> </a:t>
                    </a:r>
                  </a:p>
                </p:txBody>
              </p:sp>
            </mc:Fallback>
          </mc:AlternateContent>
          <p:cxnSp>
            <p:nvCxnSpPr>
              <p:cNvPr id="97" name="直線接點 96">
                <a:extLst>
                  <a:ext uri="{FF2B5EF4-FFF2-40B4-BE49-F238E27FC236}">
                    <a16:creationId xmlns:a16="http://schemas.microsoft.com/office/drawing/2014/main" id="{4390E768-CA36-4403-8FA6-9AA11DE490D3}"/>
                  </a:ext>
                </a:extLst>
              </p:cNvPr>
              <p:cNvCxnSpPr>
                <a:cxnSpLocks/>
              </p:cNvCxnSpPr>
              <p:nvPr/>
            </p:nvCxnSpPr>
            <p:spPr>
              <a:xfrm flipH="1">
                <a:off x="7303543" y="4840656"/>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矩形 98">
                    <a:extLst>
                      <a:ext uri="{FF2B5EF4-FFF2-40B4-BE49-F238E27FC236}">
                        <a16:creationId xmlns:a16="http://schemas.microsoft.com/office/drawing/2014/main" id="{E3B58FA2-5A92-4DCC-92D8-8BA8D9611D98}"/>
                      </a:ext>
                    </a:extLst>
                  </p:cNvPr>
                  <p:cNvSpPr/>
                  <p:nvPr/>
                </p:nvSpPr>
                <p:spPr>
                  <a:xfrm>
                    <a:off x="5224359" y="5010655"/>
                    <a:ext cx="39100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solidFill>
                                <a:srgbClr val="000000"/>
                              </a:solidFill>
                              <a:latin typeface="Cambria Math" panose="02040503050406030204" pitchFamily="18" charset="0"/>
                            </a:rPr>
                            <m:t>𝑦</m:t>
                          </m:r>
                        </m:oMath>
                      </m:oMathPara>
                    </a14:m>
                    <a:endParaRPr lang="zh-TW" altLang="en-US" sz="2000" dirty="0"/>
                  </a:p>
                </p:txBody>
              </p:sp>
            </mc:Choice>
            <mc:Fallback xmlns="">
              <p:sp>
                <p:nvSpPr>
                  <p:cNvPr id="40" name="矩形 39">
                    <a:extLst>
                      <a:ext uri="{FF2B5EF4-FFF2-40B4-BE49-F238E27FC236}">
                        <a16:creationId xmlns:a16="http://schemas.microsoft.com/office/drawing/2014/main" id="{87C47B1F-5CA8-43C7-9B56-F37A85533C1B}"/>
                      </a:ext>
                    </a:extLst>
                  </p:cNvPr>
                  <p:cNvSpPr>
                    <a:spLocks noRot="1" noChangeAspect="1" noMove="1" noResize="1" noEditPoints="1" noAdjustHandles="1" noChangeArrowheads="1" noChangeShapeType="1" noTextEdit="1"/>
                  </p:cNvSpPr>
                  <p:nvPr/>
                </p:nvSpPr>
                <p:spPr>
                  <a:xfrm>
                    <a:off x="5224359" y="5010655"/>
                    <a:ext cx="391004" cy="400110"/>
                  </a:xfrm>
                  <a:prstGeom prst="rect">
                    <a:avLst/>
                  </a:prstGeom>
                  <a:blipFill>
                    <a:blip r:embed="rId19"/>
                    <a:stretch>
                      <a:fillRect b="-6061"/>
                    </a:stretch>
                  </a:blipFill>
                </p:spPr>
                <p:txBody>
                  <a:bodyPr/>
                  <a:lstStyle/>
                  <a:p>
                    <a:r>
                      <a:rPr lang="zh-TW" altLang="en-US">
                        <a:noFill/>
                      </a:rPr>
                      <a:t> </a:t>
                    </a:r>
                  </a:p>
                </p:txBody>
              </p:sp>
            </mc:Fallback>
          </mc:AlternateContent>
          <p:sp>
            <p:nvSpPr>
              <p:cNvPr id="101" name="文字方塊 100">
                <a:extLst>
                  <a:ext uri="{FF2B5EF4-FFF2-40B4-BE49-F238E27FC236}">
                    <a16:creationId xmlns:a16="http://schemas.microsoft.com/office/drawing/2014/main" id="{D58498DC-8639-4151-AC52-41C7D29B9B4C}"/>
                  </a:ext>
                </a:extLst>
              </p:cNvPr>
              <p:cNvSpPr txBox="1"/>
              <p:nvPr/>
            </p:nvSpPr>
            <p:spPr>
              <a:xfrm>
                <a:off x="3868653" y="4246759"/>
                <a:ext cx="524182" cy="369332"/>
              </a:xfrm>
              <a:prstGeom prst="rect">
                <a:avLst/>
              </a:prstGeom>
              <a:solidFill>
                <a:schemeClr val="bg1"/>
              </a:solidFill>
            </p:spPr>
            <p:txBody>
              <a:bodyPr wrap="none" lIns="0" tIns="0" rIns="0" bIns="0" rtlCol="0">
                <a:spAutoFit/>
              </a:bodyPr>
              <a:lstStyle/>
              <a:p>
                <a:r>
                  <a:rPr lang="en-US" altLang="zh-TW" sz="2400" dirty="0">
                    <a:solidFill>
                      <a:srgbClr val="0000FF"/>
                    </a:solidFill>
                  </a:rPr>
                  <a:t>R</a:t>
                </a:r>
                <a:r>
                  <a:rPr lang="en-US" altLang="zh-TW" sz="2400" baseline="-25000" dirty="0">
                    <a:solidFill>
                      <a:srgbClr val="0000FF"/>
                    </a:solidFill>
                  </a:rPr>
                  <a:t>DUT</a:t>
                </a:r>
                <a:endParaRPr lang="zh-TW" altLang="en-US" sz="2400" baseline="-25000" dirty="0">
                  <a:solidFill>
                    <a:srgbClr val="0000FF"/>
                  </a:solidFill>
                </a:endParaRPr>
              </a:p>
            </p:txBody>
          </p:sp>
          <p:cxnSp>
            <p:nvCxnSpPr>
              <p:cNvPr id="102" name="直線接點 101">
                <a:extLst>
                  <a:ext uri="{FF2B5EF4-FFF2-40B4-BE49-F238E27FC236}">
                    <a16:creationId xmlns:a16="http://schemas.microsoft.com/office/drawing/2014/main" id="{652DF78F-9806-4DBD-83AC-CD729C5C2230}"/>
                  </a:ext>
                </a:extLst>
              </p:cNvPr>
              <p:cNvCxnSpPr>
                <a:cxnSpLocks/>
              </p:cNvCxnSpPr>
              <p:nvPr/>
            </p:nvCxnSpPr>
            <p:spPr>
              <a:xfrm rot="5400000">
                <a:off x="4469822" y="4803713"/>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3854D6C7-9600-4FF2-9641-2F6C540BB810}"/>
                  </a:ext>
                </a:extLst>
              </p:cNvPr>
              <p:cNvCxnSpPr>
                <a:cxnSpLocks/>
              </p:cNvCxnSpPr>
              <p:nvPr/>
            </p:nvCxnSpPr>
            <p:spPr>
              <a:xfrm rot="10800000" flipH="1">
                <a:off x="4595038" y="3886453"/>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群組 104">
                <a:extLst>
                  <a:ext uri="{FF2B5EF4-FFF2-40B4-BE49-F238E27FC236}">
                    <a16:creationId xmlns:a16="http://schemas.microsoft.com/office/drawing/2014/main" id="{12CC68FD-F451-4363-9827-F8FFEDDB451A}"/>
                  </a:ext>
                </a:extLst>
              </p:cNvPr>
              <p:cNvGrpSpPr/>
              <p:nvPr/>
            </p:nvGrpSpPr>
            <p:grpSpPr>
              <a:xfrm rot="5400000">
                <a:off x="4337383" y="4299328"/>
                <a:ext cx="517854" cy="236119"/>
                <a:chOff x="4832358" y="4997362"/>
                <a:chExt cx="1945233" cy="291178"/>
              </a:xfrm>
            </p:grpSpPr>
            <p:cxnSp>
              <p:nvCxnSpPr>
                <p:cNvPr id="110" name="直線接點 109">
                  <a:extLst>
                    <a:ext uri="{FF2B5EF4-FFF2-40B4-BE49-F238E27FC236}">
                      <a16:creationId xmlns:a16="http://schemas.microsoft.com/office/drawing/2014/main" id="{6491AD81-E96A-4CFE-80DD-6275AE955442}"/>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5EBA56BB-31A0-4EBB-8CEE-28B65069AFC0}"/>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0C78E227-705C-4674-B6C2-AA9DD934A3C8}"/>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7A148C20-5D66-41DF-A1E2-A03147189E4A}"/>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4045F502-89B8-4D46-9624-817B0A4C4015}"/>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7D55CFFE-2A77-457D-92F6-373FF776C00F}"/>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E67A00BB-5A92-4557-9D78-39E50C76D6F3}"/>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684A2DDD-27C8-4E19-9554-26C5AD4EA3F3}"/>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D3A80063-C02B-4847-942B-18120C3CC1CF}"/>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橢圓 105">
                <a:extLst>
                  <a:ext uri="{FF2B5EF4-FFF2-40B4-BE49-F238E27FC236}">
                    <a16:creationId xmlns:a16="http://schemas.microsoft.com/office/drawing/2014/main" id="{0F1BE1E1-6344-42BA-B46A-D395BE1E9062}"/>
                  </a:ext>
                </a:extLst>
              </p:cNvPr>
              <p:cNvSpPr/>
              <p:nvPr/>
            </p:nvSpPr>
            <p:spPr>
              <a:xfrm rot="5400000">
                <a:off x="4912023" y="384613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橢圓 106">
                <a:extLst>
                  <a:ext uri="{FF2B5EF4-FFF2-40B4-BE49-F238E27FC236}">
                    <a16:creationId xmlns:a16="http://schemas.microsoft.com/office/drawing/2014/main" id="{29976EFA-1771-4C92-8AF7-8D1B06D65FCA}"/>
                  </a:ext>
                </a:extLst>
              </p:cNvPr>
              <p:cNvSpPr/>
              <p:nvPr/>
            </p:nvSpPr>
            <p:spPr>
              <a:xfrm rot="5400000">
                <a:off x="4907205" y="490365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8" name="直線接點 107">
                <a:extLst>
                  <a:ext uri="{FF2B5EF4-FFF2-40B4-BE49-F238E27FC236}">
                    <a16:creationId xmlns:a16="http://schemas.microsoft.com/office/drawing/2014/main" id="{8D51B23A-92FF-4D4B-83CE-972D0AFD845E}"/>
                  </a:ext>
                </a:extLst>
              </p:cNvPr>
              <p:cNvCxnSpPr>
                <a:cxnSpLocks/>
              </p:cNvCxnSpPr>
              <p:nvPr/>
            </p:nvCxnSpPr>
            <p:spPr>
              <a:xfrm rot="10800000">
                <a:off x="4586966" y="493847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41F3DD3C-6B51-48D1-BE38-03BBE6992BC1}"/>
                  </a:ext>
                </a:extLst>
              </p:cNvPr>
              <p:cNvCxnSpPr>
                <a:cxnSpLocks/>
              </p:cNvCxnSpPr>
              <p:nvPr/>
            </p:nvCxnSpPr>
            <p:spPr>
              <a:xfrm rot="10800000">
                <a:off x="4587541" y="3882459"/>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文字方塊 128">
              <a:extLst>
                <a:ext uri="{FF2B5EF4-FFF2-40B4-BE49-F238E27FC236}">
                  <a16:creationId xmlns:a16="http://schemas.microsoft.com/office/drawing/2014/main" id="{E2354567-EA80-4A14-BA03-CD342F3D4304}"/>
                </a:ext>
              </a:extLst>
            </p:cNvPr>
            <p:cNvSpPr txBox="1"/>
            <p:nvPr/>
          </p:nvSpPr>
          <p:spPr>
            <a:xfrm>
              <a:off x="6631900" y="2587928"/>
              <a:ext cx="1596235" cy="923330"/>
            </a:xfrm>
            <a:prstGeom prst="rect">
              <a:avLst/>
            </a:prstGeom>
            <a:solidFill>
              <a:schemeClr val="bg1"/>
            </a:solidFill>
            <a:ln w="28575">
              <a:solidFill>
                <a:srgbClr val="FF3300"/>
              </a:solidFill>
            </a:ln>
          </p:spPr>
          <p:txBody>
            <a:bodyPr wrap="square" rtlCol="0">
              <a:spAutoFit/>
            </a:bodyPr>
            <a:lstStyle/>
            <a:p>
              <a:pPr algn="ctr"/>
              <a:r>
                <a:rPr lang="en-US" altLang="zh-TW" dirty="0"/>
                <a:t>Power supply </a:t>
              </a:r>
            </a:p>
            <a:p>
              <a:pPr algn="ctr"/>
              <a:r>
                <a:rPr lang="zh-TW" altLang="en-US" dirty="0"/>
                <a:t>電源供應器</a:t>
              </a:r>
              <a:endParaRPr lang="en-US" altLang="zh-TW" dirty="0"/>
            </a:p>
            <a:p>
              <a:pPr algn="ctr"/>
              <a:r>
                <a:rPr lang="zh-TW" altLang="en-US" dirty="0"/>
                <a:t>輸出 </a:t>
              </a:r>
              <a:r>
                <a:rPr lang="en-US" altLang="zh-TW" dirty="0"/>
                <a:t>~2 V</a:t>
              </a:r>
              <a:endParaRPr lang="zh-TW" altLang="en-US" dirty="0"/>
            </a:p>
          </p:txBody>
        </p:sp>
      </p:grpSp>
      <p:pic>
        <p:nvPicPr>
          <p:cNvPr id="131" name="圖形 130" descr="首頁">
            <a:hlinkClick r:id="rId20" action="ppaction://hlinksldjump"/>
            <a:extLst>
              <a:ext uri="{FF2B5EF4-FFF2-40B4-BE49-F238E27FC236}">
                <a16:creationId xmlns:a16="http://schemas.microsoft.com/office/drawing/2014/main" id="{DA9DE122-278E-41D6-BEB0-87B8662ED3A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430308" y="-53525"/>
            <a:ext cx="713692" cy="713692"/>
          </a:xfrm>
          <a:prstGeom prst="rect">
            <a:avLst/>
          </a:prstGeom>
        </p:spPr>
      </p:pic>
      <p:sp>
        <p:nvSpPr>
          <p:cNvPr id="134" name="矩形 133">
            <a:extLst>
              <a:ext uri="{FF2B5EF4-FFF2-40B4-BE49-F238E27FC236}">
                <a16:creationId xmlns:a16="http://schemas.microsoft.com/office/drawing/2014/main" id="{A6BCD8EA-EBC7-4A9F-A8F2-9CA020A2A6CC}"/>
              </a:ext>
            </a:extLst>
          </p:cNvPr>
          <p:cNvSpPr/>
          <p:nvPr/>
        </p:nvSpPr>
        <p:spPr>
          <a:xfrm>
            <a:off x="3760770" y="5232340"/>
            <a:ext cx="553604" cy="369332"/>
          </a:xfrm>
          <a:prstGeom prst="rect">
            <a:avLst/>
          </a:prstGeom>
          <a:solidFill>
            <a:schemeClr val="bg1"/>
          </a:solidFill>
        </p:spPr>
        <p:txBody>
          <a:bodyPr wrap="none" lIns="36000" rIns="36000">
            <a:spAutoFit/>
          </a:bodyPr>
          <a:lstStyle/>
          <a:p>
            <a:r>
              <a:rPr lang="en-US" altLang="zh-TW" b="1" dirty="0">
                <a:solidFill>
                  <a:srgbClr val="0000FF"/>
                </a:solidFill>
                <a:latin typeface="+mn-ea"/>
              </a:rPr>
              <a:t>R</a:t>
            </a:r>
            <a:r>
              <a:rPr lang="en-US" altLang="zh-TW" b="1" baseline="-25000" dirty="0">
                <a:solidFill>
                  <a:srgbClr val="0000FF"/>
                </a:solidFill>
                <a:latin typeface="+mn-ea"/>
              </a:rPr>
              <a:t>DUT</a:t>
            </a:r>
            <a:endParaRPr lang="zh-TW" altLang="en-US" b="1" dirty="0">
              <a:solidFill>
                <a:srgbClr val="0000FF"/>
              </a:solidFill>
            </a:endParaRPr>
          </a:p>
        </p:txBody>
      </p:sp>
      <p:grpSp>
        <p:nvGrpSpPr>
          <p:cNvPr id="16" name="群組 15">
            <a:extLst>
              <a:ext uri="{FF2B5EF4-FFF2-40B4-BE49-F238E27FC236}">
                <a16:creationId xmlns:a16="http://schemas.microsoft.com/office/drawing/2014/main" id="{E741382F-4C4C-4447-AE67-D389592A1361}"/>
              </a:ext>
            </a:extLst>
          </p:cNvPr>
          <p:cNvGrpSpPr/>
          <p:nvPr/>
        </p:nvGrpSpPr>
        <p:grpSpPr>
          <a:xfrm>
            <a:off x="9159052" y="559420"/>
            <a:ext cx="8779816" cy="4274723"/>
            <a:chOff x="9159052" y="559420"/>
            <a:chExt cx="8779816" cy="4274723"/>
          </a:xfrm>
        </p:grpSpPr>
        <p:sp>
          <p:nvSpPr>
            <p:cNvPr id="135" name="矩形: 圓角 134">
              <a:extLst>
                <a:ext uri="{FF2B5EF4-FFF2-40B4-BE49-F238E27FC236}">
                  <a16:creationId xmlns:a16="http://schemas.microsoft.com/office/drawing/2014/main" id="{CB429A42-14B7-4D54-834C-9003DBAC53B0}"/>
                </a:ext>
              </a:extLst>
            </p:cNvPr>
            <p:cNvSpPr/>
            <p:nvPr/>
          </p:nvSpPr>
          <p:spPr>
            <a:xfrm>
              <a:off x="9159052" y="767648"/>
              <a:ext cx="8779816" cy="3955112"/>
            </a:xfrm>
            <a:prstGeom prst="roundRect">
              <a:avLst>
                <a:gd name="adj" fmla="val 7234"/>
              </a:avLst>
            </a:prstGeom>
            <a:solidFill>
              <a:schemeClr val="bg1"/>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E45E0DC1-EA8B-4D5A-8C55-12128F050B7D}"/>
                </a:ext>
              </a:extLst>
            </p:cNvPr>
            <p:cNvGrpSpPr/>
            <p:nvPr/>
          </p:nvGrpSpPr>
          <p:grpSpPr>
            <a:xfrm>
              <a:off x="12029684" y="1390887"/>
              <a:ext cx="1692545" cy="3258670"/>
              <a:chOff x="9449277" y="1308530"/>
              <a:chExt cx="1692545" cy="3258670"/>
            </a:xfrm>
          </p:grpSpPr>
          <p:pic>
            <p:nvPicPr>
              <p:cNvPr id="133" name="圖片 132" descr="一張含有 文字, 裝置, 儀錶 的圖片&#10;&#10;自動產生的描述">
                <a:extLst>
                  <a:ext uri="{FF2B5EF4-FFF2-40B4-BE49-F238E27FC236}">
                    <a16:creationId xmlns:a16="http://schemas.microsoft.com/office/drawing/2014/main" id="{ABF7F495-2D4C-4154-9709-A9915E8AE6C9}"/>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2639" b="95873" l="9928" r="89982">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foregroundMark x1="64079" y1="4533" x2="64079" y2="4533"/>
                          </a14:backgroundRemoval>
                        </a14:imgEffect>
                        <a14:imgEffect>
                          <a14:brightnessContrast bright="20000"/>
                        </a14:imgEffect>
                      </a14:imgLayer>
                    </a14:imgProps>
                  </a:ext>
                  <a:ext uri="{28A0092B-C50C-407E-A947-70E740481C1C}">
                    <a14:useLocalDpi xmlns:a14="http://schemas.microsoft.com/office/drawing/2010/main" val="0"/>
                  </a:ext>
                </a:extLst>
              </a:blip>
              <a:srcRect l="13169" t="-2386" r="17177" b="-638"/>
              <a:stretch/>
            </p:blipFill>
            <p:spPr>
              <a:xfrm>
                <a:off x="9449277" y="1308530"/>
                <a:ext cx="1692545" cy="3258670"/>
              </a:xfrm>
              <a:prstGeom prst="rect">
                <a:avLst/>
              </a:prstGeom>
            </p:spPr>
          </p:pic>
          <p:pic>
            <p:nvPicPr>
              <p:cNvPr id="141" name="圖片 140" descr="一張含有 文字, 裝置, 儀錶 的圖片&#10;&#10;自動產生的描述">
                <a:extLst>
                  <a:ext uri="{FF2B5EF4-FFF2-40B4-BE49-F238E27FC236}">
                    <a16:creationId xmlns:a16="http://schemas.microsoft.com/office/drawing/2014/main" id="{FCC8076C-3A48-4158-A339-9765F0183D0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0" r="10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6309474">
                <a:off x="9825689" y="2566154"/>
                <a:ext cx="1013420" cy="1008000"/>
              </a:xfrm>
              <a:prstGeom prst="ellipse">
                <a:avLst/>
              </a:prstGeom>
            </p:spPr>
          </p:pic>
        </p:grpSp>
        <p:grpSp>
          <p:nvGrpSpPr>
            <p:cNvPr id="136" name="群組 135">
              <a:extLst>
                <a:ext uri="{FF2B5EF4-FFF2-40B4-BE49-F238E27FC236}">
                  <a16:creationId xmlns:a16="http://schemas.microsoft.com/office/drawing/2014/main" id="{E0BBEA52-C558-4639-8A65-8DE3A2B53017}"/>
                </a:ext>
              </a:extLst>
            </p:cNvPr>
            <p:cNvGrpSpPr/>
            <p:nvPr/>
          </p:nvGrpSpPr>
          <p:grpSpPr>
            <a:xfrm>
              <a:off x="13636742" y="3711044"/>
              <a:ext cx="1395508" cy="462495"/>
              <a:chOff x="7776941" y="5519723"/>
              <a:chExt cx="1395508" cy="462495"/>
            </a:xfrm>
          </p:grpSpPr>
          <p:sp>
            <p:nvSpPr>
              <p:cNvPr id="137" name="文字方塊 22">
                <a:extLst>
                  <a:ext uri="{FF2B5EF4-FFF2-40B4-BE49-F238E27FC236}">
                    <a16:creationId xmlns:a16="http://schemas.microsoft.com/office/drawing/2014/main" id="{DE770F7C-2128-4DFD-957F-539ECEAE20B9}"/>
                  </a:ext>
                </a:extLst>
              </p:cNvPr>
              <p:cNvSpPr txBox="1">
                <a:spLocks noChangeArrowheads="1"/>
              </p:cNvSpPr>
              <p:nvPr/>
            </p:nvSpPr>
            <p:spPr bwMode="auto">
              <a:xfrm>
                <a:off x="7908583" y="5519723"/>
                <a:ext cx="1263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itchFamily="18" charset="0"/>
                  </a:rPr>
                  <a:t>測電阻</a:t>
                </a:r>
              </a:p>
            </p:txBody>
          </p:sp>
          <p:cxnSp>
            <p:nvCxnSpPr>
              <p:cNvPr id="138" name="直線單箭頭接點 24">
                <a:extLst>
                  <a:ext uri="{FF2B5EF4-FFF2-40B4-BE49-F238E27FC236}">
                    <a16:creationId xmlns:a16="http://schemas.microsoft.com/office/drawing/2014/main" id="{4A957C98-E3FC-47AF-A14F-755860FBA696}"/>
                  </a:ext>
                </a:extLst>
              </p:cNvPr>
              <p:cNvCxnSpPr>
                <a:cxnSpLocks noChangeShapeType="1"/>
              </p:cNvCxnSpPr>
              <p:nvPr/>
            </p:nvCxnSpPr>
            <p:spPr bwMode="auto">
              <a:xfrm flipV="1">
                <a:off x="7776941" y="5650831"/>
                <a:ext cx="342917" cy="331387"/>
              </a:xfrm>
              <a:prstGeom prst="straightConnector1">
                <a:avLst/>
              </a:prstGeom>
              <a:noFill/>
              <a:ln w="44450" algn="ctr">
                <a:solidFill>
                  <a:schemeClr val="tx1"/>
                </a:solidFill>
                <a:round/>
                <a:headEnd type="none" w="sm" len="med"/>
                <a:tailEnd type="triangle" w="lg" len="lg"/>
              </a:ln>
              <a:extLst>
                <a:ext uri="{909E8E84-426E-40DD-AFC4-6F175D3DCCD1}">
                  <a14:hiddenFill xmlns:a14="http://schemas.microsoft.com/office/drawing/2010/main">
                    <a:noFill/>
                  </a14:hiddenFill>
                </a:ext>
              </a:extLst>
            </p:spPr>
          </p:cxnSp>
        </p:grpSp>
        <p:sp>
          <p:nvSpPr>
            <p:cNvPr id="143" name="拱形 142">
              <a:extLst>
                <a:ext uri="{FF2B5EF4-FFF2-40B4-BE49-F238E27FC236}">
                  <a16:creationId xmlns:a16="http://schemas.microsoft.com/office/drawing/2014/main" id="{8EB53D07-C791-4C7C-BF25-EB2EB9CF0337}"/>
                </a:ext>
              </a:extLst>
            </p:cNvPr>
            <p:cNvSpPr/>
            <p:nvPr/>
          </p:nvSpPr>
          <p:spPr>
            <a:xfrm rot="16200000">
              <a:off x="12148681" y="2485301"/>
              <a:ext cx="1442832" cy="1349333"/>
            </a:xfrm>
            <a:prstGeom prst="blockArc">
              <a:avLst>
                <a:gd name="adj1" fmla="val 14917630"/>
                <a:gd name="adj2" fmla="val 21367208"/>
                <a:gd name="adj3" fmla="val 16464"/>
              </a:avLst>
            </a:prstGeom>
            <a:noFill/>
            <a:ln>
              <a:solidFill>
                <a:srgbClr val="7030A0"/>
              </a:solidFill>
            </a:ln>
          </p:spPr>
          <p:style>
            <a:lnRef idx="3">
              <a:schemeClr val="lt1"/>
            </a:lnRef>
            <a:fillRef idx="1">
              <a:schemeClr val="accent1"/>
            </a:fillRef>
            <a:effectRef idx="1">
              <a:schemeClr val="accent1"/>
            </a:effectRef>
            <a:fontRef idx="minor">
              <a:schemeClr val="lt1"/>
            </a:fontRef>
          </p:style>
          <p:txBody>
            <a:bodyPr anchor="ctr"/>
            <a:lstStyle>
              <a:defPPr>
                <a:defRPr lang="zh-TW"/>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TW" altLang="en-US">
                <a:solidFill>
                  <a:srgbClr val="FF99FF"/>
                </a:solidFill>
              </a:endParaRPr>
            </a:p>
          </p:txBody>
        </p:sp>
        <p:sp>
          <p:nvSpPr>
            <p:cNvPr id="144" name="矩形: 圓角 143">
              <a:extLst>
                <a:ext uri="{FF2B5EF4-FFF2-40B4-BE49-F238E27FC236}">
                  <a16:creationId xmlns:a16="http://schemas.microsoft.com/office/drawing/2014/main" id="{AC1A5E95-08D1-4419-9FF2-63BE28244AFC}"/>
                </a:ext>
              </a:extLst>
            </p:cNvPr>
            <p:cNvSpPr/>
            <p:nvPr/>
          </p:nvSpPr>
          <p:spPr>
            <a:xfrm>
              <a:off x="12449836" y="3099654"/>
              <a:ext cx="1140143" cy="43657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358775" lvl="0" indent="-358775" defTabSz="685800">
                <a:lnSpc>
                  <a:spcPct val="120000"/>
                </a:lnSpc>
                <a:buSzPct val="100000"/>
              </a:pPr>
              <a:r>
                <a:rPr lang="zh-TW" altLang="en-US" b="1" dirty="0">
                  <a:solidFill>
                    <a:prstClr val="black"/>
                  </a:solidFill>
                  <a:latin typeface="+mn-ea"/>
                  <a:cs typeface="Times New Roman" pitchFamily="18" charset="0"/>
                  <a:sym typeface="Symbol" panose="05050102010706020507" pitchFamily="18" charset="2"/>
                </a:rPr>
                <a:t>測電阻值</a:t>
              </a:r>
              <a:endParaRPr lang="en-US" altLang="zh-TW" b="1" dirty="0">
                <a:solidFill>
                  <a:prstClr val="black"/>
                </a:solidFill>
                <a:latin typeface="+mn-ea"/>
                <a:cs typeface="Times New Roman" pitchFamily="18" charset="0"/>
                <a:sym typeface="Symbol" panose="05050102010706020507" pitchFamily="18" charset="2"/>
              </a:endParaRPr>
            </a:p>
          </p:txBody>
        </p:sp>
        <p:sp>
          <p:nvSpPr>
            <p:cNvPr id="145" name="矩形 144">
              <a:extLst>
                <a:ext uri="{FF2B5EF4-FFF2-40B4-BE49-F238E27FC236}">
                  <a16:creationId xmlns:a16="http://schemas.microsoft.com/office/drawing/2014/main" id="{D98A7EDB-CD13-4E37-A5CF-E804468E87BC}"/>
                </a:ext>
              </a:extLst>
            </p:cNvPr>
            <p:cNvSpPr/>
            <p:nvPr/>
          </p:nvSpPr>
          <p:spPr>
            <a:xfrm>
              <a:off x="11212989" y="559420"/>
              <a:ext cx="3893504" cy="461665"/>
            </a:xfrm>
            <a:prstGeom prst="rect">
              <a:avLst/>
            </a:prstGeom>
            <a:solidFill>
              <a:schemeClr val="bg1"/>
            </a:solidFill>
          </p:spPr>
          <p:txBody>
            <a:bodyPr wrap="square">
              <a:spAutoFit/>
            </a:bodyPr>
            <a:lstStyle/>
            <a:p>
              <a:pPr algn="ctr"/>
              <a:r>
                <a:rPr lang="zh-TW" altLang="en-US" sz="2400" b="1" dirty="0">
                  <a:solidFill>
                    <a:srgbClr val="00B0F0"/>
                  </a:solidFill>
                  <a:latin typeface="微軟正黑體"/>
                  <a:cs typeface="Times New Roman" pitchFamily="18" charset="0"/>
                </a:rPr>
                <a:t>萬用電錶</a:t>
              </a:r>
              <a:endParaRPr lang="zh-TW" altLang="en-US" sz="2400" dirty="0">
                <a:solidFill>
                  <a:srgbClr val="00B0F0"/>
                </a:solidFill>
              </a:endParaRPr>
            </a:p>
          </p:txBody>
        </p:sp>
        <p:pic>
          <p:nvPicPr>
            <p:cNvPr id="146" name="圖片 145">
              <a:extLst>
                <a:ext uri="{FF2B5EF4-FFF2-40B4-BE49-F238E27FC236}">
                  <a16:creationId xmlns:a16="http://schemas.microsoft.com/office/drawing/2014/main" id="{10AB12E0-4813-4C1F-A79C-D8EF42C5B7F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30" b="89630" l="3571" r="98438">
                          <a14:foregroundMark x1="5804" y1="48889" x2="60268" y2="50370"/>
                          <a14:foregroundMark x1="46652" y1="40000" x2="75223" y2="34074"/>
                          <a14:foregroundMark x1="75223" y1="34074" x2="86384" y2="50370"/>
                          <a14:foregroundMark x1="86384" y1="50370" x2="91295" y2="64444"/>
                          <a14:foregroundMark x1="98438" y1="45185" x2="90402" y2="43704"/>
                          <a14:foregroundMark x1="3571" y1="57778" x2="3795" y2="49630"/>
                          <a14:foregroundMark x1="39286" y1="42963" x2="41518" y2="35556"/>
                          <a14:foregroundMark x1="45759" y1="56296" x2="62500" y2="49630"/>
                        </a14:backgroundRemoval>
                      </a14:imgEffect>
                    </a14:imgLayer>
                  </a14:imgProps>
                </a:ext>
              </a:extLst>
            </a:blip>
            <a:stretch>
              <a:fillRect/>
            </a:stretch>
          </p:blipFill>
          <p:spPr>
            <a:xfrm rot="2373395">
              <a:off x="13146126" y="4396848"/>
              <a:ext cx="806937" cy="291280"/>
            </a:xfrm>
            <a:prstGeom prst="rect">
              <a:avLst/>
            </a:prstGeom>
          </p:spPr>
        </p:pic>
        <p:pic>
          <p:nvPicPr>
            <p:cNvPr id="147" name="圖片 146">
              <a:extLst>
                <a:ext uri="{FF2B5EF4-FFF2-40B4-BE49-F238E27FC236}">
                  <a16:creationId xmlns:a16="http://schemas.microsoft.com/office/drawing/2014/main" id="{367BFE45-1CE3-49B6-9381-6793BA21074B}"/>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440" b="90071" l="8817" r="92688">
                          <a14:foregroundMark x1="9247" y1="53901" x2="20215" y2="51064"/>
                          <a14:foregroundMark x1="20215" y1="51064" x2="20215" y2="51064"/>
                          <a14:foregroundMark x1="9677" y1="53901" x2="12473" y2="66667"/>
                          <a14:foregroundMark x1="15054" y1="64539" x2="20000" y2="64539"/>
                          <a14:foregroundMark x1="21720" y1="70922" x2="29247" y2="70922"/>
                          <a14:foregroundMark x1="30323" y1="72340" x2="40000" y2="53901"/>
                          <a14:foregroundMark x1="40000" y1="53901" x2="64946" y2="41844"/>
                          <a14:foregroundMark x1="64946" y1="41844" x2="92903" y2="41844"/>
                          <a14:foregroundMark x1="48602" y1="39007" x2="49462" y2="46809"/>
                          <a14:foregroundMark x1="16344" y1="50355" x2="32473" y2="52482"/>
                          <a14:foregroundMark x1="9462" y1="53191" x2="11828" y2="68794"/>
                          <a14:foregroundMark x1="48602" y1="90071" x2="79140" y2="84397"/>
                          <a14:foregroundMark x1="15054" y1="48227" x2="21720" y2="49645"/>
                          <a14:foregroundMark x1="36559" y1="53191" x2="44731" y2="52482"/>
                        </a14:backgroundRemoval>
                      </a14:imgEffect>
                    </a14:imgLayer>
                  </a14:imgProps>
                </a:ext>
              </a:extLst>
            </a:blip>
            <a:srcRect l="6762" t="9861" b="1848"/>
            <a:stretch/>
          </p:blipFill>
          <p:spPr>
            <a:xfrm rot="7964128">
              <a:off x="12240912" y="4230685"/>
              <a:ext cx="902619" cy="304297"/>
            </a:xfrm>
            <a:prstGeom prst="rect">
              <a:avLst/>
            </a:prstGeom>
          </p:spPr>
        </p:pic>
        <p:cxnSp>
          <p:nvCxnSpPr>
            <p:cNvPr id="148" name="接點: 肘形 147">
              <a:extLst>
                <a:ext uri="{FF2B5EF4-FFF2-40B4-BE49-F238E27FC236}">
                  <a16:creationId xmlns:a16="http://schemas.microsoft.com/office/drawing/2014/main" id="{FF361BE5-B890-4A20-B3FB-D96A6BCE71DF}"/>
                </a:ext>
              </a:extLst>
            </p:cNvPr>
            <p:cNvCxnSpPr>
              <a:cxnSpLocks/>
              <a:stCxn id="146" idx="3"/>
            </p:cNvCxnSpPr>
            <p:nvPr/>
          </p:nvCxnSpPr>
          <p:spPr>
            <a:xfrm flipV="1">
              <a:off x="13860667" y="4749077"/>
              <a:ext cx="858400" cy="50356"/>
            </a:xfrm>
            <a:prstGeom prst="bentConnector3">
              <a:avLst>
                <a:gd name="adj1" fmla="val 50000"/>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9" name="接點: 肘形 148">
              <a:extLst>
                <a:ext uri="{FF2B5EF4-FFF2-40B4-BE49-F238E27FC236}">
                  <a16:creationId xmlns:a16="http://schemas.microsoft.com/office/drawing/2014/main" id="{4D2E81AA-22A6-43D0-9EC8-E8FFA489E5B9}"/>
                </a:ext>
              </a:extLst>
            </p:cNvPr>
            <p:cNvCxnSpPr>
              <a:cxnSpLocks/>
              <a:stCxn id="147" idx="3"/>
            </p:cNvCxnSpPr>
            <p:nvPr/>
          </p:nvCxnSpPr>
          <p:spPr>
            <a:xfrm rot="5400000">
              <a:off x="11974993" y="4372873"/>
              <a:ext cx="69518" cy="752409"/>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146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1.94444E-6 -1.11111E-6 L -0.14201 0.00046 " pathEditMode="relative" rAng="0" ptsTypes="AA">
                                      <p:cBhvr>
                                        <p:cTn id="6" dur="2000" fill="hold"/>
                                        <p:tgtEl>
                                          <p:spTgt spid="142"/>
                                        </p:tgtEl>
                                        <p:attrNameLst>
                                          <p:attrName>ppt_x</p:attrName>
                                          <p:attrName>ppt_y</p:attrName>
                                        </p:attrNameLst>
                                      </p:cBhvr>
                                      <p:rCtr x="-7101" y="23"/>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0313 0.00277 L -0.98594 -0.00186 " pathEditMode="relative" rAng="0" ptsTypes="AA">
                                      <p:cBhvr>
                                        <p:cTn id="10" dur="2000" fill="hold"/>
                                        <p:tgtEl>
                                          <p:spTgt spid="16"/>
                                        </p:tgtEl>
                                        <p:attrNameLst>
                                          <p:attrName>ppt_x</p:attrName>
                                          <p:attrName>ppt_y</p:attrName>
                                        </p:attrNameLst>
                                      </p:cBhvr>
                                      <p:rCtr x="-4914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物件 80">
                <a:extLst>
                  <a:ext uri="{FF2B5EF4-FFF2-40B4-BE49-F238E27FC236}">
                    <a16:creationId xmlns:a16="http://schemas.microsoft.com/office/drawing/2014/main" id="{7CED94EA-1DE4-46A1-BB88-5E5F5A3E6C29}"/>
                  </a:ext>
                </a:extLst>
              </p:cNvPr>
              <p:cNvSpPr txBox="1"/>
              <p:nvPr/>
            </p:nvSpPr>
            <p:spPr bwMode="auto">
              <a:xfrm>
                <a:off x="229022" y="2922361"/>
                <a:ext cx="3707036" cy="707231"/>
              </a:xfrm>
              <a:prstGeom prst="rect">
                <a:avLst/>
              </a:prstGeom>
              <a:noFill/>
              <a:extLst/>
            </p:spPr>
            <p:txBody>
              <a:bodyPr>
                <a:noAutofit/>
              </a:bodyPr>
              <a:lstStyle/>
              <a:p>
                <a:pPr/>
                <a14:m>
                  <m:oMathPara xmlns:m="http://schemas.openxmlformats.org/officeDocument/2006/math">
                    <m:oMathParaPr>
                      <m:jc m:val="centerGroup"/>
                    </m:oMathParaPr>
                    <m:oMath xmlns:m="http://schemas.openxmlformats.org/officeDocument/2006/math">
                      <m:r>
                        <a:rPr lang="zh-TW" altLang="en-US" b="0" i="1" smtClean="0">
                          <a:solidFill>
                            <a:schemeClr val="tx1"/>
                          </a:solidFill>
                          <a:latin typeface="Cambria Math" panose="02040503050406030204" pitchFamily="18" charset="0"/>
                        </a:rPr>
                        <m:t>𝑅</m:t>
                      </m:r>
                      <m:r>
                        <a:rPr lang="zh-TW" altLang="en-US" b="0" i="1" smtClean="0">
                          <a:solidFill>
                            <a:schemeClr val="tx1"/>
                          </a:solidFill>
                          <a:latin typeface="Cambria Math" panose="02040503050406030204" pitchFamily="18" charset="0"/>
                        </a:rPr>
                        <m:t>=</m:t>
                      </m:r>
                      <m:f>
                        <m:fPr>
                          <m:ctrlPr>
                            <a:rPr lang="zh-TW" altLang="en-US" i="1">
                              <a:solidFill>
                                <a:schemeClr val="tx1"/>
                              </a:solidFill>
                              <a:latin typeface="Cambria Math" panose="02040503050406030204" pitchFamily="18" charset="0"/>
                            </a:rPr>
                          </m:ctrlPr>
                        </m:fPr>
                        <m:num>
                          <m:d>
                            <m:dPr>
                              <m:ctrlPr>
                                <a:rPr lang="zh-TW" altLang="en-US" i="1">
                                  <a:solidFill>
                                    <a:schemeClr val="tx1"/>
                                  </a:solidFill>
                                  <a:latin typeface="Cambria Math" panose="02040503050406030204" pitchFamily="18" charset="0"/>
                                </a:rPr>
                              </m:ctrlPr>
                            </m:dPr>
                            <m:e>
                              <m:sSub>
                                <m:sSubPr>
                                  <m:ctrlPr>
                                    <a:rPr lang="zh-TW" altLang="en-US" i="1">
                                      <a:solidFill>
                                        <a:schemeClr val="tx1"/>
                                      </a:solidFill>
                                      <a:latin typeface="Cambria Math" panose="02040503050406030204" pitchFamily="18" charset="0"/>
                                    </a:rPr>
                                  </m:ctrlPr>
                                </m:sSubPr>
                                <m:e>
                                  <m:r>
                                    <a:rPr lang="zh-TW" altLang="en-US" b="0" i="1" smtClean="0">
                                      <a:solidFill>
                                        <a:schemeClr val="tx1"/>
                                      </a:solidFill>
                                      <a:latin typeface="Cambria Math" panose="02040503050406030204" pitchFamily="18" charset="0"/>
                                    </a:rPr>
                                    <m:t>𝑅</m:t>
                                  </m:r>
                                </m:e>
                                <m:sub>
                                  <m:r>
                                    <a:rPr lang="en-US" altLang="zh-TW" b="0" i="1" smtClean="0">
                                      <a:solidFill>
                                        <a:schemeClr val="tx1"/>
                                      </a:solidFill>
                                      <a:latin typeface="Cambria Math" panose="02040503050406030204" pitchFamily="18" charset="0"/>
                                    </a:rPr>
                                    <m:t>𝐺</m:t>
                                  </m:r>
                                </m:sub>
                              </m:sSub>
                              <m:r>
                                <a:rPr lang="zh-TW" altLang="en-US" b="0" i="1" smtClean="0">
                                  <a:solidFill>
                                    <a:schemeClr val="tx1"/>
                                  </a:solidFill>
                                  <a:latin typeface="Cambria Math" panose="02040503050406030204" pitchFamily="18" charset="0"/>
                                </a:rPr>
                                <m:t>+</m:t>
                              </m:r>
                              <m:sSub>
                                <m:sSubPr>
                                  <m:ctrlPr>
                                    <a:rPr lang="zh-TW" altLang="en-US" i="1">
                                      <a:solidFill>
                                        <a:schemeClr val="tx1"/>
                                      </a:solidFill>
                                      <a:latin typeface="Cambria Math" panose="02040503050406030204" pitchFamily="18" charset="0"/>
                                    </a:rPr>
                                  </m:ctrlPr>
                                </m:sSubPr>
                                <m:e>
                                  <m:r>
                                    <a:rPr lang="zh-TW" altLang="en-US" b="0" i="1" smtClean="0">
                                      <a:solidFill>
                                        <a:schemeClr val="tx1"/>
                                      </a:solidFill>
                                      <a:latin typeface="Cambria Math" panose="02040503050406030204" pitchFamily="18" charset="0"/>
                                    </a:rPr>
                                    <m:t>𝑅</m:t>
                                  </m:r>
                                </m:e>
                                <m:sub>
                                  <m:r>
                                    <a:rPr lang="en-US" altLang="zh-TW" b="0" i="1" smtClean="0">
                                      <a:solidFill>
                                        <a:schemeClr val="tx1"/>
                                      </a:solidFill>
                                      <a:latin typeface="Cambria Math" panose="02040503050406030204" pitchFamily="18" charset="0"/>
                                    </a:rPr>
                                    <m:t>𝑆</m:t>
                                  </m:r>
                                  <m:r>
                                    <a:rPr lang="en-US" altLang="zh-TW" b="0" i="1" smtClean="0">
                                      <a:solidFill>
                                        <a:schemeClr val="tx1"/>
                                      </a:solidFill>
                                      <a:latin typeface="Cambria Math" panose="02040503050406030204" pitchFamily="18" charset="0"/>
                                    </a:rPr>
                                    <m:t>0</m:t>
                                  </m:r>
                                </m:sub>
                              </m:sSub>
                            </m:e>
                          </m:d>
                          <m:d>
                            <m:dPr>
                              <m:ctrlPr>
                                <a:rPr lang="zh-TW" altLang="en-US" i="1">
                                  <a:solidFill>
                                    <a:schemeClr val="tx1"/>
                                  </a:solidFill>
                                  <a:latin typeface="Cambria Math" panose="02040503050406030204" pitchFamily="18" charset="0"/>
                                </a:rPr>
                              </m:ctrlPr>
                            </m:dPr>
                            <m:e>
                              <m:sSub>
                                <m:sSubPr>
                                  <m:ctrlPr>
                                    <a:rPr lang="zh-TW" altLang="en-US" i="1">
                                      <a:solidFill>
                                        <a:schemeClr val="tx1"/>
                                      </a:solidFill>
                                      <a:latin typeface="Cambria Math" panose="02040503050406030204" pitchFamily="18" charset="0"/>
                                    </a:rPr>
                                  </m:ctrlPr>
                                </m:sSubPr>
                                <m:e>
                                  <m:r>
                                    <a:rPr lang="zh-TW" altLang="en-US" b="0" i="1" smtClean="0">
                                      <a:solidFill>
                                        <a:schemeClr val="tx1"/>
                                      </a:solidFill>
                                      <a:latin typeface="Cambria Math" panose="02040503050406030204" pitchFamily="18" charset="0"/>
                                    </a:rPr>
                                    <m:t>𝐼</m:t>
                                  </m:r>
                                </m:e>
                                <m:sub>
                                  <m:r>
                                    <a:rPr lang="en-US" altLang="zh-TW" b="0" i="1" smtClean="0">
                                      <a:solidFill>
                                        <a:schemeClr val="tx1"/>
                                      </a:solidFill>
                                      <a:latin typeface="Cambria Math" panose="02040503050406030204" pitchFamily="18" charset="0"/>
                                    </a:rPr>
                                    <m:t>𝐺</m:t>
                                  </m:r>
                                  <m:r>
                                    <a:rPr lang="en-US" altLang="zh-TW" b="0" i="1" smtClean="0">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𝐹𝑆</m:t>
                                  </m:r>
                                  <m:r>
                                    <a:rPr lang="en-US" altLang="zh-TW" b="0" i="1" smtClean="0">
                                      <a:solidFill>
                                        <a:schemeClr val="tx1"/>
                                      </a:solidFill>
                                      <a:latin typeface="Cambria Math" panose="02040503050406030204" pitchFamily="18" charset="0"/>
                                    </a:rPr>
                                    <m:t>)</m:t>
                                  </m:r>
                                </m:sub>
                              </m:sSub>
                              <m:r>
                                <a:rPr lang="zh-TW" altLang="en-US" b="0" i="1" smtClean="0">
                                  <a:solidFill>
                                    <a:schemeClr val="tx1"/>
                                  </a:solidFill>
                                  <a:latin typeface="Cambria Math" panose="02040503050406030204" pitchFamily="18" charset="0"/>
                                </a:rPr>
                                <m:t>−</m:t>
                              </m:r>
                              <m:r>
                                <a:rPr lang="zh-TW" altLang="en-US" b="0" i="1" smtClean="0">
                                  <a:solidFill>
                                    <a:schemeClr val="tx1"/>
                                  </a:solidFill>
                                  <a:latin typeface="Cambria Math" panose="02040503050406030204" pitchFamily="18" charset="0"/>
                                </a:rPr>
                                <m:t>𝐼</m:t>
                              </m:r>
                            </m:e>
                          </m:d>
                        </m:num>
                        <m:den>
                          <m:r>
                            <a:rPr lang="zh-TW" altLang="en-US" b="0" i="1" smtClean="0">
                              <a:solidFill>
                                <a:schemeClr val="tx1"/>
                              </a:solidFill>
                              <a:latin typeface="Cambria Math" panose="02040503050406030204" pitchFamily="18" charset="0"/>
                            </a:rPr>
                            <m:t>𝐼</m:t>
                          </m:r>
                        </m:den>
                      </m:f>
                    </m:oMath>
                  </m:oMathPara>
                </a14:m>
                <a:endParaRPr lang="zh-TW" altLang="en-US" dirty="0">
                  <a:solidFill>
                    <a:schemeClr val="tx1"/>
                  </a:solidFill>
                </a:endParaRPr>
              </a:p>
            </p:txBody>
          </p:sp>
        </mc:Choice>
        <mc:Fallback>
          <p:sp>
            <p:nvSpPr>
              <p:cNvPr id="5" name="物件 80">
                <a:extLst>
                  <a:ext uri="{FF2B5EF4-FFF2-40B4-BE49-F238E27FC236}">
                    <a16:creationId xmlns:a16="http://schemas.microsoft.com/office/drawing/2014/main" id="{7CED94EA-1DE4-46A1-BB88-5E5F5A3E6C29}"/>
                  </a:ext>
                </a:extLst>
              </p:cNvPr>
              <p:cNvSpPr txBox="1">
                <a:spLocks noRot="1" noChangeAspect="1" noMove="1" noResize="1" noEditPoints="1" noAdjustHandles="1" noChangeArrowheads="1" noChangeShapeType="1" noTextEdit="1"/>
              </p:cNvSpPr>
              <p:nvPr/>
            </p:nvSpPr>
            <p:spPr bwMode="auto">
              <a:xfrm>
                <a:off x="229022" y="2922361"/>
                <a:ext cx="3707036" cy="707231"/>
              </a:xfrm>
              <a:prstGeom prst="rect">
                <a:avLst/>
              </a:prstGeom>
              <a:blipFill>
                <a:blip r:embed="rId3"/>
                <a:stretch>
                  <a:fillRect/>
                </a:stretch>
              </a:blipFill>
              <a:extLst/>
            </p:spPr>
            <p:txBody>
              <a:bodyPr/>
              <a:lstStyle/>
              <a:p>
                <a:r>
                  <a:rPr lang="zh-TW" altLang="en-US">
                    <a:noFill/>
                  </a:rPr>
                  <a:t> </a:t>
                </a:r>
              </a:p>
            </p:txBody>
          </p:sp>
        </mc:Fallback>
      </mc:AlternateContent>
      <p:graphicFrame>
        <p:nvGraphicFramePr>
          <p:cNvPr id="7" name="表格 6">
            <a:extLst>
              <a:ext uri="{FF2B5EF4-FFF2-40B4-BE49-F238E27FC236}">
                <a16:creationId xmlns:a16="http://schemas.microsoft.com/office/drawing/2014/main" id="{BEC76EDB-DE52-485D-9E77-C06AF0B776CA}"/>
              </a:ext>
            </a:extLst>
          </p:cNvPr>
          <p:cNvGraphicFramePr>
            <a:graphicFrameLocks noGrp="1"/>
          </p:cNvGraphicFramePr>
          <p:nvPr>
            <p:extLst>
              <p:ext uri="{D42A27DB-BD31-4B8C-83A1-F6EECF244321}">
                <p14:modId xmlns:p14="http://schemas.microsoft.com/office/powerpoint/2010/main" val="2196030986"/>
              </p:ext>
            </p:extLst>
          </p:nvPr>
        </p:nvGraphicFramePr>
        <p:xfrm>
          <a:off x="178056" y="4197143"/>
          <a:ext cx="3410085" cy="2745740"/>
        </p:xfrm>
        <a:graphic>
          <a:graphicData uri="http://schemas.openxmlformats.org/drawingml/2006/table">
            <a:tbl>
              <a:tblPr>
                <a:tableStyleId>{5C22544A-7EE6-4342-B048-85BDC9FD1C3A}</a:tableStyleId>
              </a:tblPr>
              <a:tblGrid>
                <a:gridCol w="460895">
                  <a:extLst>
                    <a:ext uri="{9D8B030D-6E8A-4147-A177-3AD203B41FA5}">
                      <a16:colId xmlns:a16="http://schemas.microsoft.com/office/drawing/2014/main" val="2530371981"/>
                    </a:ext>
                  </a:extLst>
                </a:gridCol>
                <a:gridCol w="1168143">
                  <a:extLst>
                    <a:ext uri="{9D8B030D-6E8A-4147-A177-3AD203B41FA5}">
                      <a16:colId xmlns:a16="http://schemas.microsoft.com/office/drawing/2014/main" val="1722159469"/>
                    </a:ext>
                  </a:extLst>
                </a:gridCol>
                <a:gridCol w="1168143">
                  <a:extLst>
                    <a:ext uri="{9D8B030D-6E8A-4147-A177-3AD203B41FA5}">
                      <a16:colId xmlns:a16="http://schemas.microsoft.com/office/drawing/2014/main" val="3216121790"/>
                    </a:ext>
                  </a:extLst>
                </a:gridCol>
                <a:gridCol w="612904">
                  <a:extLst>
                    <a:ext uri="{9D8B030D-6E8A-4147-A177-3AD203B41FA5}">
                      <a16:colId xmlns:a16="http://schemas.microsoft.com/office/drawing/2014/main" val="3931707695"/>
                    </a:ext>
                  </a:extLst>
                </a:gridCol>
              </a:tblGrid>
              <a:tr h="487388">
                <a:tc>
                  <a:txBody>
                    <a:bodyPr/>
                    <a:lstStyle/>
                    <a:p>
                      <a:pPr algn="ctr" fontAlgn="ctr"/>
                      <a:r>
                        <a:rPr lang="en-US" altLang="zh-TW" sz="1600" b="0" u="none" strike="noStrike" dirty="0">
                          <a:solidFill>
                            <a:schemeClr val="tx1"/>
                          </a:solidFill>
                          <a:effectLst/>
                          <a:latin typeface="+mn-ea"/>
                          <a:ea typeface="+mn-ea"/>
                        </a:rPr>
                        <a:t>V (V)</a:t>
                      </a:r>
                      <a:r>
                        <a:rPr lang="zh-TW" altLang="en-US" sz="1600" b="0" u="none" strike="noStrike" dirty="0">
                          <a:solidFill>
                            <a:schemeClr val="tx1"/>
                          </a:solidFill>
                          <a:effectLst/>
                          <a:latin typeface="+mn-ea"/>
                          <a:ea typeface="+mn-ea"/>
                        </a:rPr>
                        <a:t> </a:t>
                      </a:r>
                      <a:endParaRPr lang="en-US" altLang="zh-TW" sz="1600" b="0" u="none" strike="noStrike" dirty="0">
                        <a:solidFill>
                          <a:schemeClr val="tx1"/>
                        </a:solidFill>
                        <a:effectLst/>
                        <a:latin typeface="+mn-ea"/>
                        <a:ea typeface="+mn-ea"/>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600" b="0" u="none" strike="noStrike" dirty="0" err="1">
                          <a:solidFill>
                            <a:schemeClr val="tx1"/>
                          </a:solidFill>
                          <a:effectLst/>
                          <a:latin typeface="+mn-ea"/>
                          <a:ea typeface="+mn-ea"/>
                        </a:rPr>
                        <a:t>Rso</a:t>
                      </a:r>
                      <a:r>
                        <a:rPr lang="en-US" altLang="zh-TW" sz="1600" b="0" u="none" strike="noStrike" dirty="0">
                          <a:solidFill>
                            <a:schemeClr val="tx1"/>
                          </a:solidFill>
                          <a:effectLst/>
                          <a:latin typeface="+mn-ea"/>
                          <a:ea typeface="+mn-ea"/>
                        </a:rPr>
                        <a:t> </a:t>
                      </a:r>
                      <a:r>
                        <a:rPr lang="zh-TW" altLang="en-US" sz="1600" b="0" u="none" strike="noStrike" dirty="0">
                          <a:solidFill>
                            <a:schemeClr val="tx1"/>
                          </a:solidFill>
                          <a:effectLst/>
                          <a:latin typeface="+mn-ea"/>
                          <a:ea typeface="+mn-ea"/>
                        </a:rPr>
                        <a:t>計算值</a:t>
                      </a:r>
                      <a:endParaRPr lang="en-US" altLang="zh-TW" sz="1600" b="0" i="0" u="none" strike="noStrike" baseline="0" dirty="0">
                        <a:solidFill>
                          <a:schemeClr val="tx1"/>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600" b="0" u="none" strike="noStrike" dirty="0" err="1">
                          <a:solidFill>
                            <a:schemeClr val="tx1"/>
                          </a:solidFill>
                          <a:effectLst/>
                          <a:latin typeface="+mn-ea"/>
                          <a:ea typeface="+mn-ea"/>
                        </a:rPr>
                        <a:t>Rso</a:t>
                      </a:r>
                      <a:r>
                        <a:rPr lang="en-US" altLang="zh-TW" sz="1600" b="0" u="none" strike="noStrike" dirty="0">
                          <a:solidFill>
                            <a:schemeClr val="tx1"/>
                          </a:solidFill>
                          <a:effectLst/>
                          <a:latin typeface="+mn-ea"/>
                          <a:ea typeface="+mn-ea"/>
                        </a:rPr>
                        <a:t> (</a:t>
                      </a:r>
                      <a:r>
                        <a:rPr lang="en-US" altLang="zh-TW" sz="1600" b="0" u="none" strike="noStrike" dirty="0">
                          <a:solidFill>
                            <a:schemeClr val="tx1"/>
                          </a:solidFill>
                          <a:effectLst/>
                          <a:latin typeface="+mn-ea"/>
                          <a:ea typeface="+mn-ea"/>
                          <a:sym typeface="Symbol" panose="05050102010706020507" pitchFamily="18" charset="2"/>
                        </a:rPr>
                        <a:t></a:t>
                      </a:r>
                      <a:r>
                        <a:rPr lang="en-US" altLang="zh-TW" sz="1600" b="0" u="none" strike="noStrike" dirty="0">
                          <a:solidFill>
                            <a:schemeClr val="tx1"/>
                          </a:solidFill>
                          <a:effectLst/>
                          <a:latin typeface="+mn-ea"/>
                          <a:ea typeface="+mn-ea"/>
                        </a:rPr>
                        <a:t>)</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600" b="0" u="none" strike="noStrike" baseline="0" dirty="0">
                          <a:solidFill>
                            <a:schemeClr val="tx1"/>
                          </a:solidFill>
                          <a:effectLst/>
                          <a:latin typeface="+mn-ea"/>
                          <a:ea typeface="+mn-ea"/>
                        </a:rPr>
                        <a:t>by DMM</a:t>
                      </a:r>
                      <a:endParaRPr lang="en-US" altLang="zh-TW" sz="1600" b="0" i="0" u="none" strike="noStrike" baseline="0" dirty="0">
                        <a:solidFill>
                          <a:schemeClr val="tx1"/>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FF"/>
                          </a:solidFill>
                          <a:effectLst/>
                          <a:latin typeface="微軟正黑體"/>
                          <a:ea typeface="+mn-ea"/>
                          <a:cs typeface="Times New Roman" pitchFamily="18" charset="0"/>
                        </a:rPr>
                        <a:t>V</a:t>
                      </a:r>
                      <a:r>
                        <a:rPr lang="en-US" sz="1600" b="1" i="0" u="none" strike="noStrike" baseline="-25000" dirty="0">
                          <a:solidFill>
                            <a:srgbClr val="0000FF"/>
                          </a:solidFill>
                          <a:effectLst/>
                          <a:latin typeface="微軟正黑體"/>
                          <a:ea typeface="+mn-ea"/>
                          <a:cs typeface="Times New Roman" pitchFamily="18" charset="0"/>
                        </a:rPr>
                        <a:t>DMM</a:t>
                      </a:r>
                      <a:r>
                        <a:rPr lang="en-US" sz="1600" b="1" i="0" u="none" strike="noStrike" dirty="0">
                          <a:solidFill>
                            <a:srgbClr val="0000FF"/>
                          </a:solidFill>
                          <a:effectLst/>
                          <a:latin typeface="微軟正黑體"/>
                          <a:ea typeface="+mn-ea"/>
                          <a:cs typeface="Times New Roman" pitchFamily="18" charset="0"/>
                        </a:rPr>
                        <a:t> (V)</a:t>
                      </a:r>
                      <a:endParaRPr lang="en-US" sz="1600" b="0" i="0" u="none" strike="noStrike" dirty="0">
                        <a:solidFill>
                          <a:schemeClr val="tx1"/>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5202631"/>
                  </a:ext>
                </a:extLst>
              </a:tr>
              <a:tr h="165655">
                <a:tc>
                  <a:txBody>
                    <a:bodyPr/>
                    <a:lstStyle/>
                    <a:p>
                      <a:pPr algn="ctr" fontAlgn="ctr"/>
                      <a:r>
                        <a:rPr lang="en-US" altLang="zh-TW" sz="1600" b="0" i="0" u="none" strike="noStrike" dirty="0">
                          <a:solidFill>
                            <a:schemeClr val="tx1"/>
                          </a:solidFill>
                          <a:effectLst/>
                          <a:latin typeface="+mn-ea"/>
                          <a:ea typeface="+mn-ea"/>
                        </a:rPr>
                        <a:t>1.08</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altLang="zh-TW" sz="1600" b="0" i="0" u="none" strike="noStrike" dirty="0">
                          <a:solidFill>
                            <a:schemeClr val="bg1">
                              <a:lumMod val="85000"/>
                            </a:schemeClr>
                          </a:solidFill>
                          <a:effectLst/>
                          <a:latin typeface="+mn-ea"/>
                          <a:ea typeface="+mn-ea"/>
                        </a:rPr>
                        <a:t>19,842</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600" b="0" i="0" u="none" strike="noStrike" dirty="0">
                          <a:solidFill>
                            <a:schemeClr val="bg1">
                              <a:lumMod val="85000"/>
                            </a:schemeClr>
                          </a:solidFill>
                          <a:effectLst/>
                          <a:latin typeface="+mn-ea"/>
                          <a:ea typeface="+mn-ea"/>
                        </a:rPr>
                        <a:t>19.64 k</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600" b="0" i="0" u="none" strike="noStrike" dirty="0">
                          <a:solidFill>
                            <a:schemeClr val="tx1"/>
                          </a:solidFill>
                          <a:effectLst/>
                          <a:latin typeface="+mn-ea"/>
                          <a:ea typeface="+mn-ea"/>
                        </a:rPr>
                        <a:t>1.076</a:t>
                      </a: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80113118"/>
                  </a:ext>
                </a:extLst>
              </a:tr>
              <a:tr h="165655">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tc>
                <a:tc rowSpan="2">
                  <a:txBody>
                    <a:bodyPr/>
                    <a:lstStyle/>
                    <a:p>
                      <a:pPr algn="ctr" fontAlgn="ctr"/>
                      <a:r>
                        <a:rPr lang="en-US" altLang="zh-TW" sz="1600" b="0" i="0" u="none" strike="noStrike" dirty="0">
                          <a:solidFill>
                            <a:schemeClr val="bg1">
                              <a:lumMod val="85000"/>
                            </a:schemeClr>
                          </a:solidFill>
                          <a:effectLst/>
                          <a:latin typeface="+mn-ea"/>
                          <a:ea typeface="+mn-ea"/>
                        </a:rPr>
                        <a:t>(2</a:t>
                      </a:r>
                      <a:r>
                        <a:rPr lang="zh-TW" altLang="en-US" sz="1600" b="0" i="0" u="none" strike="noStrike" dirty="0">
                          <a:solidFill>
                            <a:schemeClr val="bg1">
                              <a:lumMod val="85000"/>
                            </a:schemeClr>
                          </a:solidFill>
                          <a:effectLst/>
                          <a:latin typeface="+mn-ea"/>
                          <a:ea typeface="+mn-ea"/>
                        </a:rPr>
                        <a:t>顆</a:t>
                      </a:r>
                      <a:r>
                        <a:rPr lang="en-US" altLang="zh-TW" sz="1600" b="0" i="0" u="none" strike="noStrike" dirty="0">
                          <a:solidFill>
                            <a:schemeClr val="bg1">
                              <a:lumMod val="85000"/>
                            </a:schemeClr>
                          </a:solidFill>
                          <a:effectLst/>
                          <a:latin typeface="+mn-ea"/>
                          <a:ea typeface="+mn-ea"/>
                        </a:rPr>
                        <a:t>39 k</a:t>
                      </a:r>
                      <a:r>
                        <a:rPr lang="zh-TW" altLang="en-US" sz="1600" b="0" i="0" u="none" strike="noStrike" dirty="0">
                          <a:solidFill>
                            <a:schemeClr val="bg1">
                              <a:lumMod val="85000"/>
                            </a:schemeClr>
                          </a:solidFill>
                          <a:effectLst/>
                          <a:latin typeface="+mn-ea"/>
                          <a:ea typeface="+mn-ea"/>
                        </a:rPr>
                        <a:t>電阻並聯</a:t>
                      </a:r>
                      <a:r>
                        <a:rPr lang="en-US" altLang="zh-TW" sz="1600" b="0" i="0" u="none" strike="noStrike" dirty="0">
                          <a:solidFill>
                            <a:schemeClr val="bg1">
                              <a:lumMod val="85000"/>
                            </a:schemeClr>
                          </a:solidFill>
                          <a:effectLst/>
                          <a:latin typeface="+mn-ea"/>
                          <a:ea typeface="+mn-ea"/>
                        </a:rPr>
                        <a:t>)</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tc>
                <a:extLst>
                  <a:ext uri="{0D108BD9-81ED-4DB2-BD59-A6C34878D82A}">
                    <a16:rowId xmlns:a16="http://schemas.microsoft.com/office/drawing/2014/main" val="4037342100"/>
                  </a:ext>
                </a:extLst>
              </a:tr>
              <a:tr h="165655">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vMerge="1">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080125"/>
                  </a:ext>
                </a:extLst>
              </a:tr>
              <a:tr h="165655">
                <a:tc>
                  <a:txBody>
                    <a:bodyPr/>
                    <a:lstStyle/>
                    <a:p>
                      <a:pPr algn="ctr" fontAlgn="ctr"/>
                      <a:r>
                        <a:rPr lang="en-US" altLang="zh-TW" sz="1600" b="0" i="0" u="none" strike="noStrike" dirty="0">
                          <a:solidFill>
                            <a:srgbClr val="0000FF"/>
                          </a:solidFill>
                          <a:effectLst/>
                          <a:latin typeface="+mn-ea"/>
                          <a:ea typeface="+mn-ea"/>
                        </a:rPr>
                        <a:t>2</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altLang="zh-TW" sz="1600" b="0" i="0" u="none" strike="noStrike" dirty="0">
                          <a:solidFill>
                            <a:schemeClr val="bg1">
                              <a:lumMod val="85000"/>
                            </a:schemeClr>
                          </a:solidFill>
                          <a:effectLst/>
                          <a:latin typeface="+mn-ea"/>
                          <a:ea typeface="+mn-ea"/>
                        </a:rPr>
                        <a:t>38,242</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600" b="0" i="0" u="none" strike="noStrike" dirty="0">
                          <a:solidFill>
                            <a:schemeClr val="bg1">
                              <a:lumMod val="85000"/>
                            </a:schemeClr>
                          </a:solidFill>
                          <a:effectLst/>
                          <a:latin typeface="+mn-ea"/>
                          <a:ea typeface="+mn-ea"/>
                        </a:rPr>
                        <a:t>39.3 k</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600" b="0" u="none" strike="noStrike" dirty="0">
                          <a:solidFill>
                            <a:srgbClr val="0000FF"/>
                          </a:solidFill>
                          <a:effectLst/>
                          <a:latin typeface="+mn-ea"/>
                          <a:ea typeface="+mn-ea"/>
                        </a:rPr>
                        <a:t>2.09</a:t>
                      </a:r>
                      <a:endParaRPr lang="en-US" altLang="zh-TW" sz="1600" b="0" i="0" u="none" strike="noStrike" dirty="0">
                        <a:solidFill>
                          <a:srgbClr val="0000FF"/>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2696998"/>
                  </a:ext>
                </a:extLst>
              </a:tr>
              <a:tr h="165655">
                <a:tc>
                  <a:txBody>
                    <a:bodyPr/>
                    <a:lstStyle/>
                    <a:p>
                      <a:pPr algn="ctr" fontAlgn="ctr"/>
                      <a:endParaRPr lang="en-US" altLang="zh-TW" sz="1600" b="0" i="0" u="none" strike="noStrike" dirty="0">
                        <a:solidFill>
                          <a:srgbClr val="0000FF"/>
                        </a:solidFill>
                        <a:effectLst/>
                        <a:latin typeface="+mn-ea"/>
                        <a:ea typeface="+mn-ea"/>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tc>
                <a:tc>
                  <a:txBody>
                    <a:bodyPr/>
                    <a:lstStyle/>
                    <a:p>
                      <a:pPr algn="ctr" fontAlgn="ctr"/>
                      <a:r>
                        <a:rPr lang="en-US" altLang="zh-TW" sz="1600" b="0" i="0" u="none" strike="noStrike" dirty="0">
                          <a:solidFill>
                            <a:schemeClr val="bg1">
                              <a:lumMod val="85000"/>
                            </a:schemeClr>
                          </a:solidFill>
                          <a:effectLst/>
                          <a:latin typeface="+mn-ea"/>
                          <a:ea typeface="+mn-ea"/>
                        </a:rPr>
                        <a:t>(39 k</a:t>
                      </a:r>
                      <a:r>
                        <a:rPr lang="zh-TW" altLang="en-US" sz="1600" b="0" i="0" u="none" strike="noStrike" dirty="0">
                          <a:solidFill>
                            <a:schemeClr val="bg1">
                              <a:lumMod val="85000"/>
                            </a:schemeClr>
                          </a:solidFill>
                          <a:effectLst/>
                          <a:latin typeface="+mn-ea"/>
                          <a:ea typeface="+mn-ea"/>
                        </a:rPr>
                        <a:t>電阻</a:t>
                      </a:r>
                      <a:r>
                        <a:rPr lang="en-US" altLang="zh-TW" sz="1600" b="0" i="0" u="none" strike="noStrike" dirty="0">
                          <a:solidFill>
                            <a:schemeClr val="bg1">
                              <a:lumMod val="85000"/>
                            </a:schemeClr>
                          </a:solidFill>
                          <a:effectLst/>
                          <a:latin typeface="+mn-ea"/>
                          <a:ea typeface="+mn-ea"/>
                        </a:rPr>
                        <a:t>)</a:t>
                      </a:r>
                    </a:p>
                  </a:txBody>
                  <a:tcPr marL="6350" marR="6350" marT="6350" marB="0" anchor="ctr"/>
                </a:tc>
                <a:tc>
                  <a:txBody>
                    <a:bodyPr/>
                    <a:lstStyle/>
                    <a:p>
                      <a:pPr algn="ctr" fontAlgn="ctr"/>
                      <a:endParaRPr lang="en-US" altLang="zh-TW" sz="1600" b="0" i="0" u="none" strike="noStrike" dirty="0">
                        <a:solidFill>
                          <a:srgbClr val="0000FF"/>
                        </a:solidFill>
                        <a:effectLst/>
                        <a:latin typeface="+mn-ea"/>
                        <a:ea typeface="+mn-ea"/>
                      </a:endParaRPr>
                    </a:p>
                  </a:txBody>
                  <a:tcPr marL="6350" marR="6350" marT="6350" marB="0" anchor="ctr"/>
                </a:tc>
                <a:extLst>
                  <a:ext uri="{0D108BD9-81ED-4DB2-BD59-A6C34878D82A}">
                    <a16:rowId xmlns:a16="http://schemas.microsoft.com/office/drawing/2014/main" val="1440767884"/>
                  </a:ext>
                </a:extLst>
              </a:tr>
              <a:tr h="165655">
                <a:tc>
                  <a:txBody>
                    <a:bodyPr/>
                    <a:lstStyle/>
                    <a:p>
                      <a:pPr algn="ctr" fontAlgn="ctr"/>
                      <a:endParaRPr lang="en-US" altLang="zh-TW" sz="1600" b="0" i="0" u="none" strike="noStrike" dirty="0">
                        <a:solidFill>
                          <a:srgbClr val="0000FF"/>
                        </a:solidFill>
                        <a:effectLst/>
                        <a:latin typeface="+mn-ea"/>
                        <a:ea typeface="+mn-ea"/>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rgbClr val="0000FF"/>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546863"/>
                  </a:ext>
                </a:extLst>
              </a:tr>
              <a:tr h="165655">
                <a:tc>
                  <a:txBody>
                    <a:bodyPr/>
                    <a:lstStyle/>
                    <a:p>
                      <a:pPr algn="ctr" fontAlgn="ctr"/>
                      <a:r>
                        <a:rPr lang="en-US" altLang="zh-TW" sz="1600" b="0" i="0" u="none" strike="noStrike" dirty="0">
                          <a:solidFill>
                            <a:schemeClr val="tx1"/>
                          </a:solidFill>
                          <a:effectLst/>
                          <a:latin typeface="+mn-ea"/>
                          <a:ea typeface="+mn-ea"/>
                        </a:rPr>
                        <a:t>10</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altLang="zh-TW" sz="1600" b="0" i="0" u="none" strike="noStrike" dirty="0">
                          <a:solidFill>
                            <a:schemeClr val="bg1">
                              <a:lumMod val="85000"/>
                            </a:schemeClr>
                          </a:solidFill>
                          <a:effectLst/>
                          <a:latin typeface="+mn-ea"/>
                          <a:ea typeface="+mn-ea"/>
                        </a:rPr>
                        <a:t>198,242</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600" b="0" i="0" u="none" strike="noStrike" dirty="0">
                          <a:solidFill>
                            <a:schemeClr val="bg1">
                              <a:lumMod val="85000"/>
                            </a:schemeClr>
                          </a:solidFill>
                          <a:effectLst/>
                          <a:latin typeface="+mn-ea"/>
                          <a:ea typeface="+mn-ea"/>
                        </a:rPr>
                        <a:t>204 k</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1600" b="0" u="none" strike="noStrike" dirty="0">
                          <a:solidFill>
                            <a:schemeClr val="tx1"/>
                          </a:solidFill>
                          <a:effectLst/>
                          <a:latin typeface="+mn-ea"/>
                          <a:ea typeface="+mn-ea"/>
                        </a:rPr>
                        <a:t>10.38</a:t>
                      </a:r>
                      <a:endParaRPr lang="en-US" altLang="zh-TW" sz="1600" b="0" i="0" u="none" strike="noStrike" dirty="0">
                        <a:solidFill>
                          <a:schemeClr val="tx1"/>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05662386"/>
                  </a:ext>
                </a:extLst>
              </a:tr>
              <a:tr h="165655">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altLang="zh-TW" sz="1600" b="0" i="0" u="none" strike="noStrike" dirty="0">
                        <a:solidFill>
                          <a:schemeClr val="bg1">
                            <a:lumMod val="85000"/>
                          </a:schemeClr>
                        </a:solidFill>
                        <a:effectLst/>
                        <a:latin typeface="+mn-ea"/>
                        <a:ea typeface="+mn-ea"/>
                      </a:endParaRPr>
                    </a:p>
                  </a:txBody>
                  <a:tcPr marL="6350" marR="6350" marT="6350"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600" b="0" i="0" u="none" strike="noStrike" dirty="0">
                          <a:solidFill>
                            <a:schemeClr val="bg1">
                              <a:lumMod val="85000"/>
                            </a:schemeClr>
                          </a:solidFill>
                          <a:effectLst/>
                          <a:latin typeface="+mn-ea"/>
                          <a:ea typeface="+mn-ea"/>
                        </a:rPr>
                        <a:t>(200 k</a:t>
                      </a:r>
                      <a:r>
                        <a:rPr lang="zh-TW" altLang="en-US" sz="1600" b="0" i="0" u="none" strike="noStrike" dirty="0">
                          <a:solidFill>
                            <a:schemeClr val="bg1">
                              <a:lumMod val="85000"/>
                            </a:schemeClr>
                          </a:solidFill>
                          <a:effectLst/>
                          <a:latin typeface="+mn-ea"/>
                          <a:ea typeface="+mn-ea"/>
                        </a:rPr>
                        <a:t>電阻</a:t>
                      </a:r>
                      <a:r>
                        <a:rPr lang="en-US" altLang="zh-TW" sz="1600" b="0" i="0" u="none" strike="noStrike" dirty="0">
                          <a:solidFill>
                            <a:schemeClr val="bg1">
                              <a:lumMod val="85000"/>
                            </a:schemeClr>
                          </a:solidFill>
                          <a:effectLst/>
                          <a:latin typeface="+mn-ea"/>
                          <a:ea typeface="+mn-ea"/>
                        </a:rPr>
                        <a:t>)</a:t>
                      </a:r>
                    </a:p>
                  </a:txBody>
                  <a:tcPr marL="6350" marR="6350" marT="6350" marB="0" anchor="ctr"/>
                </a:tc>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tc>
                <a:extLst>
                  <a:ext uri="{0D108BD9-81ED-4DB2-BD59-A6C34878D82A}">
                    <a16:rowId xmlns:a16="http://schemas.microsoft.com/office/drawing/2014/main" val="4269953113"/>
                  </a:ext>
                </a:extLst>
              </a:tr>
              <a:tr h="165655">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bg1">
                            <a:lumMod val="85000"/>
                          </a:schemeClr>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endParaRPr lang="en-US" altLang="zh-TW" sz="1600" b="0" i="0" u="none" strike="noStrike" dirty="0">
                        <a:solidFill>
                          <a:schemeClr val="tx1"/>
                        </a:solidFill>
                        <a:effectLst/>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508662"/>
                  </a:ext>
                </a:extLst>
              </a:tr>
            </a:tbl>
          </a:graphicData>
        </a:graphic>
      </p:graphicFrame>
      <p:graphicFrame>
        <p:nvGraphicFramePr>
          <p:cNvPr id="11" name="表格 10">
            <a:extLst>
              <a:ext uri="{FF2B5EF4-FFF2-40B4-BE49-F238E27FC236}">
                <a16:creationId xmlns:a16="http://schemas.microsoft.com/office/drawing/2014/main" id="{4021DB4C-F565-46D2-BAE5-9EBA2BA20CC8}"/>
              </a:ext>
            </a:extLst>
          </p:cNvPr>
          <p:cNvGraphicFramePr>
            <a:graphicFrameLocks noGrp="1"/>
          </p:cNvGraphicFramePr>
          <p:nvPr>
            <p:extLst>
              <p:ext uri="{D42A27DB-BD31-4B8C-83A1-F6EECF244321}">
                <p14:modId xmlns:p14="http://schemas.microsoft.com/office/powerpoint/2010/main" val="4184554444"/>
              </p:ext>
            </p:extLst>
          </p:nvPr>
        </p:nvGraphicFramePr>
        <p:xfrm>
          <a:off x="9213671" y="2072961"/>
          <a:ext cx="3328758" cy="4663440"/>
        </p:xfrm>
        <a:graphic>
          <a:graphicData uri="http://schemas.openxmlformats.org/drawingml/2006/table">
            <a:tbl>
              <a:tblPr firstRow="1" bandRow="1">
                <a:tableStyleId>{5C22544A-7EE6-4342-B048-85BDC9FD1C3A}</a:tableStyleId>
              </a:tblPr>
              <a:tblGrid>
                <a:gridCol w="962060">
                  <a:extLst>
                    <a:ext uri="{9D8B030D-6E8A-4147-A177-3AD203B41FA5}">
                      <a16:colId xmlns:a16="http://schemas.microsoft.com/office/drawing/2014/main" val="2511927509"/>
                    </a:ext>
                  </a:extLst>
                </a:gridCol>
                <a:gridCol w="355730">
                  <a:extLst>
                    <a:ext uri="{9D8B030D-6E8A-4147-A177-3AD203B41FA5}">
                      <a16:colId xmlns:a16="http://schemas.microsoft.com/office/drawing/2014/main" val="2829340369"/>
                    </a:ext>
                  </a:extLst>
                </a:gridCol>
                <a:gridCol w="1139098">
                  <a:extLst>
                    <a:ext uri="{9D8B030D-6E8A-4147-A177-3AD203B41FA5}">
                      <a16:colId xmlns:a16="http://schemas.microsoft.com/office/drawing/2014/main" val="2849855945"/>
                    </a:ext>
                  </a:extLst>
                </a:gridCol>
                <a:gridCol w="871870">
                  <a:extLst>
                    <a:ext uri="{9D8B030D-6E8A-4147-A177-3AD203B41FA5}">
                      <a16:colId xmlns:a16="http://schemas.microsoft.com/office/drawing/2014/main" val="1191933730"/>
                    </a:ext>
                  </a:extLst>
                </a:gridCol>
              </a:tblGrid>
              <a:tr h="340301">
                <a:tc>
                  <a:txBody>
                    <a:bodyPr/>
                    <a:lstStyle/>
                    <a:p>
                      <a:pPr algn="ctr"/>
                      <a:r>
                        <a:rPr lang="zh-TW" altLang="en-US" sz="1200" dirty="0"/>
                        <a:t>電阻 </a:t>
                      </a:r>
                      <a:r>
                        <a:rPr lang="en-US" altLang="zh-TW" sz="1200" dirty="0"/>
                        <a:t>(</a:t>
                      </a:r>
                      <a:r>
                        <a:rPr lang="en-US" altLang="zh-TW" sz="1200" dirty="0">
                          <a:sym typeface="Symbol" panose="05050102010706020507" pitchFamily="18" charset="2"/>
                        </a:rPr>
                        <a:t></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100" dirty="0"/>
                        <a:t>個數</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4</a:t>
                      </a:r>
                      <a:r>
                        <a:rPr lang="zh-TW" altLang="en-US" sz="1200" dirty="0"/>
                        <a:t>條色碼</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sz="1200" dirty="0"/>
                        <a:t>DMM</a:t>
                      </a:r>
                      <a:r>
                        <a:rPr lang="zh-TW" altLang="en-US" sz="1200" dirty="0"/>
                        <a:t>測量值</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8247388"/>
                  </a:ext>
                </a:extLst>
              </a:tr>
              <a:tr h="225483">
                <a:tc>
                  <a:txBody>
                    <a:bodyPr/>
                    <a:lstStyle/>
                    <a:p>
                      <a:pPr algn="ctr"/>
                      <a:r>
                        <a:rPr lang="en-US" altLang="zh-TW" sz="1200" dirty="0"/>
                        <a:t>1</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棕黑金金</a:t>
                      </a:r>
                    </a:p>
                  </a:txBody>
                  <a:tcPr anchor="ctr"/>
                </a:tc>
                <a:tc>
                  <a:txBody>
                    <a:bodyPr/>
                    <a:lstStyle/>
                    <a:p>
                      <a:pPr algn="ctr"/>
                      <a:r>
                        <a:rPr lang="en-US" altLang="zh-TW" sz="1200" dirty="0"/>
                        <a:t>1.3, 1.3</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8560643"/>
                  </a:ext>
                </a:extLst>
              </a:tr>
              <a:tr h="476421">
                <a:tc>
                  <a:txBody>
                    <a:bodyPr/>
                    <a:lstStyle/>
                    <a:p>
                      <a:pPr algn="ctr"/>
                      <a:r>
                        <a:rPr lang="en-US" altLang="zh-TW" sz="1200" dirty="0"/>
                        <a:t>1.6</a:t>
                      </a:r>
                      <a:r>
                        <a:rPr lang="zh-TW" altLang="en-US" sz="1200" dirty="0"/>
                        <a:t>或</a:t>
                      </a:r>
                      <a:r>
                        <a:rPr lang="en-US" altLang="zh-TW" sz="1200" dirty="0"/>
                        <a:t>3.3+3.3</a:t>
                      </a:r>
                      <a:r>
                        <a:rPr lang="zh-TW" altLang="en-US" sz="1200" dirty="0"/>
                        <a:t>並聯</a:t>
                      </a:r>
                      <a:r>
                        <a:rPr lang="en-US" altLang="zh-TW" sz="1200" dirty="0"/>
                        <a:t>(1.65 </a:t>
                      </a:r>
                      <a:r>
                        <a:rPr lang="en-US" altLang="zh-TW" sz="1200" dirty="0">
                          <a:sym typeface="Symbol" panose="05050102010706020507" pitchFamily="18" charset="2"/>
                        </a:rPr>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棕藍金金或</a:t>
                      </a:r>
                      <a:endParaRPr lang="en-US" altLang="zh-TW" sz="1200" dirty="0"/>
                    </a:p>
                    <a:p>
                      <a:pPr algn="ctr"/>
                      <a:r>
                        <a:rPr lang="en-US" altLang="zh-TW" sz="1200" dirty="0"/>
                        <a:t>2</a:t>
                      </a:r>
                      <a:r>
                        <a:rPr lang="zh-TW" altLang="en-US" sz="1200" dirty="0"/>
                        <a:t>橘橘金並聯</a:t>
                      </a:r>
                      <a:endParaRPr lang="en-US" altLang="zh-TW" sz="1200" dirty="0"/>
                    </a:p>
                  </a:txBody>
                  <a:tcPr anchor="ctr"/>
                </a:tc>
                <a:tc>
                  <a:txBody>
                    <a:bodyPr/>
                    <a:lstStyle/>
                    <a:p>
                      <a:pPr algn="ctr"/>
                      <a:r>
                        <a:rPr lang="en-US" altLang="zh-TW" sz="1200" dirty="0"/>
                        <a:t>1.8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7055383"/>
                  </a:ext>
                </a:extLst>
              </a:tr>
              <a:tr h="225483">
                <a:tc>
                  <a:txBody>
                    <a:bodyPr/>
                    <a:lstStyle/>
                    <a:p>
                      <a:pPr algn="ctr"/>
                      <a:r>
                        <a:rPr lang="en-US" altLang="zh-TW" sz="1200" dirty="0"/>
                        <a:t>10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棕黑黑金</a:t>
                      </a:r>
                    </a:p>
                  </a:txBody>
                  <a:tcPr anchor="ctr"/>
                </a:tc>
                <a:tc>
                  <a:txBody>
                    <a:bodyPr/>
                    <a:lstStyle/>
                    <a:p>
                      <a:pPr algn="ctr"/>
                      <a:r>
                        <a:rPr lang="en-US" altLang="zh-TW" sz="1200" dirty="0"/>
                        <a:t>10.4, 10.4</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500722"/>
                  </a:ext>
                </a:extLst>
              </a:tr>
              <a:tr h="476421">
                <a:tc>
                  <a:txBody>
                    <a:bodyPr/>
                    <a:lstStyle/>
                    <a:p>
                      <a:pPr algn="ctr"/>
                      <a:r>
                        <a:rPr lang="en-US" altLang="zh-TW" sz="1200" dirty="0"/>
                        <a:t>16 </a:t>
                      </a:r>
                    </a:p>
                    <a:p>
                      <a:pPr algn="ctr"/>
                      <a:r>
                        <a:rPr lang="zh-TW" altLang="en-US" sz="1200" dirty="0"/>
                        <a:t>或</a:t>
                      </a:r>
                      <a:r>
                        <a:rPr lang="en-US" altLang="zh-TW" sz="1200" dirty="0"/>
                        <a:t>15+1(</a:t>
                      </a:r>
                      <a:r>
                        <a:rPr lang="zh-TW" altLang="en-US" sz="1200" dirty="0"/>
                        <a:t>串聯</a:t>
                      </a:r>
                      <a:r>
                        <a:rPr lang="en-US" altLang="zh-TW" sz="1200" dirty="0"/>
                        <a:t>)</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棕藍黑金或</a:t>
                      </a:r>
                      <a:endParaRPr lang="en-US" altLang="zh-TW" sz="1200" dirty="0"/>
                    </a:p>
                    <a:p>
                      <a:pPr algn="ctr"/>
                      <a:r>
                        <a:rPr lang="zh-TW" altLang="en-US" sz="1050" dirty="0"/>
                        <a:t>棕綠黑金</a:t>
                      </a:r>
                      <a:r>
                        <a:rPr lang="en-US" altLang="zh-TW" sz="1050" dirty="0"/>
                        <a:t>&amp;</a:t>
                      </a:r>
                      <a:r>
                        <a:rPr lang="zh-TW" altLang="en-US" sz="1050" dirty="0"/>
                        <a:t>棕黑金金串聯</a:t>
                      </a:r>
                    </a:p>
                  </a:txBody>
                  <a:tcPr anchor="ctr"/>
                </a:tc>
                <a:tc>
                  <a:txBody>
                    <a:bodyPr/>
                    <a:lstStyle/>
                    <a:p>
                      <a:pPr algn="ctr"/>
                      <a:r>
                        <a:rPr lang="en-US" altLang="zh-TW" sz="1200" dirty="0"/>
                        <a:t>16.8</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4169238"/>
                  </a:ext>
                </a:extLst>
              </a:tr>
              <a:tr h="225483">
                <a:tc>
                  <a:txBody>
                    <a:bodyPr/>
                    <a:lstStyle/>
                    <a:p>
                      <a:pPr algn="ctr"/>
                      <a:r>
                        <a:rPr lang="en-US" altLang="zh-TW" sz="1200" dirty="0"/>
                        <a:t>150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棕綠棕金</a:t>
                      </a:r>
                    </a:p>
                  </a:txBody>
                  <a:tcPr anchor="ctr"/>
                </a:tc>
                <a:tc>
                  <a:txBody>
                    <a:bodyPr/>
                    <a:lstStyle/>
                    <a:p>
                      <a:pPr algn="ctr"/>
                      <a:r>
                        <a:rPr lang="en-US" altLang="zh-TW" sz="1200" dirty="0"/>
                        <a:t>150.2</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8111767"/>
                  </a:ext>
                </a:extLst>
              </a:tr>
              <a:tr h="225483">
                <a:tc>
                  <a:txBody>
                    <a:bodyPr/>
                    <a:lstStyle/>
                    <a:p>
                      <a:pPr algn="ctr"/>
                      <a:r>
                        <a:rPr lang="en-US" altLang="zh-TW" sz="1200" dirty="0"/>
                        <a:t>300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橘黑棕金</a:t>
                      </a:r>
                    </a:p>
                  </a:txBody>
                  <a:tcPr anchor="ctr"/>
                </a:tc>
                <a:tc>
                  <a:txBody>
                    <a:bodyPr/>
                    <a:lstStyle/>
                    <a:p>
                      <a:pPr algn="ctr"/>
                      <a:r>
                        <a:rPr lang="en-US" altLang="zh-TW" sz="1200" dirty="0"/>
                        <a:t>300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9148315"/>
                  </a:ext>
                </a:extLst>
              </a:tr>
              <a:tr h="225483">
                <a:tc>
                  <a:txBody>
                    <a:bodyPr/>
                    <a:lstStyle/>
                    <a:p>
                      <a:pPr algn="ctr"/>
                      <a:r>
                        <a:rPr lang="en-US" altLang="zh-TW" sz="1200" dirty="0"/>
                        <a:t>390</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橘白棕金</a:t>
                      </a:r>
                    </a:p>
                  </a:txBody>
                  <a:tcPr anchor="ctr"/>
                </a:tc>
                <a:tc>
                  <a:txBody>
                    <a:bodyPr/>
                    <a:lstStyle/>
                    <a:p>
                      <a:pPr algn="ctr"/>
                      <a:r>
                        <a:rPr lang="en-US" altLang="zh-TW" sz="1200" dirty="0"/>
                        <a:t>380</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8795454"/>
                  </a:ext>
                </a:extLst>
              </a:tr>
              <a:tr h="340301">
                <a:tc>
                  <a:txBody>
                    <a:bodyPr/>
                    <a:lstStyle/>
                    <a:p>
                      <a:pPr algn="ctr"/>
                      <a:r>
                        <a:rPr lang="en-US" altLang="zh-TW" sz="1200" dirty="0"/>
                        <a:t>39k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2</a:t>
                      </a:r>
                      <a:endParaRPr lang="zh-TW" altLang="en-US" sz="1200" dirty="0"/>
                    </a:p>
                  </a:txBody>
                  <a:tcPr anchor="ctr"/>
                </a:tc>
                <a:tc>
                  <a:txBody>
                    <a:bodyPr/>
                    <a:lstStyle/>
                    <a:p>
                      <a:pPr algn="ctr"/>
                      <a:r>
                        <a:rPr lang="zh-TW" altLang="en-US" sz="1200" dirty="0"/>
                        <a:t>橘白橘金</a:t>
                      </a:r>
                    </a:p>
                  </a:txBody>
                  <a:tcPr anchor="ctr"/>
                </a:tc>
                <a:tc>
                  <a:txBody>
                    <a:bodyPr/>
                    <a:lstStyle/>
                    <a:p>
                      <a:pPr algn="ctr"/>
                      <a:r>
                        <a:rPr lang="en-US" altLang="zh-TW" sz="1200" dirty="0"/>
                        <a:t>39.3 k,39.3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763371"/>
                  </a:ext>
                </a:extLst>
              </a:tr>
              <a:tr h="225483">
                <a:tc>
                  <a:txBody>
                    <a:bodyPr/>
                    <a:lstStyle/>
                    <a:p>
                      <a:pPr algn="ctr"/>
                      <a:r>
                        <a:rPr lang="en-US" altLang="zh-TW" sz="1200" dirty="0"/>
                        <a:t>50k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綠黑橘金</a:t>
                      </a:r>
                    </a:p>
                  </a:txBody>
                  <a:tcPr anchor="ctr"/>
                </a:tc>
                <a:tc>
                  <a:txBody>
                    <a:bodyPr/>
                    <a:lstStyle/>
                    <a:p>
                      <a:pPr algn="ctr"/>
                      <a:r>
                        <a:rPr lang="en-US" altLang="zh-TW" sz="1200" dirty="0"/>
                        <a:t>50.3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8059676"/>
                  </a:ext>
                </a:extLst>
              </a:tr>
              <a:tr h="225483">
                <a:tc>
                  <a:txBody>
                    <a:bodyPr/>
                    <a:lstStyle/>
                    <a:p>
                      <a:pPr algn="ctr"/>
                      <a:r>
                        <a:rPr lang="en-US" altLang="zh-TW" sz="1200" dirty="0"/>
                        <a:t>100k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棕黑黃金</a:t>
                      </a:r>
                    </a:p>
                  </a:txBody>
                  <a:tcPr anchor="ctr"/>
                </a:tc>
                <a:tc>
                  <a:txBody>
                    <a:bodyPr/>
                    <a:lstStyle/>
                    <a:p>
                      <a:pPr algn="ctr"/>
                      <a:r>
                        <a:rPr lang="en-US" altLang="zh-TW" sz="1200" dirty="0"/>
                        <a:t>101.1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0858305"/>
                  </a:ext>
                </a:extLst>
              </a:tr>
              <a:tr h="225483">
                <a:tc>
                  <a:txBody>
                    <a:bodyPr/>
                    <a:lstStyle/>
                    <a:p>
                      <a:pPr algn="ctr"/>
                      <a:r>
                        <a:rPr lang="en-US" altLang="zh-TW" sz="1200" dirty="0"/>
                        <a:t>200k</a:t>
                      </a:r>
                      <a:endParaRPr lang="zh-TW" altLang="en-US" sz="1200" dirty="0"/>
                    </a:p>
                  </a:txBody>
                  <a:tcPr anchor="ctr">
                    <a:lnL w="12700" cap="flat" cmpd="sng" algn="ctr">
                      <a:solidFill>
                        <a:schemeClr val="tx1"/>
                      </a:solidFill>
                      <a:prstDash val="solid"/>
                      <a:round/>
                      <a:headEnd type="none" w="med" len="med"/>
                      <a:tailEnd type="none" w="med" len="med"/>
                    </a:lnL>
                  </a:tcPr>
                </a:tc>
                <a:tc>
                  <a:txBody>
                    <a:bodyPr/>
                    <a:lstStyle/>
                    <a:p>
                      <a:pPr algn="ctr"/>
                      <a:r>
                        <a:rPr lang="en-US" altLang="zh-TW" sz="1200" dirty="0"/>
                        <a:t>1</a:t>
                      </a:r>
                      <a:endParaRPr lang="zh-TW" altLang="en-US" sz="1200" dirty="0"/>
                    </a:p>
                  </a:txBody>
                  <a:tcPr anchor="ctr"/>
                </a:tc>
                <a:tc>
                  <a:txBody>
                    <a:bodyPr/>
                    <a:lstStyle/>
                    <a:p>
                      <a:pPr algn="ctr"/>
                      <a:r>
                        <a:rPr lang="zh-TW" altLang="en-US" sz="1200" dirty="0"/>
                        <a:t>紅黑黃金</a:t>
                      </a:r>
                    </a:p>
                  </a:txBody>
                  <a:tcPr anchor="ctr"/>
                </a:tc>
                <a:tc>
                  <a:txBody>
                    <a:bodyPr/>
                    <a:lstStyle/>
                    <a:p>
                      <a:pPr algn="ctr"/>
                      <a:r>
                        <a:rPr lang="en-US" altLang="zh-TW" sz="1200" dirty="0"/>
                        <a:t>203 k</a:t>
                      </a:r>
                      <a:endParaRPr lang="zh-TW" altLang="en-US" sz="12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3203797"/>
                  </a:ext>
                </a:extLst>
              </a:tr>
              <a:tr h="225483">
                <a:tc>
                  <a:txBody>
                    <a:bodyPr/>
                    <a:lstStyle/>
                    <a:p>
                      <a:pPr algn="ctr"/>
                      <a:r>
                        <a:rPr lang="en-US" altLang="zh-TW" sz="1200" dirty="0"/>
                        <a:t>390k</a:t>
                      </a:r>
                      <a:endParaRPr lang="zh-TW" altLang="en-US" sz="12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TW" sz="1200" dirty="0"/>
                        <a:t>1</a:t>
                      </a:r>
                      <a:endParaRPr lang="zh-TW" alt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1200" dirty="0"/>
                        <a:t>橘白黃金</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zh-TW" sz="1200" dirty="0"/>
                        <a:t>393 k</a:t>
                      </a:r>
                      <a:endParaRPr lang="zh-TW" altLang="en-US" sz="12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706444"/>
                  </a:ext>
                </a:extLst>
              </a:tr>
            </a:tbl>
          </a:graphicData>
        </a:graphic>
      </p:graphicFrame>
      <p:pic>
        <p:nvPicPr>
          <p:cNvPr id="8" name="圖形 7" descr="首頁">
            <a:hlinkClick r:id="rId4" action="ppaction://hlinksldjump"/>
            <a:extLst>
              <a:ext uri="{FF2B5EF4-FFF2-40B4-BE49-F238E27FC236}">
                <a16:creationId xmlns:a16="http://schemas.microsoft.com/office/drawing/2014/main" id="{67FFB4B4-7354-4E10-B91A-4F456A34AF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mc:AlternateContent xmlns:mc="http://schemas.openxmlformats.org/markup-compatibility/2006">
        <mc:Choice xmlns:a14="http://schemas.microsoft.com/office/drawing/2010/main" Requires="a14">
          <p:sp>
            <p:nvSpPr>
              <p:cNvPr id="9" name="矩形 8">
                <a:extLst>
                  <a:ext uri="{FF2B5EF4-FFF2-40B4-BE49-F238E27FC236}">
                    <a16:creationId xmlns:a16="http://schemas.microsoft.com/office/drawing/2014/main" id="{CDE8F3ED-DFA3-4E3B-B25B-E0545E6FC705}"/>
                  </a:ext>
                </a:extLst>
              </p:cNvPr>
              <p:cNvSpPr/>
              <p:nvPr/>
            </p:nvSpPr>
            <p:spPr>
              <a:xfrm>
                <a:off x="1626505" y="1352042"/>
                <a:ext cx="3185487" cy="520207"/>
              </a:xfrm>
              <a:prstGeom prst="rect">
                <a:avLst/>
              </a:prstGeom>
            </p:spPr>
            <p:txBody>
              <a:bodyPr wrap="none">
                <a:spAutoFit/>
              </a:bodyPr>
              <a:lstStyle/>
              <a:p>
                <a14:m>
                  <m:oMath xmlns:m="http://schemas.openxmlformats.org/officeDocument/2006/math">
                    <m:sSub>
                      <m:sSubPr>
                        <m:ctrlPr>
                          <a:rPr lang="zh-TW" altLang="en-US"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𝐼</m:t>
                        </m:r>
                      </m:e>
                      <m:sub>
                        <m:r>
                          <a:rPr lang="en-US" altLang="zh-TW" b="0" i="1" smtClean="0">
                            <a:solidFill>
                              <a:schemeClr val="tx1"/>
                            </a:solidFill>
                            <a:latin typeface="Cambria Math" panose="02040503050406030204" pitchFamily="18" charset="0"/>
                          </a:rPr>
                          <m:t>𝐺</m:t>
                        </m:r>
                        <m:r>
                          <a:rPr lang="en-US" altLang="zh-TW" b="0" i="1" smtClean="0">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𝐹𝑆</m:t>
                        </m:r>
                        <m:r>
                          <a:rPr lang="en-US" altLang="zh-TW" b="0" i="1" smtClean="0">
                            <a:solidFill>
                              <a:schemeClr val="tx1"/>
                            </a:solidFill>
                            <a:latin typeface="Cambria Math" panose="02040503050406030204" pitchFamily="18" charset="0"/>
                          </a:rPr>
                          <m:t>)</m:t>
                        </m:r>
                      </m:sub>
                    </m:sSub>
                    <m:r>
                      <a:rPr lang="zh-TW" altLang="en-US" b="0" i="1" smtClean="0">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 </m:t>
                    </m:r>
                    <m:f>
                      <m:fPr>
                        <m:ctrlPr>
                          <a:rPr lang="en-US" altLang="zh-TW" i="1">
                            <a:solidFill>
                              <a:schemeClr val="tx1"/>
                            </a:solidFill>
                            <a:latin typeface="Cambria Math" panose="02040503050406030204" pitchFamily="18" charset="0"/>
                          </a:rPr>
                        </m:ctrlPr>
                      </m:fPr>
                      <m:num>
                        <m:r>
                          <a:rPr lang="en-US" altLang="zh-TW" b="0" i="1" smtClean="0">
                            <a:solidFill>
                              <a:schemeClr val="tx1"/>
                            </a:solidFill>
                            <a:latin typeface="Cambria Math" panose="02040503050406030204" pitchFamily="18" charset="0"/>
                          </a:rPr>
                          <m:t>𝑉</m:t>
                        </m:r>
                      </m:num>
                      <m:den>
                        <m:d>
                          <m:dPr>
                            <m:ctrlPr>
                              <a:rPr lang="zh-TW" altLang="en-US" i="1">
                                <a:solidFill>
                                  <a:schemeClr val="tx1"/>
                                </a:solidFill>
                                <a:latin typeface="Cambria Math" panose="02040503050406030204" pitchFamily="18" charset="0"/>
                              </a:rPr>
                            </m:ctrlPr>
                          </m:dPr>
                          <m:e>
                            <m:sSub>
                              <m:sSubPr>
                                <m:ctrlPr>
                                  <a:rPr lang="zh-TW" altLang="en-US" i="1">
                                    <a:solidFill>
                                      <a:schemeClr val="tx1"/>
                                    </a:solidFill>
                                    <a:latin typeface="Cambria Math" panose="02040503050406030204" pitchFamily="18" charset="0"/>
                                  </a:rPr>
                                </m:ctrlPr>
                              </m:sSubPr>
                              <m:e>
                                <m:r>
                                  <a:rPr lang="zh-TW" altLang="en-US" b="0" i="1" smtClean="0">
                                    <a:solidFill>
                                      <a:schemeClr val="tx1"/>
                                    </a:solidFill>
                                    <a:latin typeface="Cambria Math" panose="02040503050406030204" pitchFamily="18" charset="0"/>
                                  </a:rPr>
                                  <m:t>𝑅</m:t>
                                </m:r>
                              </m:e>
                              <m:sub>
                                <m:r>
                                  <a:rPr lang="en-US" altLang="zh-TW" b="0" i="1" smtClean="0">
                                    <a:solidFill>
                                      <a:schemeClr val="tx1"/>
                                    </a:solidFill>
                                    <a:latin typeface="Cambria Math" panose="02040503050406030204" pitchFamily="18" charset="0"/>
                                  </a:rPr>
                                  <m:t>𝐺</m:t>
                                </m:r>
                              </m:sub>
                            </m:sSub>
                            <m:r>
                              <a:rPr lang="zh-TW" altLang="en-US" b="0" i="1" smtClean="0">
                                <a:solidFill>
                                  <a:schemeClr val="tx1"/>
                                </a:solidFill>
                                <a:latin typeface="Cambria Math" panose="02040503050406030204" pitchFamily="18" charset="0"/>
                              </a:rPr>
                              <m:t>+</m:t>
                            </m:r>
                            <m:sSub>
                              <m:sSubPr>
                                <m:ctrlPr>
                                  <a:rPr lang="zh-TW" altLang="en-US" i="1">
                                    <a:solidFill>
                                      <a:schemeClr val="tx1"/>
                                    </a:solidFill>
                                    <a:latin typeface="Cambria Math" panose="02040503050406030204" pitchFamily="18" charset="0"/>
                                  </a:rPr>
                                </m:ctrlPr>
                              </m:sSubPr>
                              <m:e>
                                <m:r>
                                  <a:rPr lang="zh-TW" altLang="en-US" b="0" i="1" smtClean="0">
                                    <a:solidFill>
                                      <a:schemeClr val="tx1"/>
                                    </a:solidFill>
                                    <a:latin typeface="Cambria Math" panose="02040503050406030204" pitchFamily="18" charset="0"/>
                                  </a:rPr>
                                  <m:t>𝑅</m:t>
                                </m:r>
                              </m:e>
                              <m:sub>
                                <m:r>
                                  <a:rPr lang="zh-TW" altLang="en-US" b="0" i="1" smtClean="0">
                                    <a:solidFill>
                                      <a:schemeClr val="tx1"/>
                                    </a:solidFill>
                                    <a:latin typeface="Cambria Math" panose="02040503050406030204" pitchFamily="18" charset="0"/>
                                  </a:rPr>
                                  <m:t>𝑠</m:t>
                                </m:r>
                                <m:r>
                                  <a:rPr lang="en-US" altLang="zh-TW" b="0" i="1" smtClean="0">
                                    <a:solidFill>
                                      <a:schemeClr val="tx1"/>
                                    </a:solidFill>
                                    <a:latin typeface="Cambria Math" panose="02040503050406030204" pitchFamily="18" charset="0"/>
                                  </a:rPr>
                                  <m:t>𝑜</m:t>
                                </m:r>
                              </m:sub>
                            </m:sSub>
                          </m:e>
                        </m:d>
                      </m:den>
                    </m:f>
                  </m:oMath>
                </a14:m>
                <a:r>
                  <a:rPr lang="en-US" altLang="zh-TW" dirty="0">
                    <a:solidFill>
                      <a:schemeClr val="tx1"/>
                    </a:solidFill>
                  </a:rPr>
                  <a:t>	</a:t>
                </a:r>
                <a:r>
                  <a:rPr lang="en-US" altLang="zh-TW" dirty="0">
                    <a:solidFill>
                      <a:schemeClr val="tx1"/>
                    </a:solidFill>
                    <a:sym typeface="Wingdings" panose="05000000000000000000" pitchFamily="2" charset="2"/>
                  </a:rPr>
                  <a:t></a:t>
                </a:r>
                <a:r>
                  <a:rPr lang="en-US" altLang="zh-TW" dirty="0">
                    <a:solidFill>
                      <a:schemeClr val="tx1"/>
                    </a:solidFill>
                  </a:rPr>
                  <a:t>R</a:t>
                </a:r>
                <a:r>
                  <a:rPr lang="en-US" altLang="zh-TW" baseline="-25000" dirty="0">
                    <a:solidFill>
                      <a:schemeClr val="tx1"/>
                    </a:solidFill>
                  </a:rPr>
                  <a:t>S0</a:t>
                </a:r>
                <a:r>
                  <a:rPr lang="en-US" altLang="zh-TW" dirty="0">
                    <a:solidFill>
                      <a:schemeClr val="tx1"/>
                    </a:solidFill>
                  </a:rPr>
                  <a:t>=	</a:t>
                </a:r>
                <a:r>
                  <a:rPr lang="en-US" altLang="zh-TW" dirty="0">
                    <a:solidFill>
                      <a:schemeClr val="tx1"/>
                    </a:solidFill>
                    <a:sym typeface="Symbol" panose="05050102010706020507" pitchFamily="18" charset="2"/>
                  </a:rPr>
                  <a:t></a:t>
                </a:r>
                <a:endParaRPr lang="zh-TW" altLang="en-US" dirty="0">
                  <a:solidFill>
                    <a:schemeClr val="tx1"/>
                  </a:solidFill>
                </a:endParaRPr>
              </a:p>
            </p:txBody>
          </p:sp>
        </mc:Choice>
        <mc:Fallback>
          <p:sp>
            <p:nvSpPr>
              <p:cNvPr id="9" name="矩形 8">
                <a:extLst>
                  <a:ext uri="{FF2B5EF4-FFF2-40B4-BE49-F238E27FC236}">
                    <a16:creationId xmlns:a16="http://schemas.microsoft.com/office/drawing/2014/main" id="{CDE8F3ED-DFA3-4E3B-B25B-E0545E6FC705}"/>
                  </a:ext>
                </a:extLst>
              </p:cNvPr>
              <p:cNvSpPr>
                <a:spLocks noRot="1" noChangeAspect="1" noMove="1" noResize="1" noEditPoints="1" noAdjustHandles="1" noChangeArrowheads="1" noChangeShapeType="1" noTextEdit="1"/>
              </p:cNvSpPr>
              <p:nvPr/>
            </p:nvSpPr>
            <p:spPr>
              <a:xfrm>
                <a:off x="1626505" y="1352042"/>
                <a:ext cx="3185487" cy="520207"/>
              </a:xfrm>
              <a:prstGeom prst="rect">
                <a:avLst/>
              </a:prstGeom>
              <a:blipFill>
                <a:blip r:embed="rId7"/>
                <a:stretch>
                  <a:fillRect b="-1176"/>
                </a:stretch>
              </a:blipFill>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361A8A8A-1BE5-4B38-9450-CA9FF5BB9B5F}"/>
              </a:ext>
            </a:extLst>
          </p:cNvPr>
          <p:cNvSpPr txBox="1"/>
          <p:nvPr/>
        </p:nvSpPr>
        <p:spPr>
          <a:xfrm>
            <a:off x="178056" y="1106731"/>
            <a:ext cx="5027017" cy="297244"/>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nSpc>
                <a:spcPct val="120000"/>
              </a:lnSpc>
            </a:pPr>
            <a:r>
              <a:rPr lang="en-US" altLang="zh-TW" sz="1600" dirty="0">
                <a:solidFill>
                  <a:schemeClr val="tx1"/>
                </a:solidFill>
                <a:latin typeface="微軟正黑體" panose="020B0604030504040204" pitchFamily="34" charset="-120"/>
                <a:ea typeface="微軟正黑體" panose="020B0604030504040204" pitchFamily="34" charset="-120"/>
              </a:rPr>
              <a:t>1. </a:t>
            </a:r>
            <a:r>
              <a:rPr lang="zh-TW" altLang="en-US" sz="1600" dirty="0">
                <a:solidFill>
                  <a:schemeClr val="tx1"/>
                </a:solidFill>
                <a:latin typeface="微軟正黑體" panose="020B0604030504040204" pitchFamily="34" charset="-120"/>
                <a:ea typeface="微軟正黑體" panose="020B0604030504040204" pitchFamily="34" charset="-120"/>
              </a:rPr>
              <a:t>計算</a:t>
            </a:r>
            <a:r>
              <a:rPr lang="zh-TW" altLang="en-US" sz="1600" dirty="0">
                <a:solidFill>
                  <a:srgbClr val="0000FF"/>
                </a:solidFill>
                <a:latin typeface="微軟正黑體" panose="020B0604030504040204" pitchFamily="34" charset="-120"/>
                <a:ea typeface="微軟正黑體" panose="020B0604030504040204" pitchFamily="34" charset="-120"/>
              </a:rPr>
              <a:t>定電壓</a:t>
            </a:r>
            <a:r>
              <a:rPr lang="en-US" altLang="zh-TW" sz="1600" dirty="0">
                <a:solidFill>
                  <a:srgbClr val="0000FF"/>
                </a:solidFill>
                <a:latin typeface="微軟正黑體" panose="020B0604030504040204" pitchFamily="34" charset="-120"/>
                <a:ea typeface="微軟正黑體" panose="020B0604030504040204" pitchFamily="34" charset="-120"/>
              </a:rPr>
              <a:t>(=2V)</a:t>
            </a:r>
            <a:r>
              <a:rPr lang="zh-TW" altLang="en-US" sz="1600" dirty="0">
                <a:solidFill>
                  <a:schemeClr val="tx1"/>
                </a:solidFill>
                <a:latin typeface="微軟正黑體" panose="020B0604030504040204" pitchFamily="34" charset="-120"/>
                <a:ea typeface="微軟正黑體" panose="020B0604030504040204" pitchFamily="34" charset="-120"/>
              </a:rPr>
              <a:t>時</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歐姆計所需串聯電阻</a:t>
            </a:r>
            <a:r>
              <a:rPr lang="en-US" altLang="zh-TW" sz="1600" dirty="0" err="1">
                <a:solidFill>
                  <a:schemeClr val="tx1"/>
                </a:solidFill>
                <a:latin typeface="微軟正黑體" panose="020B0604030504040204" pitchFamily="34" charset="-120"/>
                <a:ea typeface="微軟正黑體" panose="020B0604030504040204" pitchFamily="34" charset="-120"/>
              </a:rPr>
              <a:t>R</a:t>
            </a:r>
            <a:r>
              <a:rPr lang="en-US" altLang="zh-TW" sz="1600" baseline="-25000" dirty="0" err="1">
                <a:solidFill>
                  <a:schemeClr val="tx1"/>
                </a:solidFill>
                <a:latin typeface="微軟正黑體" panose="020B0604030504040204" pitchFamily="34" charset="-120"/>
                <a:ea typeface="微軟正黑體" panose="020B0604030504040204" pitchFamily="34" charset="-120"/>
              </a:rPr>
              <a:t>so</a:t>
            </a:r>
            <a:r>
              <a:rPr lang="zh-TW" altLang="en-US" sz="1600" dirty="0">
                <a:solidFill>
                  <a:schemeClr val="tx1"/>
                </a:solidFill>
                <a:latin typeface="微軟正黑體" panose="020B0604030504040204" pitchFamily="34" charset="-120"/>
                <a:ea typeface="微軟正黑體" panose="020B0604030504040204" pitchFamily="34" charset="-120"/>
              </a:rPr>
              <a:t>的電阻值</a:t>
            </a:r>
          </a:p>
        </p:txBody>
      </p:sp>
      <p:sp>
        <p:nvSpPr>
          <p:cNvPr id="12" name="矩形 11">
            <a:extLst>
              <a:ext uri="{FF2B5EF4-FFF2-40B4-BE49-F238E27FC236}">
                <a16:creationId xmlns:a16="http://schemas.microsoft.com/office/drawing/2014/main" id="{19DC6CD5-1C25-4D20-AD07-E7BBA0F14865}"/>
              </a:ext>
            </a:extLst>
          </p:cNvPr>
          <p:cNvSpPr/>
          <p:nvPr/>
        </p:nvSpPr>
        <p:spPr>
          <a:xfrm>
            <a:off x="114048" y="1926528"/>
            <a:ext cx="5563081" cy="656462"/>
          </a:xfrm>
          <a:prstGeom prst="rect">
            <a:avLst/>
          </a:prstGeom>
        </p:spPr>
        <p:txBody>
          <a:bodyPr wrap="square">
            <a:spAutoFit/>
          </a:bodyPr>
          <a:lstStyle/>
          <a:p>
            <a:pPr marL="171450" indent="-171450">
              <a:lnSpc>
                <a:spcPct val="120000"/>
              </a:lnSpc>
            </a:pPr>
            <a:r>
              <a:rPr lang="en-US" altLang="zh-TW" sz="1600" dirty="0">
                <a:latin typeface="微軟正黑體"/>
                <a:cs typeface="Times New Roman" pitchFamily="18" charset="0"/>
              </a:rPr>
              <a:t>2. </a:t>
            </a:r>
            <a:r>
              <a:rPr lang="zh-TW" altLang="en-US" sz="1600" dirty="0">
                <a:solidFill>
                  <a:srgbClr val="0000FF"/>
                </a:solidFill>
                <a:latin typeface="微軟正黑體"/>
                <a:cs typeface="Times New Roman" pitchFamily="18" charset="0"/>
              </a:rPr>
              <a:t>短路時</a:t>
            </a:r>
            <a:r>
              <a:rPr lang="zh-TW" altLang="en-US" sz="1600" dirty="0">
                <a:solidFill>
                  <a:srgbClr val="0000FF"/>
                </a:solidFill>
                <a:latin typeface="微軟正黑體" panose="020B0604030504040204" pitchFamily="34" charset="-120"/>
                <a:ea typeface="微軟正黑體" panose="020B0604030504040204" pitchFamily="34" charset="-120"/>
              </a:rPr>
              <a:t>輸入定電壓</a:t>
            </a:r>
            <a:r>
              <a:rPr lang="en-US" altLang="zh-TW" sz="1600" dirty="0">
                <a:solidFill>
                  <a:srgbClr val="0000FF"/>
                </a:solidFill>
                <a:latin typeface="微軟正黑體" panose="020B0604030504040204" pitchFamily="34" charset="-120"/>
                <a:ea typeface="微軟正黑體" panose="020B0604030504040204" pitchFamily="34" charset="-120"/>
              </a:rPr>
              <a:t>=2V </a:t>
            </a:r>
            <a:r>
              <a:rPr lang="zh-TW" altLang="en-US" sz="1600" dirty="0">
                <a:solidFill>
                  <a:srgbClr val="0000FF"/>
                </a:solidFill>
                <a:latin typeface="微軟正黑體" panose="020B0604030504040204" pitchFamily="34" charset="-120"/>
                <a:ea typeface="微軟正黑體" panose="020B0604030504040204" pitchFamily="34" charset="-120"/>
              </a:rPr>
              <a:t>後</a:t>
            </a:r>
            <a:r>
              <a:rPr lang="zh-TW" altLang="en-US" sz="1600" dirty="0">
                <a:solidFill>
                  <a:srgbClr val="0000FF"/>
                </a:solidFill>
                <a:latin typeface="微軟正黑體"/>
                <a:cs typeface="Times New Roman" pitchFamily="18" charset="0"/>
              </a:rPr>
              <a:t>微調輸出電壓，使</a:t>
            </a:r>
            <a:r>
              <a:rPr lang="zh-TW" altLang="zh-TW" sz="1600" dirty="0">
                <a:solidFill>
                  <a:srgbClr val="0000FF"/>
                </a:solidFill>
                <a:latin typeface="微軟正黑體"/>
                <a:cs typeface="Times New Roman" pitchFamily="18" charset="0"/>
              </a:rPr>
              <a:t>檢流計</a:t>
            </a:r>
            <a:r>
              <a:rPr lang="en-US" altLang="zh-TW" sz="1600" dirty="0">
                <a:solidFill>
                  <a:srgbClr val="0000FF"/>
                </a:solidFill>
                <a:latin typeface="微軟正黑體"/>
                <a:cs typeface="Times New Roman" pitchFamily="18" charset="0"/>
              </a:rPr>
              <a:t>(50 </a:t>
            </a:r>
            <a:r>
              <a:rPr lang="en-US" altLang="zh-TW" sz="1600" dirty="0">
                <a:solidFill>
                  <a:srgbClr val="0000FF"/>
                </a:solidFill>
                <a:latin typeface="微軟正黑體"/>
                <a:cs typeface="Times New Roman" pitchFamily="18" charset="0"/>
                <a:sym typeface="Symbol" panose="05050102010706020507" pitchFamily="18" charset="2"/>
              </a:rPr>
              <a:t></a:t>
            </a:r>
            <a:r>
              <a:rPr lang="en-US" altLang="zh-TW" sz="1600" dirty="0">
                <a:solidFill>
                  <a:srgbClr val="0000FF"/>
                </a:solidFill>
                <a:latin typeface="微軟正黑體"/>
                <a:cs typeface="Times New Roman" pitchFamily="18" charset="0"/>
              </a:rPr>
              <a:t>A)</a:t>
            </a:r>
            <a:r>
              <a:rPr lang="zh-TW" altLang="en-US" sz="1600" dirty="0">
                <a:solidFill>
                  <a:srgbClr val="0000FF"/>
                </a:solidFill>
                <a:latin typeface="微軟正黑體"/>
                <a:cs typeface="Times New Roman" pitchFamily="18" charset="0"/>
              </a:rPr>
              <a:t>滿檔位</a:t>
            </a:r>
            <a:r>
              <a:rPr lang="zh-TW" altLang="en-US" sz="1600" dirty="0">
                <a:latin typeface="微軟正黑體"/>
                <a:cs typeface="Times New Roman" pitchFamily="18" charset="0"/>
              </a:rPr>
              <a:t>，組裝</a:t>
            </a:r>
            <a:r>
              <a:rPr lang="zh-TW" altLang="zh-TW" sz="1600" dirty="0">
                <a:latin typeface="微軟正黑體"/>
                <a:cs typeface="Times New Roman" pitchFamily="18" charset="0"/>
              </a:rPr>
              <a:t>成</a:t>
            </a:r>
            <a:r>
              <a:rPr lang="zh-TW" altLang="en-US" sz="1600" dirty="0">
                <a:latin typeface="微軟正黑體"/>
                <a:cs typeface="Times New Roman" pitchFamily="18" charset="0"/>
              </a:rPr>
              <a:t>歐姆</a:t>
            </a:r>
            <a:r>
              <a:rPr lang="zh-TW" altLang="zh-TW" sz="1600" dirty="0">
                <a:latin typeface="微軟正黑體"/>
                <a:cs typeface="Times New Roman" pitchFamily="18" charset="0"/>
              </a:rPr>
              <a:t>計</a:t>
            </a:r>
            <a:r>
              <a:rPr lang="zh-TW" altLang="en-US" sz="1600" dirty="0">
                <a:latin typeface="微軟正黑體"/>
                <a:cs typeface="Times New Roman" pitchFamily="18" charset="0"/>
              </a:rPr>
              <a:t>，以三用電表測量輸出電壓值</a:t>
            </a:r>
            <a:r>
              <a:rPr lang="en-US" altLang="zh-TW" sz="1600" dirty="0">
                <a:latin typeface="微軟正黑體"/>
                <a:cs typeface="Times New Roman" pitchFamily="18" charset="0"/>
              </a:rPr>
              <a:t>V</a:t>
            </a:r>
            <a:r>
              <a:rPr lang="en-US" altLang="zh-TW" sz="1600" baseline="-25000" dirty="0">
                <a:latin typeface="微軟正黑體"/>
                <a:cs typeface="Times New Roman" pitchFamily="18" charset="0"/>
              </a:rPr>
              <a:t>DMM</a:t>
            </a:r>
            <a:r>
              <a:rPr lang="zh-TW" altLang="en-US" sz="1600" dirty="0">
                <a:latin typeface="微軟正黑體"/>
                <a:cs typeface="Times New Roman" pitchFamily="18" charset="0"/>
              </a:rPr>
              <a:t>。</a:t>
            </a:r>
            <a:endParaRPr lang="en-US" altLang="zh-TW" sz="1600" dirty="0">
              <a:latin typeface="微軟正黑體"/>
              <a:cs typeface="Times New Roman" pitchFamily="18" charset="0"/>
            </a:endParaRPr>
          </a:p>
        </p:txBody>
      </p:sp>
      <p:sp>
        <p:nvSpPr>
          <p:cNvPr id="13" name="文字方塊 12">
            <a:extLst>
              <a:ext uri="{FF2B5EF4-FFF2-40B4-BE49-F238E27FC236}">
                <a16:creationId xmlns:a16="http://schemas.microsoft.com/office/drawing/2014/main" id="{31B55C64-5F1C-4671-902E-7623ADC213D7}"/>
              </a:ext>
            </a:extLst>
          </p:cNvPr>
          <p:cNvSpPr txBox="1"/>
          <p:nvPr/>
        </p:nvSpPr>
        <p:spPr>
          <a:xfrm>
            <a:off x="178056" y="2615052"/>
            <a:ext cx="5019923" cy="296607"/>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nSpc>
                <a:spcPct val="120000"/>
              </a:lnSpc>
            </a:pPr>
            <a:r>
              <a:rPr lang="en-US" altLang="zh-TW" sz="1600" dirty="0">
                <a:solidFill>
                  <a:schemeClr val="tx1"/>
                </a:solidFill>
                <a:latin typeface="微軟正黑體" panose="020B0604030504040204" pitchFamily="34" charset="-120"/>
                <a:ea typeface="微軟正黑體" panose="020B0604030504040204" pitchFamily="34" charset="-120"/>
              </a:rPr>
              <a:t>3. </a:t>
            </a:r>
            <a:r>
              <a:rPr lang="zh-TW" altLang="en-US" sz="1600" dirty="0">
                <a:solidFill>
                  <a:schemeClr val="tx1"/>
                </a:solidFill>
                <a:latin typeface="微軟正黑體" panose="020B0604030504040204" pitchFamily="34" charset="-120"/>
                <a:ea typeface="微軟正黑體" panose="020B0604030504040204" pitchFamily="34" charset="-120"/>
              </a:rPr>
              <a:t>測電阻</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 依檢流計之讀值</a:t>
            </a:r>
            <a:r>
              <a:rPr lang="en-US" altLang="zh-TW" sz="1600" dirty="0">
                <a:solidFill>
                  <a:schemeClr val="tx1"/>
                </a:solidFill>
                <a:latin typeface="微軟正黑體" panose="020B0604030504040204" pitchFamily="34" charset="-120"/>
                <a:ea typeface="微軟正黑體" panose="020B0604030504040204" pitchFamily="34" charset="-120"/>
              </a:rPr>
              <a:t>I(</a:t>
            </a:r>
            <a:r>
              <a:rPr lang="en-US" altLang="zh-TW" sz="1600" dirty="0">
                <a:solidFill>
                  <a:schemeClr val="tx1"/>
                </a:solidFill>
                <a:latin typeface="微軟正黑體" panose="020B0604030504040204" pitchFamily="34" charset="-120"/>
                <a:ea typeface="微軟正黑體" panose="020B0604030504040204" pitchFamily="34" charset="-120"/>
                <a:sym typeface="Symbol" panose="05050102010706020507" pitchFamily="18" charset="2"/>
              </a:rPr>
              <a:t></a:t>
            </a:r>
            <a:r>
              <a:rPr lang="en-US" altLang="zh-TW" sz="1600" dirty="0">
                <a:solidFill>
                  <a:schemeClr val="tx1"/>
                </a:solidFill>
                <a:latin typeface="微軟正黑體" panose="020B0604030504040204" pitchFamily="34" charset="-120"/>
                <a:ea typeface="微軟正黑體" panose="020B0604030504040204" pitchFamily="34" charset="-120"/>
              </a:rPr>
              <a:t>A)</a:t>
            </a:r>
            <a:r>
              <a:rPr lang="zh-TW" altLang="en-US" sz="1600" dirty="0">
                <a:solidFill>
                  <a:schemeClr val="tx1"/>
                </a:solidFill>
                <a:latin typeface="微軟正黑體" panose="020B0604030504040204" pitchFamily="34" charset="-120"/>
                <a:ea typeface="微軟正黑體" panose="020B0604030504040204" pitchFamily="34" charset="-120"/>
              </a:rPr>
              <a:t>計算待測電阻值 </a:t>
            </a:r>
            <a:r>
              <a:rPr lang="en-US" altLang="zh-TW" sz="1600" dirty="0">
                <a:solidFill>
                  <a:schemeClr val="tx1"/>
                </a:solidFill>
                <a:latin typeface="微軟正黑體" panose="020B0604030504040204" pitchFamily="34" charset="-120"/>
                <a:ea typeface="微軟正黑體" panose="020B0604030504040204" pitchFamily="34" charset="-120"/>
              </a:rPr>
              <a:t>R</a:t>
            </a:r>
            <a:endParaRPr lang="zh-TW" altLang="en-US" sz="1600" baseline="-25000" dirty="0">
              <a:solidFill>
                <a:schemeClr val="tx1"/>
              </a:solidFill>
              <a:latin typeface="微軟正黑體" panose="020B0604030504040204" pitchFamily="34" charset="-120"/>
              <a:ea typeface="微軟正黑體" panose="020B0604030504040204" pitchFamily="34" charset="-120"/>
            </a:endParaRPr>
          </a:p>
        </p:txBody>
      </p:sp>
      <p:sp>
        <p:nvSpPr>
          <p:cNvPr id="6" name="矩形: 圓角 5">
            <a:extLst>
              <a:ext uri="{FF2B5EF4-FFF2-40B4-BE49-F238E27FC236}">
                <a16:creationId xmlns:a16="http://schemas.microsoft.com/office/drawing/2014/main" id="{D188CE9F-F510-472A-8A32-BAEB2598DEEC}"/>
              </a:ext>
            </a:extLst>
          </p:cNvPr>
          <p:cNvSpPr/>
          <p:nvPr/>
        </p:nvSpPr>
        <p:spPr>
          <a:xfrm>
            <a:off x="4797228" y="2644034"/>
            <a:ext cx="1475985" cy="852629"/>
          </a:xfrm>
          <a:prstGeom prst="roundRect">
            <a:avLst>
              <a:gd name="adj" fmla="val 2513"/>
            </a:avLst>
          </a:prstGeom>
          <a:ln>
            <a:solidFill>
              <a:srgbClr val="6600CC"/>
            </a:solidFill>
          </a:ln>
        </p:spPr>
        <p:txBody>
          <a:bodyPr wrap="square">
            <a:spAutoFit/>
          </a:bodyPr>
          <a:lstStyle/>
          <a:p>
            <a:pPr marL="1588" lvl="1" indent="-1588" algn="ctr" defTabSz="685800">
              <a:lnSpc>
                <a:spcPct val="120000"/>
              </a:lnSpc>
              <a:buSzPct val="100000"/>
            </a:pPr>
            <a:r>
              <a:rPr lang="zh-TW" altLang="en-US" sz="1400" dirty="0">
                <a:latin typeface="微軟正黑體" panose="020B0604030504040204" pitchFamily="34" charset="-120"/>
                <a:ea typeface="微軟正黑體" panose="020B0604030504040204" pitchFamily="34" charset="-120"/>
              </a:rPr>
              <a:t>取電阻</a:t>
            </a:r>
            <a:r>
              <a:rPr lang="en-US" altLang="zh-TW" sz="1400" dirty="0">
                <a:latin typeface="微軟正黑體"/>
                <a:cs typeface="Times New Roman" pitchFamily="18" charset="0"/>
              </a:rPr>
              <a:t>390 k</a:t>
            </a:r>
            <a:r>
              <a:rPr lang="en-US" altLang="zh-TW" sz="1400" dirty="0">
                <a:latin typeface="微軟正黑體"/>
                <a:cs typeface="Times New Roman" pitchFamily="18" charset="0"/>
                <a:sym typeface="Symbol" panose="05050102010706020507" pitchFamily="18" charset="2"/>
              </a:rPr>
              <a:t>, </a:t>
            </a:r>
            <a:r>
              <a:rPr lang="en-US" altLang="zh-TW" sz="1400" dirty="0">
                <a:latin typeface="微軟正黑體"/>
                <a:cs typeface="Times New Roman" pitchFamily="18" charset="0"/>
              </a:rPr>
              <a:t>39 k</a:t>
            </a:r>
            <a:r>
              <a:rPr lang="en-US" altLang="zh-TW" sz="1400" dirty="0">
                <a:latin typeface="微軟正黑體"/>
                <a:cs typeface="Times New Roman" pitchFamily="18" charset="0"/>
                <a:sym typeface="Symbol" panose="05050102010706020507" pitchFamily="18" charset="2"/>
              </a:rPr>
              <a:t>, </a:t>
            </a:r>
            <a:r>
              <a:rPr lang="en-US" altLang="zh-TW" sz="1400" dirty="0">
                <a:latin typeface="微軟正黑體"/>
                <a:cs typeface="Times New Roman" pitchFamily="18" charset="0"/>
              </a:rPr>
              <a:t>390 </a:t>
            </a:r>
            <a:r>
              <a:rPr lang="en-US" altLang="zh-TW" sz="1400" dirty="0">
                <a:latin typeface="微軟正黑體"/>
                <a:cs typeface="Times New Roman" pitchFamily="18" charset="0"/>
                <a:sym typeface="Symbol" panose="05050102010706020507" pitchFamily="18" charset="2"/>
              </a:rPr>
              <a:t></a:t>
            </a:r>
            <a:r>
              <a:rPr lang="zh-TW" altLang="en-US" sz="1400" dirty="0">
                <a:latin typeface="微軟正黑體"/>
                <a:cs typeface="Times New Roman" pitchFamily="18" charset="0"/>
                <a:sym typeface="Symbol" panose="05050102010706020507" pitchFamily="18" charset="2"/>
              </a:rPr>
              <a:t> 做為待測電阻</a:t>
            </a:r>
            <a:r>
              <a:rPr lang="en-US" altLang="zh-TW" sz="1400" dirty="0">
                <a:latin typeface="微軟正黑體"/>
                <a:cs typeface="Times New Roman" pitchFamily="18" charset="0"/>
                <a:sym typeface="Symbol" panose="05050102010706020507" pitchFamily="18" charset="2"/>
              </a:rPr>
              <a:t>R</a:t>
            </a:r>
          </a:p>
        </p:txBody>
      </p:sp>
      <p:grpSp>
        <p:nvGrpSpPr>
          <p:cNvPr id="14" name="群組 13">
            <a:extLst>
              <a:ext uri="{FF2B5EF4-FFF2-40B4-BE49-F238E27FC236}">
                <a16:creationId xmlns:a16="http://schemas.microsoft.com/office/drawing/2014/main" id="{539A8143-798B-4F01-9361-0613DFB61682}"/>
              </a:ext>
            </a:extLst>
          </p:cNvPr>
          <p:cNvGrpSpPr/>
          <p:nvPr/>
        </p:nvGrpSpPr>
        <p:grpSpPr>
          <a:xfrm>
            <a:off x="5796429" y="596306"/>
            <a:ext cx="3020957" cy="2234616"/>
            <a:chOff x="4707832" y="1584029"/>
            <a:chExt cx="4081091" cy="2936515"/>
          </a:xfrm>
        </p:grpSpPr>
        <p:sp>
          <p:nvSpPr>
            <p:cNvPr id="15" name="Rectangle 3">
              <a:extLst>
                <a:ext uri="{FF2B5EF4-FFF2-40B4-BE49-F238E27FC236}">
                  <a16:creationId xmlns:a16="http://schemas.microsoft.com/office/drawing/2014/main" id="{BFFE9474-0E44-40BD-AA64-8049C549BEB5}"/>
                </a:ext>
              </a:extLst>
            </p:cNvPr>
            <p:cNvSpPr>
              <a:spLocks noChangeArrowheads="1"/>
            </p:cNvSpPr>
            <p:nvPr/>
          </p:nvSpPr>
          <p:spPr bwMode="auto">
            <a:xfrm>
              <a:off x="6619409" y="4033505"/>
              <a:ext cx="16209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歐姆計內部結構圖</a:t>
              </a:r>
              <a:endParaRPr kumimoji="1" lang="zh-TW" altLang="en-US" sz="1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endParaRPr>
            </a:p>
          </p:txBody>
        </p:sp>
        <p:sp>
          <p:nvSpPr>
            <p:cNvPr id="16" name="文字方塊 15">
              <a:extLst>
                <a:ext uri="{FF2B5EF4-FFF2-40B4-BE49-F238E27FC236}">
                  <a16:creationId xmlns:a16="http://schemas.microsoft.com/office/drawing/2014/main" id="{D00D7863-909B-4C86-81CC-BB06E6C9A73A}"/>
                </a:ext>
              </a:extLst>
            </p:cNvPr>
            <p:cNvSpPr txBox="1"/>
            <p:nvPr/>
          </p:nvSpPr>
          <p:spPr>
            <a:xfrm>
              <a:off x="7075613" y="1613523"/>
              <a:ext cx="942822" cy="307777"/>
            </a:xfrm>
            <a:prstGeom prst="rect">
              <a:avLst/>
            </a:prstGeom>
            <a:noFill/>
          </p:spPr>
          <p:txBody>
            <a:bodyPr wrap="none" rtlCol="0">
              <a:spAutoFit/>
            </a:bodyPr>
            <a:lstStyle/>
            <a:p>
              <a:r>
                <a:rPr lang="en-US" altLang="zh-TW" sz="1400" dirty="0">
                  <a:solidFill>
                    <a:srgbClr val="FF3300"/>
                  </a:solidFill>
                  <a:latin typeface="標楷體" panose="03000509000000000000" pitchFamily="65" charset="-120"/>
                  <a:ea typeface="標楷體" panose="03000509000000000000" pitchFamily="65" charset="-120"/>
                </a:rPr>
                <a:t>I</a:t>
              </a:r>
              <a:r>
                <a:rPr lang="en-US" altLang="zh-TW" sz="1400" dirty="0">
                  <a:solidFill>
                    <a:srgbClr val="FF3300"/>
                  </a:solidFill>
                </a:rPr>
                <a:t> </a:t>
              </a:r>
              <a:r>
                <a:rPr lang="en-US" altLang="zh-TW" sz="1400" baseline="-25000" dirty="0">
                  <a:solidFill>
                    <a:srgbClr val="FF3300"/>
                  </a:solidFill>
                </a:rPr>
                <a:t>FS</a:t>
              </a:r>
              <a:r>
                <a:rPr lang="en-US" altLang="zh-TW" sz="1400" dirty="0">
                  <a:solidFill>
                    <a:srgbClr val="FF3300"/>
                  </a:solidFill>
                </a:rPr>
                <a:t>=50</a:t>
              </a:r>
              <a:r>
                <a:rPr lang="zh-TW" altLang="en-US" sz="1400" dirty="0">
                  <a:solidFill>
                    <a:srgbClr val="FF3300"/>
                  </a:solidFill>
                </a:rPr>
                <a:t> </a:t>
              </a:r>
              <a:r>
                <a:rPr lang="en-US" altLang="zh-TW" sz="1400" dirty="0">
                  <a:solidFill>
                    <a:srgbClr val="FF3300"/>
                  </a:solidFill>
                  <a:sym typeface="Symbol" panose="05050102010706020507" pitchFamily="18" charset="2"/>
                </a:rPr>
                <a:t></a:t>
              </a:r>
              <a:r>
                <a:rPr lang="en-US" altLang="zh-TW" sz="1400" dirty="0">
                  <a:solidFill>
                    <a:srgbClr val="FF3300"/>
                  </a:solidFill>
                </a:rPr>
                <a:t>A</a:t>
              </a:r>
              <a:endParaRPr lang="zh-TW" altLang="en-US" sz="1400" dirty="0">
                <a:solidFill>
                  <a:srgbClr val="FF3300"/>
                </a:solidFill>
              </a:endParaRPr>
            </a:p>
          </p:txBody>
        </p:sp>
        <p:sp>
          <p:nvSpPr>
            <p:cNvPr id="17" name="橢圓 16">
              <a:extLst>
                <a:ext uri="{FF2B5EF4-FFF2-40B4-BE49-F238E27FC236}">
                  <a16:creationId xmlns:a16="http://schemas.microsoft.com/office/drawing/2014/main" id="{DF920466-F983-4C91-9EFA-A22CE474F940}"/>
                </a:ext>
              </a:extLst>
            </p:cNvPr>
            <p:cNvSpPr/>
            <p:nvPr/>
          </p:nvSpPr>
          <p:spPr>
            <a:xfrm>
              <a:off x="7075613" y="204416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G</a:t>
              </a:r>
              <a:endParaRPr lang="zh-TW" altLang="en-US" sz="1400" dirty="0">
                <a:solidFill>
                  <a:schemeClr val="tx1"/>
                </a:solidFill>
              </a:endParaRPr>
            </a:p>
          </p:txBody>
        </p:sp>
        <p:cxnSp>
          <p:nvCxnSpPr>
            <p:cNvPr id="18" name="直線接點 17">
              <a:extLst>
                <a:ext uri="{FF2B5EF4-FFF2-40B4-BE49-F238E27FC236}">
                  <a16:creationId xmlns:a16="http://schemas.microsoft.com/office/drawing/2014/main" id="{F20E5ECC-92EF-4F2A-8781-5B562331474E}"/>
                </a:ext>
              </a:extLst>
            </p:cNvPr>
            <p:cNvCxnSpPr/>
            <p:nvPr/>
          </p:nvCxnSpPr>
          <p:spPr>
            <a:xfrm>
              <a:off x="7611516" y="2303311"/>
              <a:ext cx="9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71B9A5C5-729D-465E-B833-0B8EDC6FE435}"/>
                </a:ext>
              </a:extLst>
            </p:cNvPr>
            <p:cNvCxnSpPr>
              <a:cxnSpLocks/>
            </p:cNvCxnSpPr>
            <p:nvPr/>
          </p:nvCxnSpPr>
          <p:spPr>
            <a:xfrm>
              <a:off x="6715613" y="2300790"/>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6C917597-3A9D-4DD0-955C-8D05BB53E571}"/>
                </a:ext>
              </a:extLst>
            </p:cNvPr>
            <p:cNvCxnSpPr>
              <a:cxnSpLocks/>
            </p:cNvCxnSpPr>
            <p:nvPr/>
          </p:nvCxnSpPr>
          <p:spPr>
            <a:xfrm flipH="1">
              <a:off x="8590538" y="2306106"/>
              <a:ext cx="0" cy="10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730E54FE-22EF-4C02-AD9B-CD9615A8586A}"/>
                </a:ext>
              </a:extLst>
            </p:cNvPr>
            <p:cNvCxnSpPr>
              <a:cxnSpLocks/>
            </p:cNvCxnSpPr>
            <p:nvPr/>
          </p:nvCxnSpPr>
          <p:spPr>
            <a:xfrm rot="5400000" flipH="1">
              <a:off x="6032353" y="2116394"/>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42511CE4-C1D7-4F43-96FB-1243CA0CC5E8}"/>
                </a:ext>
              </a:extLst>
            </p:cNvPr>
            <p:cNvCxnSpPr/>
            <p:nvPr/>
          </p:nvCxnSpPr>
          <p:spPr>
            <a:xfrm>
              <a:off x="5858044" y="3360289"/>
              <a:ext cx="1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29CE9E15-FF0B-453C-B7BD-489C87ED77F2}"/>
                </a:ext>
              </a:extLst>
            </p:cNvPr>
            <p:cNvCxnSpPr>
              <a:cxnSpLocks/>
            </p:cNvCxnSpPr>
            <p:nvPr/>
          </p:nvCxnSpPr>
          <p:spPr>
            <a:xfrm flipH="1" flipV="1">
              <a:off x="7794881" y="3360289"/>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群組 23">
              <a:extLst>
                <a:ext uri="{FF2B5EF4-FFF2-40B4-BE49-F238E27FC236}">
                  <a16:creationId xmlns:a16="http://schemas.microsoft.com/office/drawing/2014/main" id="{BDBAFE1C-E2FE-432F-8767-34F122492E48}"/>
                </a:ext>
              </a:extLst>
            </p:cNvPr>
            <p:cNvGrpSpPr/>
            <p:nvPr/>
          </p:nvGrpSpPr>
          <p:grpSpPr>
            <a:xfrm>
              <a:off x="6196361" y="2179623"/>
              <a:ext cx="517854" cy="236119"/>
              <a:chOff x="4832358" y="4997362"/>
              <a:chExt cx="1945233" cy="291178"/>
            </a:xfrm>
          </p:grpSpPr>
          <p:cxnSp>
            <p:nvCxnSpPr>
              <p:cNvPr id="52" name="直線接點 51">
                <a:extLst>
                  <a:ext uri="{FF2B5EF4-FFF2-40B4-BE49-F238E27FC236}">
                    <a16:creationId xmlns:a16="http://schemas.microsoft.com/office/drawing/2014/main" id="{22AC63E7-B75B-4808-B5F8-D0BD9A230F8A}"/>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8B83217D-1B01-47EB-BE6F-E6F89AC40AD6}"/>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33466FE0-3114-4700-AC17-24CBDDC39D10}"/>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758BBF5F-1090-439A-BC53-40FDCA5AF245}"/>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4D12DD14-3C68-4D09-A1FA-05DACC866596}"/>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1A75AAE6-7BD5-45EE-B18C-41D757EFB365}"/>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546FA333-F8D4-4D27-9B58-6769A44FE229}"/>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F33BFB20-5913-4DF1-AA87-B23169739A07}"/>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53357160-D4FB-494C-9B1E-4476E5E28431}"/>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文字方塊 24">
              <a:extLst>
                <a:ext uri="{FF2B5EF4-FFF2-40B4-BE49-F238E27FC236}">
                  <a16:creationId xmlns:a16="http://schemas.microsoft.com/office/drawing/2014/main" id="{D5DE152E-B544-481B-9B26-BE4055ABF0E5}"/>
                </a:ext>
              </a:extLst>
            </p:cNvPr>
            <p:cNvSpPr txBox="1"/>
            <p:nvPr/>
          </p:nvSpPr>
          <p:spPr>
            <a:xfrm>
              <a:off x="6252521" y="2423515"/>
              <a:ext cx="353677" cy="323560"/>
            </a:xfrm>
            <a:prstGeom prst="rect">
              <a:avLst/>
            </a:prstGeom>
            <a:noFill/>
          </p:spPr>
          <p:txBody>
            <a:bodyPr wrap="none" lIns="0" tIns="0" rIns="0" bIns="0" rtlCol="0">
              <a:spAutoFit/>
            </a:bodyPr>
            <a:lstStyle/>
            <a:p>
              <a:r>
                <a:rPr lang="en-US" altLang="zh-TW" sz="1600" dirty="0">
                  <a:solidFill>
                    <a:srgbClr val="0000FF"/>
                  </a:solidFill>
                </a:rPr>
                <a:t>R</a:t>
              </a:r>
              <a:r>
                <a:rPr lang="en-US" altLang="zh-TW" sz="1600" baseline="-25000" dirty="0">
                  <a:solidFill>
                    <a:srgbClr val="0000FF"/>
                  </a:solidFill>
                </a:rPr>
                <a:t>SO</a:t>
              </a:r>
              <a:endParaRPr lang="zh-TW" altLang="en-US" sz="1600" baseline="-25000" dirty="0">
                <a:solidFill>
                  <a:srgbClr val="0000FF"/>
                </a:solidFill>
              </a:endParaRPr>
            </a:p>
          </p:txBody>
        </p:sp>
        <p:sp>
          <p:nvSpPr>
            <p:cNvPr id="26" name="文字方塊 25">
              <a:extLst>
                <a:ext uri="{FF2B5EF4-FFF2-40B4-BE49-F238E27FC236}">
                  <a16:creationId xmlns:a16="http://schemas.microsoft.com/office/drawing/2014/main" id="{3E5B352F-64A5-421C-8488-1BF152A5CAF8}"/>
                </a:ext>
              </a:extLst>
            </p:cNvPr>
            <p:cNvSpPr txBox="1"/>
            <p:nvPr/>
          </p:nvSpPr>
          <p:spPr>
            <a:xfrm>
              <a:off x="7204922" y="2576347"/>
              <a:ext cx="1258092" cy="262143"/>
            </a:xfrm>
            <a:prstGeom prst="rect">
              <a:avLst/>
            </a:prstGeom>
            <a:noFill/>
          </p:spPr>
          <p:txBody>
            <a:bodyPr wrap="none" lIns="0" tIns="0" rIns="0" bIns="0" rtlCol="0">
              <a:spAutoFit/>
            </a:bodyPr>
            <a:lstStyle/>
            <a:p>
              <a:r>
                <a:rPr lang="en-US" altLang="zh-TW" sz="1400" dirty="0">
                  <a:solidFill>
                    <a:srgbClr val="0000FF"/>
                  </a:solidFill>
                </a:rPr>
                <a:t>R</a:t>
              </a:r>
              <a:r>
                <a:rPr lang="en-US" altLang="zh-TW" sz="1400" baseline="-25000" dirty="0">
                  <a:solidFill>
                    <a:srgbClr val="0000FF"/>
                  </a:solidFill>
                </a:rPr>
                <a:t>G</a:t>
              </a:r>
              <a:r>
                <a:rPr lang="en-US" altLang="zh-TW" sz="1400" dirty="0">
                  <a:solidFill>
                    <a:srgbClr val="0000FF"/>
                  </a:solidFill>
                </a:rPr>
                <a:t>~</a:t>
              </a:r>
              <a:r>
                <a:rPr lang="en-US" altLang="zh-TW" sz="1400" dirty="0">
                  <a:solidFill>
                    <a:schemeClr val="bg1">
                      <a:lumMod val="85000"/>
                    </a:schemeClr>
                  </a:solidFill>
                </a:rPr>
                <a:t>1.758 k</a:t>
              </a:r>
              <a:r>
                <a:rPr lang="en-US" altLang="zh-TW" sz="1400" dirty="0">
                  <a:solidFill>
                    <a:srgbClr val="0000FF"/>
                  </a:solidFill>
                  <a:sym typeface="Symbol" panose="05050102010706020507" pitchFamily="18" charset="2"/>
                </a:rPr>
                <a:t></a:t>
              </a:r>
              <a:endParaRPr lang="zh-TW" altLang="en-US" sz="1400" dirty="0">
                <a:solidFill>
                  <a:srgbClr val="0000FF"/>
                </a:solidFill>
              </a:endParaRPr>
            </a:p>
          </p:txBody>
        </p:sp>
        <p:sp>
          <p:nvSpPr>
            <p:cNvPr id="27" name="矩形 26">
              <a:extLst>
                <a:ext uri="{FF2B5EF4-FFF2-40B4-BE49-F238E27FC236}">
                  <a16:creationId xmlns:a16="http://schemas.microsoft.com/office/drawing/2014/main" id="{D8FC4A22-D4F8-4CBE-8D06-2BB772DAC07A}"/>
                </a:ext>
              </a:extLst>
            </p:cNvPr>
            <p:cNvSpPr/>
            <p:nvPr/>
          </p:nvSpPr>
          <p:spPr>
            <a:xfrm>
              <a:off x="5620923" y="1584029"/>
              <a:ext cx="3168000" cy="2936515"/>
            </a:xfrm>
            <a:prstGeom prst="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cxnSp>
          <p:nvCxnSpPr>
            <p:cNvPr id="28" name="直線接點 27">
              <a:extLst>
                <a:ext uri="{FF2B5EF4-FFF2-40B4-BE49-F238E27FC236}">
                  <a16:creationId xmlns:a16="http://schemas.microsoft.com/office/drawing/2014/main" id="{5296FFA5-13BF-4542-95B6-74C4D9BAC900}"/>
                </a:ext>
              </a:extLst>
            </p:cNvPr>
            <p:cNvCxnSpPr>
              <a:cxnSpLocks/>
            </p:cNvCxnSpPr>
            <p:nvPr/>
          </p:nvCxnSpPr>
          <p:spPr>
            <a:xfrm flipH="1">
              <a:off x="7654072" y="3159142"/>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橢圓 28">
              <a:extLst>
                <a:ext uri="{FF2B5EF4-FFF2-40B4-BE49-F238E27FC236}">
                  <a16:creationId xmlns:a16="http://schemas.microsoft.com/office/drawing/2014/main" id="{CE776C97-B997-4D66-93D5-29F92FD5451A}"/>
                </a:ext>
              </a:extLst>
            </p:cNvPr>
            <p:cNvSpPr/>
            <p:nvPr/>
          </p:nvSpPr>
          <p:spPr>
            <a:xfrm>
              <a:off x="5840844" y="226451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30" name="橢圓 29">
              <a:extLst>
                <a:ext uri="{FF2B5EF4-FFF2-40B4-BE49-F238E27FC236}">
                  <a16:creationId xmlns:a16="http://schemas.microsoft.com/office/drawing/2014/main" id="{10DF197A-84BA-4B4E-BF1E-52D3B0ABF382}"/>
                </a:ext>
              </a:extLst>
            </p:cNvPr>
            <p:cNvSpPr/>
            <p:nvPr/>
          </p:nvSpPr>
          <p:spPr>
            <a:xfrm>
              <a:off x="5848182" y="332702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28EC744A-2D3B-4592-8172-1E98F293916B}"/>
                    </a:ext>
                  </a:extLst>
                </p:cNvPr>
                <p:cNvSpPr/>
                <p:nvPr/>
              </p:nvSpPr>
              <p:spPr>
                <a:xfrm>
                  <a:off x="5712332" y="1873852"/>
                  <a:ext cx="32637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400" i="1" smtClean="0">
                            <a:solidFill>
                              <a:srgbClr val="000000"/>
                            </a:solidFill>
                            <a:latin typeface="Cambria Math" panose="02040503050406030204" pitchFamily="18" charset="0"/>
                          </a:rPr>
                          <m:t>𝑥</m:t>
                        </m:r>
                      </m:oMath>
                    </m:oMathPara>
                  </a14:m>
                  <a:endParaRPr lang="zh-TW" altLang="en-US" sz="1400" dirty="0"/>
                </a:p>
              </p:txBody>
            </p:sp>
          </mc:Choice>
          <mc:Fallback xmlns="">
            <p:sp>
              <p:nvSpPr>
                <p:cNvPr id="25" name="矩形 24">
                  <a:extLst>
                    <a:ext uri="{FF2B5EF4-FFF2-40B4-BE49-F238E27FC236}">
                      <a16:creationId xmlns:a16="http://schemas.microsoft.com/office/drawing/2014/main" id="{D3AD9AAD-B9A9-402D-8A4E-07F2AB278DEB}"/>
                    </a:ext>
                  </a:extLst>
                </p:cNvPr>
                <p:cNvSpPr>
                  <a:spLocks noRot="1" noChangeAspect="1" noMove="1" noResize="1" noEditPoints="1" noAdjustHandles="1" noChangeArrowheads="1" noChangeShapeType="1" noTextEdit="1"/>
                </p:cNvSpPr>
                <p:nvPr/>
              </p:nvSpPr>
              <p:spPr>
                <a:xfrm>
                  <a:off x="5712332" y="1873852"/>
                  <a:ext cx="326371" cy="307777"/>
                </a:xfrm>
                <a:prstGeom prst="rect">
                  <a:avLst/>
                </a:prstGeom>
                <a:blipFill>
                  <a:blip r:embed="rId8"/>
                  <a:stretch>
                    <a:fillRect b="-2439"/>
                  </a:stretch>
                </a:blipFill>
              </p:spPr>
              <p:txBody>
                <a:bodyPr/>
                <a:lstStyle/>
                <a:p>
                  <a:r>
                    <a:rPr lang="zh-TW" altLang="en-US">
                      <a:noFill/>
                    </a:rPr>
                    <a:t> </a:t>
                  </a:r>
                </a:p>
              </p:txBody>
            </p:sp>
          </mc:Fallback>
        </mc:AlternateContent>
        <p:cxnSp>
          <p:nvCxnSpPr>
            <p:cNvPr id="32" name="直線接點 31">
              <a:extLst>
                <a:ext uri="{FF2B5EF4-FFF2-40B4-BE49-F238E27FC236}">
                  <a16:creationId xmlns:a16="http://schemas.microsoft.com/office/drawing/2014/main" id="{171FE79E-0361-4564-B430-3C914656EB80}"/>
                </a:ext>
              </a:extLst>
            </p:cNvPr>
            <p:cNvCxnSpPr>
              <a:cxnSpLocks/>
            </p:cNvCxnSpPr>
            <p:nvPr/>
          </p:nvCxnSpPr>
          <p:spPr>
            <a:xfrm flipH="1">
              <a:off x="7791516" y="3257514"/>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74BBA12D-87CA-4287-94F6-DE71C790CC9C}"/>
                    </a:ext>
                  </a:extLst>
                </p:cNvPr>
                <p:cNvSpPr/>
                <p:nvPr/>
              </p:nvSpPr>
              <p:spPr>
                <a:xfrm>
                  <a:off x="5712332" y="3427513"/>
                  <a:ext cx="32880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400" b="0" i="1" smtClean="0">
                            <a:solidFill>
                              <a:srgbClr val="000000"/>
                            </a:solidFill>
                            <a:latin typeface="Cambria Math" panose="02040503050406030204" pitchFamily="18" charset="0"/>
                          </a:rPr>
                          <m:t>𝑦</m:t>
                        </m:r>
                      </m:oMath>
                    </m:oMathPara>
                  </a14:m>
                  <a:endParaRPr lang="zh-TW" altLang="en-US" sz="1400" dirty="0"/>
                </a:p>
              </p:txBody>
            </p:sp>
          </mc:Choice>
          <mc:Fallback xmlns="">
            <p:sp>
              <p:nvSpPr>
                <p:cNvPr id="27" name="矩形 26">
                  <a:extLst>
                    <a:ext uri="{FF2B5EF4-FFF2-40B4-BE49-F238E27FC236}">
                      <a16:creationId xmlns:a16="http://schemas.microsoft.com/office/drawing/2014/main" id="{8263BEC3-1B3B-4783-8776-96D071D605C9}"/>
                    </a:ext>
                  </a:extLst>
                </p:cNvPr>
                <p:cNvSpPr>
                  <a:spLocks noRot="1" noChangeAspect="1" noMove="1" noResize="1" noEditPoints="1" noAdjustHandles="1" noChangeArrowheads="1" noChangeShapeType="1" noTextEdit="1"/>
                </p:cNvSpPr>
                <p:nvPr/>
              </p:nvSpPr>
              <p:spPr>
                <a:xfrm>
                  <a:off x="5712332" y="3427513"/>
                  <a:ext cx="328808" cy="307777"/>
                </a:xfrm>
                <a:prstGeom prst="rect">
                  <a:avLst/>
                </a:prstGeom>
                <a:blipFill>
                  <a:blip r:embed="rId9"/>
                  <a:stretch>
                    <a:fillRect r="-2500" b="-21429"/>
                  </a:stretch>
                </a:blipFill>
              </p:spPr>
              <p:txBody>
                <a:bodyPr/>
                <a:lstStyle/>
                <a:p>
                  <a:r>
                    <a:rPr lang="zh-TW" altLang="en-US">
                      <a:noFill/>
                    </a:rPr>
                    <a:t> </a:t>
                  </a:r>
                </a:p>
              </p:txBody>
            </p:sp>
          </mc:Fallback>
        </mc:AlternateContent>
        <p:sp>
          <p:nvSpPr>
            <p:cNvPr id="34" name="文字方塊 33">
              <a:extLst>
                <a:ext uri="{FF2B5EF4-FFF2-40B4-BE49-F238E27FC236}">
                  <a16:creationId xmlns:a16="http://schemas.microsoft.com/office/drawing/2014/main" id="{26884245-B5D4-4579-BE06-853292F0807A}"/>
                </a:ext>
              </a:extLst>
            </p:cNvPr>
            <p:cNvSpPr txBox="1"/>
            <p:nvPr/>
          </p:nvSpPr>
          <p:spPr>
            <a:xfrm>
              <a:off x="4707832" y="2586833"/>
              <a:ext cx="168912" cy="337040"/>
            </a:xfrm>
            <a:prstGeom prst="rect">
              <a:avLst/>
            </a:prstGeom>
            <a:noFill/>
          </p:spPr>
          <p:txBody>
            <a:bodyPr wrap="none" lIns="0" tIns="0" rIns="0" bIns="0" rtlCol="0">
              <a:spAutoFit/>
            </a:bodyPr>
            <a:lstStyle/>
            <a:p>
              <a:r>
                <a:rPr lang="en-US" altLang="zh-TW" dirty="0">
                  <a:solidFill>
                    <a:srgbClr val="0000FF"/>
                  </a:solidFill>
                </a:rPr>
                <a:t>R</a:t>
              </a:r>
              <a:endParaRPr lang="zh-TW" altLang="en-US" baseline="-25000" dirty="0">
                <a:solidFill>
                  <a:srgbClr val="0000FF"/>
                </a:solidFill>
              </a:endParaRPr>
            </a:p>
          </p:txBody>
        </p:sp>
        <p:cxnSp>
          <p:nvCxnSpPr>
            <p:cNvPr id="35" name="直線接點 34">
              <a:extLst>
                <a:ext uri="{FF2B5EF4-FFF2-40B4-BE49-F238E27FC236}">
                  <a16:creationId xmlns:a16="http://schemas.microsoft.com/office/drawing/2014/main" id="{65120220-B93E-475A-B9AC-A2B471E526FA}"/>
                </a:ext>
              </a:extLst>
            </p:cNvPr>
            <p:cNvCxnSpPr>
              <a:cxnSpLocks/>
            </p:cNvCxnSpPr>
            <p:nvPr/>
          </p:nvCxnSpPr>
          <p:spPr>
            <a:xfrm rot="5400000">
              <a:off x="4957795" y="322057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096E7632-B0C2-4472-A18F-C43E075A8641}"/>
                </a:ext>
              </a:extLst>
            </p:cNvPr>
            <p:cNvCxnSpPr>
              <a:cxnSpLocks/>
            </p:cNvCxnSpPr>
            <p:nvPr/>
          </p:nvCxnSpPr>
          <p:spPr>
            <a:xfrm rot="10800000" flipH="1">
              <a:off x="5083011" y="2303311"/>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群組 36">
              <a:extLst>
                <a:ext uri="{FF2B5EF4-FFF2-40B4-BE49-F238E27FC236}">
                  <a16:creationId xmlns:a16="http://schemas.microsoft.com/office/drawing/2014/main" id="{BC588DD4-5570-40C5-953D-E26A51136849}"/>
                </a:ext>
              </a:extLst>
            </p:cNvPr>
            <p:cNvGrpSpPr/>
            <p:nvPr/>
          </p:nvGrpSpPr>
          <p:grpSpPr>
            <a:xfrm rot="5400000">
              <a:off x="4825356" y="2716186"/>
              <a:ext cx="517854" cy="236119"/>
              <a:chOff x="4832358" y="4997362"/>
              <a:chExt cx="1945233" cy="291178"/>
            </a:xfrm>
          </p:grpSpPr>
          <p:cxnSp>
            <p:nvCxnSpPr>
              <p:cNvPr id="43" name="直線接點 42">
                <a:extLst>
                  <a:ext uri="{FF2B5EF4-FFF2-40B4-BE49-F238E27FC236}">
                    <a16:creationId xmlns:a16="http://schemas.microsoft.com/office/drawing/2014/main" id="{3172C392-3F15-4EEB-AC04-6FCF7856548C}"/>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B50CFDAA-6512-44FA-A18C-2F8A4FCC5607}"/>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9A66C730-CB26-4434-9B42-89AFE0C60549}"/>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897ACF4B-2EC7-4590-99FE-EE5AF3AC9488}"/>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325DC7A-DB91-40E4-A821-BB4ED96D8723}"/>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5589A2E0-164E-4A29-BE96-1F6B566E3CE5}"/>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C9C77DAD-F455-48AD-8BE2-EF2E964A4FD1}"/>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8203663E-6020-4D31-BF40-CB4690334602}"/>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19BA8D10-EA82-498E-A1FD-78318780C01A}"/>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橢圓 37">
              <a:extLst>
                <a:ext uri="{FF2B5EF4-FFF2-40B4-BE49-F238E27FC236}">
                  <a16:creationId xmlns:a16="http://schemas.microsoft.com/office/drawing/2014/main" id="{6A001726-6269-4823-A151-817669CDC223}"/>
                </a:ext>
              </a:extLst>
            </p:cNvPr>
            <p:cNvSpPr/>
            <p:nvPr/>
          </p:nvSpPr>
          <p:spPr>
            <a:xfrm rot="5400000">
              <a:off x="5399996" y="226299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39" name="橢圓 38">
              <a:extLst>
                <a:ext uri="{FF2B5EF4-FFF2-40B4-BE49-F238E27FC236}">
                  <a16:creationId xmlns:a16="http://schemas.microsoft.com/office/drawing/2014/main" id="{125A4342-572F-43A7-A005-4E1E8DFD4701}"/>
                </a:ext>
              </a:extLst>
            </p:cNvPr>
            <p:cNvSpPr/>
            <p:nvPr/>
          </p:nvSpPr>
          <p:spPr>
            <a:xfrm rot="5400000">
              <a:off x="5395178" y="332051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cxnSp>
          <p:nvCxnSpPr>
            <p:cNvPr id="40" name="直線接點 39">
              <a:extLst>
                <a:ext uri="{FF2B5EF4-FFF2-40B4-BE49-F238E27FC236}">
                  <a16:creationId xmlns:a16="http://schemas.microsoft.com/office/drawing/2014/main" id="{6C37C242-1D5C-47D6-AB1F-023DD3EE1E79}"/>
                </a:ext>
              </a:extLst>
            </p:cNvPr>
            <p:cNvCxnSpPr>
              <a:cxnSpLocks/>
            </p:cNvCxnSpPr>
            <p:nvPr/>
          </p:nvCxnSpPr>
          <p:spPr>
            <a:xfrm rot="10800000">
              <a:off x="5074939" y="3355331"/>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ECF6D353-456D-413F-8A8E-3BD12CEA596F}"/>
                </a:ext>
              </a:extLst>
            </p:cNvPr>
            <p:cNvCxnSpPr>
              <a:cxnSpLocks/>
            </p:cNvCxnSpPr>
            <p:nvPr/>
          </p:nvCxnSpPr>
          <p:spPr>
            <a:xfrm rot="10800000">
              <a:off x="5075514" y="2299317"/>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36C9A7FE-0AEA-405D-891B-76DF6C177D76}"/>
                </a:ext>
              </a:extLst>
            </p:cNvPr>
            <p:cNvSpPr txBox="1"/>
            <p:nvPr/>
          </p:nvSpPr>
          <p:spPr>
            <a:xfrm>
              <a:off x="6509757" y="3015787"/>
              <a:ext cx="1713030" cy="970680"/>
            </a:xfrm>
            <a:prstGeom prst="rect">
              <a:avLst/>
            </a:prstGeom>
            <a:solidFill>
              <a:schemeClr val="bg1"/>
            </a:solidFill>
            <a:ln w="28575">
              <a:solidFill>
                <a:srgbClr val="FF3300"/>
              </a:solidFill>
            </a:ln>
          </p:spPr>
          <p:txBody>
            <a:bodyPr wrap="square" rtlCol="0">
              <a:spAutoFit/>
            </a:bodyPr>
            <a:lstStyle/>
            <a:p>
              <a:pPr algn="ctr"/>
              <a:r>
                <a:rPr lang="en-US" altLang="zh-TW" sz="1400" dirty="0"/>
                <a:t>Power supply </a:t>
              </a:r>
            </a:p>
            <a:p>
              <a:pPr algn="ctr"/>
              <a:r>
                <a:rPr lang="zh-TW" altLang="en-US" sz="1400" dirty="0"/>
                <a:t>電源供應器</a:t>
              </a:r>
              <a:endParaRPr lang="en-US" altLang="zh-TW" sz="1400" dirty="0"/>
            </a:p>
            <a:p>
              <a:pPr algn="ctr"/>
              <a:r>
                <a:rPr lang="zh-TW" altLang="en-US" sz="1400" dirty="0"/>
                <a:t>輸出     </a:t>
              </a:r>
              <a:r>
                <a:rPr lang="en-US" altLang="zh-TW" sz="1400" dirty="0"/>
                <a:t>V</a:t>
              </a:r>
              <a:endParaRPr lang="zh-TW" altLang="en-US" sz="1400" dirty="0"/>
            </a:p>
          </p:txBody>
        </p:sp>
      </p:grpSp>
      <p:graphicFrame>
        <p:nvGraphicFramePr>
          <p:cNvPr id="61" name="表格 60">
            <a:extLst>
              <a:ext uri="{FF2B5EF4-FFF2-40B4-BE49-F238E27FC236}">
                <a16:creationId xmlns:a16="http://schemas.microsoft.com/office/drawing/2014/main" id="{274EC907-A864-4D19-B3A0-54998DDA51D7}"/>
              </a:ext>
            </a:extLst>
          </p:cNvPr>
          <p:cNvGraphicFramePr>
            <a:graphicFrameLocks noGrp="1"/>
          </p:cNvGraphicFramePr>
          <p:nvPr>
            <p:extLst>
              <p:ext uri="{D42A27DB-BD31-4B8C-83A1-F6EECF244321}">
                <p14:modId xmlns:p14="http://schemas.microsoft.com/office/powerpoint/2010/main" val="282731969"/>
              </p:ext>
            </p:extLst>
          </p:nvPr>
        </p:nvGraphicFramePr>
        <p:xfrm>
          <a:off x="3838265" y="4197740"/>
          <a:ext cx="5267144" cy="2745740"/>
        </p:xfrm>
        <a:graphic>
          <a:graphicData uri="http://schemas.openxmlformats.org/drawingml/2006/table">
            <a:tbl>
              <a:tblPr>
                <a:tableStyleId>{5C22544A-7EE6-4342-B048-85BDC9FD1C3A}</a:tableStyleId>
              </a:tblPr>
              <a:tblGrid>
                <a:gridCol w="903075">
                  <a:extLst>
                    <a:ext uri="{9D8B030D-6E8A-4147-A177-3AD203B41FA5}">
                      <a16:colId xmlns:a16="http://schemas.microsoft.com/office/drawing/2014/main" val="286335079"/>
                    </a:ext>
                  </a:extLst>
                </a:gridCol>
                <a:gridCol w="745060">
                  <a:extLst>
                    <a:ext uri="{9D8B030D-6E8A-4147-A177-3AD203B41FA5}">
                      <a16:colId xmlns:a16="http://schemas.microsoft.com/office/drawing/2014/main" val="971915619"/>
                    </a:ext>
                  </a:extLst>
                </a:gridCol>
                <a:gridCol w="914400">
                  <a:extLst>
                    <a:ext uri="{9D8B030D-6E8A-4147-A177-3AD203B41FA5}">
                      <a16:colId xmlns:a16="http://schemas.microsoft.com/office/drawing/2014/main" val="512871629"/>
                    </a:ext>
                  </a:extLst>
                </a:gridCol>
                <a:gridCol w="1137920">
                  <a:extLst>
                    <a:ext uri="{9D8B030D-6E8A-4147-A177-3AD203B41FA5}">
                      <a16:colId xmlns:a16="http://schemas.microsoft.com/office/drawing/2014/main" val="1490219058"/>
                    </a:ext>
                  </a:extLst>
                </a:gridCol>
                <a:gridCol w="1566689">
                  <a:extLst>
                    <a:ext uri="{9D8B030D-6E8A-4147-A177-3AD203B41FA5}">
                      <a16:colId xmlns:a16="http://schemas.microsoft.com/office/drawing/2014/main" val="1228164519"/>
                    </a:ext>
                  </a:extLst>
                </a:gridCol>
              </a:tblGrid>
              <a:tr h="487388">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chemeClr val="tx1"/>
                          </a:solidFill>
                          <a:effectLst/>
                          <a:uLnTx/>
                          <a:uFillTx/>
                          <a:latin typeface="+mn-ea"/>
                          <a:ea typeface="+mn-ea"/>
                          <a:cs typeface="+mn-cs"/>
                        </a:rPr>
                        <a:t>R</a:t>
                      </a:r>
                      <a:r>
                        <a:rPr kumimoji="0" lang="en-US" altLang="zh-TW" sz="1600" b="0" i="0" u="none" strike="noStrike" kern="1200" cap="none" spc="0" normalizeH="0" baseline="-25000" noProof="0" dirty="0">
                          <a:ln>
                            <a:noFill/>
                          </a:ln>
                          <a:solidFill>
                            <a:schemeClr val="tx1"/>
                          </a:solidFill>
                          <a:effectLst/>
                          <a:uLnTx/>
                          <a:uFillTx/>
                          <a:latin typeface="+mn-ea"/>
                          <a:ea typeface="+mn-ea"/>
                          <a:cs typeface="+mn-cs"/>
                        </a:rPr>
                        <a:t>DUT</a:t>
                      </a:r>
                      <a:r>
                        <a:rPr kumimoji="0" lang="en-US" altLang="zh-TW" sz="1600" b="0" i="0" u="none" strike="noStrike" kern="1200" cap="none" spc="0" normalizeH="0" baseline="0" noProof="0" dirty="0">
                          <a:ln>
                            <a:noFill/>
                          </a:ln>
                          <a:solidFill>
                            <a:schemeClr val="tx1"/>
                          </a:solidFill>
                          <a:effectLst/>
                          <a:uLnTx/>
                          <a:uFillTx/>
                          <a:latin typeface="+mn-ea"/>
                          <a:ea typeface="+mn-ea"/>
                          <a:cs typeface="+mn-cs"/>
                        </a:rPr>
                        <a:t> (</a:t>
                      </a:r>
                      <a:r>
                        <a:rPr kumimoji="0" lang="en-US" altLang="zh-TW" sz="1600" b="0" i="0" u="none" strike="noStrike" kern="1200" cap="none" spc="0" normalizeH="0" baseline="0" noProof="0" dirty="0">
                          <a:ln>
                            <a:noFill/>
                          </a:ln>
                          <a:solidFill>
                            <a:schemeClr val="tx1"/>
                          </a:solidFill>
                          <a:effectLst/>
                          <a:uLnTx/>
                          <a:uFillTx/>
                          <a:latin typeface="+mn-ea"/>
                          <a:ea typeface="+mn-ea"/>
                          <a:cs typeface="+mn-cs"/>
                          <a:sym typeface="Symbol" panose="05050102010706020507" pitchFamily="18" charset="2"/>
                        </a:rPr>
                        <a:t></a:t>
                      </a:r>
                      <a:r>
                        <a:rPr kumimoji="0" lang="en-US" altLang="zh-TW" sz="1600" b="0" i="0" u="none" strike="noStrike" kern="1200" cap="none" spc="0" normalizeH="0" baseline="0" noProof="0" dirty="0">
                          <a:ln>
                            <a:noFill/>
                          </a:ln>
                          <a:solidFill>
                            <a:schemeClr val="tx1"/>
                          </a:solidFill>
                          <a:effectLst/>
                          <a:uLnTx/>
                          <a:uFillTx/>
                          <a:latin typeface="+mn-ea"/>
                          <a:ea typeface="+mn-ea"/>
                          <a:cs typeface="+mn-cs"/>
                        </a:rPr>
                        <a:t>)</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u="none" strike="noStrike" dirty="0">
                          <a:solidFill>
                            <a:schemeClr val="tx1"/>
                          </a:solidFill>
                          <a:effectLst/>
                          <a:latin typeface="標楷體" panose="03000509000000000000" pitchFamily="65" charset="-120"/>
                          <a:ea typeface="標楷體" panose="03000509000000000000" pitchFamily="65" charset="-120"/>
                        </a:rPr>
                        <a:t>I</a:t>
                      </a:r>
                      <a:r>
                        <a:rPr lang="en-US" sz="1600" b="0" u="none" strike="noStrike" dirty="0">
                          <a:solidFill>
                            <a:schemeClr val="tx1"/>
                          </a:solidFill>
                          <a:effectLst/>
                          <a:latin typeface="+mn-ea"/>
                          <a:ea typeface="+mn-ea"/>
                        </a:rPr>
                        <a:t> (</a:t>
                      </a:r>
                      <a:r>
                        <a:rPr lang="en-US" sz="1600" b="0" u="none" strike="noStrike" dirty="0">
                          <a:solidFill>
                            <a:schemeClr val="tx1"/>
                          </a:solidFill>
                          <a:effectLst/>
                          <a:latin typeface="+mn-ea"/>
                          <a:ea typeface="+mn-ea"/>
                          <a:sym typeface="Symbol" panose="05050102010706020507" pitchFamily="18" charset="2"/>
                        </a:rPr>
                        <a:t></a:t>
                      </a:r>
                      <a:r>
                        <a:rPr lang="en-US" sz="1600" b="0" u="none" strike="noStrike" dirty="0">
                          <a:solidFill>
                            <a:schemeClr val="tx1"/>
                          </a:solidFill>
                          <a:effectLst/>
                          <a:latin typeface="+mn-ea"/>
                          <a:ea typeface="+mn-ea"/>
                        </a:rPr>
                        <a:t>A)</a:t>
                      </a:r>
                      <a:endParaRPr lang="en-US" sz="1600" b="0" i="0" u="none" strike="noStrike" dirty="0">
                        <a:solidFill>
                          <a:schemeClr val="tx1"/>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chemeClr val="tx1"/>
                          </a:solidFill>
                          <a:effectLst/>
                          <a:uLnTx/>
                          <a:uFillTx/>
                          <a:latin typeface="+mn-ea"/>
                          <a:ea typeface="+mn-ea"/>
                          <a:cs typeface="+mn-cs"/>
                        </a:rPr>
                        <a:t>R (</a:t>
                      </a:r>
                      <a:r>
                        <a:rPr kumimoji="0" lang="en-US" altLang="zh-TW" sz="1600" b="0" i="0" u="none" strike="noStrike" kern="1200" cap="none" spc="0" normalizeH="0" baseline="0" noProof="0" dirty="0">
                          <a:ln>
                            <a:noFill/>
                          </a:ln>
                          <a:solidFill>
                            <a:schemeClr val="tx1"/>
                          </a:solidFill>
                          <a:effectLst/>
                          <a:uLnTx/>
                          <a:uFillTx/>
                          <a:latin typeface="+mn-ea"/>
                          <a:ea typeface="+mn-ea"/>
                          <a:cs typeface="+mn-cs"/>
                          <a:sym typeface="Symbol" panose="05050102010706020507" pitchFamily="18" charset="2"/>
                        </a:rPr>
                        <a:t></a:t>
                      </a:r>
                      <a:r>
                        <a:rPr kumimoji="0" lang="en-US" altLang="zh-TW" sz="1600" b="0" i="0" u="none" strike="noStrike" kern="1200" cap="none" spc="0" normalizeH="0" baseline="0" noProof="0" dirty="0">
                          <a:ln>
                            <a:noFill/>
                          </a:ln>
                          <a:solidFill>
                            <a:schemeClr val="tx1"/>
                          </a:solidFill>
                          <a:effectLst/>
                          <a:uLnTx/>
                          <a:uFillTx/>
                          <a:latin typeface="+mn-ea"/>
                          <a:ea typeface="+mn-ea"/>
                          <a:cs typeface="+mn-cs"/>
                        </a:rPr>
                        <a:t>)</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chemeClr val="tx1"/>
                          </a:solidFill>
                          <a:effectLst/>
                          <a:latin typeface="+mn-ea"/>
                          <a:ea typeface="+mn-ea"/>
                        </a:rPr>
                        <a:t>R</a:t>
                      </a:r>
                      <a:r>
                        <a:rPr lang="en-US" sz="1600" b="0" i="0" u="none" strike="noStrike" baseline="-25000" dirty="0">
                          <a:solidFill>
                            <a:schemeClr val="tx1"/>
                          </a:solidFill>
                          <a:effectLst/>
                          <a:latin typeface="+mn-ea"/>
                          <a:ea typeface="+mn-ea"/>
                        </a:rPr>
                        <a:t>DUT </a:t>
                      </a:r>
                      <a:r>
                        <a:rPr kumimoji="0" lang="en-US" altLang="zh-TW" sz="1600" b="0" i="0" u="none" strike="noStrike" kern="1200" cap="none" spc="0" normalizeH="0" baseline="0" noProof="0" dirty="0">
                          <a:ln>
                            <a:noFill/>
                          </a:ln>
                          <a:solidFill>
                            <a:schemeClr val="tx1"/>
                          </a:solidFill>
                          <a:effectLst/>
                          <a:uLnTx/>
                          <a:uFillTx/>
                          <a:latin typeface="+mn-ea"/>
                          <a:ea typeface="+mn-ea"/>
                          <a:cs typeface="+mn-cs"/>
                        </a:rPr>
                        <a:t>(</a:t>
                      </a:r>
                      <a:r>
                        <a:rPr kumimoji="0" lang="en-US" altLang="zh-TW" sz="1600" b="0" i="0" u="none" strike="noStrike" kern="1200" cap="none" spc="0" normalizeH="0" baseline="0" noProof="0" dirty="0">
                          <a:ln>
                            <a:noFill/>
                          </a:ln>
                          <a:solidFill>
                            <a:schemeClr val="tx1"/>
                          </a:solidFill>
                          <a:effectLst/>
                          <a:uLnTx/>
                          <a:uFillTx/>
                          <a:latin typeface="+mn-ea"/>
                          <a:ea typeface="+mn-ea"/>
                          <a:cs typeface="+mn-cs"/>
                          <a:sym typeface="Symbol" panose="05050102010706020507" pitchFamily="18" charset="2"/>
                        </a:rPr>
                        <a:t></a:t>
                      </a:r>
                      <a:r>
                        <a:rPr kumimoji="0" lang="en-US" altLang="zh-TW" sz="1600" b="0" i="0" u="none" strike="noStrike" kern="1200" cap="none" spc="0" normalizeH="0" baseline="0" noProof="0" dirty="0">
                          <a:ln>
                            <a:noFill/>
                          </a:ln>
                          <a:solidFill>
                            <a:schemeClr val="tx1"/>
                          </a:solidFill>
                          <a:effectLst/>
                          <a:uLnTx/>
                          <a:uFillTx/>
                          <a:latin typeface="+mn-ea"/>
                          <a:ea typeface="+mn-ea"/>
                          <a:cs typeface="+mn-cs"/>
                        </a:rPr>
                        <a:t>)</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600" b="0" u="none" strike="noStrike" baseline="0" dirty="0">
                          <a:solidFill>
                            <a:schemeClr val="tx1"/>
                          </a:solidFill>
                          <a:effectLst/>
                          <a:latin typeface="+mn-ea"/>
                          <a:ea typeface="+mn-ea"/>
                        </a:rPr>
                        <a:t>by DMM</a:t>
                      </a:r>
                      <a:endParaRPr lang="en-US" altLang="zh-TW" sz="1600" b="0" i="0" u="none" strike="noStrike" baseline="0" dirty="0">
                        <a:solidFill>
                          <a:schemeClr val="tx1"/>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27063" rtl="0" eaLnBrk="1" fontAlgn="ctr" latinLnBrk="0" hangingPunct="1">
                        <a:lnSpc>
                          <a:spcPct val="100000"/>
                        </a:lnSpc>
                        <a:spcBef>
                          <a:spcPts val="0"/>
                        </a:spcBef>
                        <a:spcAft>
                          <a:spcPts val="0"/>
                        </a:spcAft>
                        <a:buClrTx/>
                        <a:buSzTx/>
                        <a:buFontTx/>
                        <a:buNone/>
                        <a:tabLst/>
                        <a:defRPr/>
                      </a:pPr>
                      <a:r>
                        <a:rPr lang="en-US" altLang="zh-TW" sz="1600" b="1" kern="1200" dirty="0">
                          <a:solidFill>
                            <a:schemeClr val="tx1"/>
                          </a:solidFill>
                          <a:latin typeface="+mn-ea"/>
                          <a:ea typeface="+mn-ea"/>
                          <a:cs typeface="+mn-cs"/>
                        </a:rPr>
                        <a:t>(R</a:t>
                      </a:r>
                      <a:r>
                        <a:rPr lang="en-US" altLang="zh-TW" sz="1600" b="1" kern="1200" baseline="-25000" dirty="0">
                          <a:solidFill>
                            <a:schemeClr val="tx1"/>
                          </a:solidFill>
                          <a:latin typeface="+mn-ea"/>
                          <a:ea typeface="+mn-ea"/>
                          <a:cs typeface="+mn-cs"/>
                        </a:rPr>
                        <a:t>DMM</a:t>
                      </a:r>
                      <a:r>
                        <a:rPr lang="en-US" altLang="zh-TW" sz="1600" b="1" kern="1200" dirty="0">
                          <a:solidFill>
                            <a:schemeClr val="tx1"/>
                          </a:solidFill>
                          <a:latin typeface="+mn-ea"/>
                          <a:ea typeface="+mn-ea"/>
                          <a:cs typeface="+mn-cs"/>
                        </a:rPr>
                        <a:t>-R)/ R</a:t>
                      </a:r>
                      <a:r>
                        <a:rPr lang="en-US" altLang="zh-TW" sz="1600" b="1" kern="1200" baseline="-25000" dirty="0">
                          <a:solidFill>
                            <a:schemeClr val="tx1"/>
                          </a:solidFill>
                          <a:latin typeface="+mn-ea"/>
                          <a:ea typeface="+mn-ea"/>
                          <a:cs typeface="+mn-cs"/>
                        </a:rPr>
                        <a:t>DMM</a:t>
                      </a:r>
                    </a:p>
                    <a:p>
                      <a:pPr marL="0" marR="0" lvl="0" indent="0" algn="ctr" defTabSz="627063" rtl="0" eaLnBrk="1" fontAlgn="ctr"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chemeClr val="tx1"/>
                          </a:solidFill>
                          <a:effectLst/>
                          <a:uLnTx/>
                          <a:uFillTx/>
                          <a:latin typeface="+mn-ea"/>
                          <a:ea typeface="+mn-ea"/>
                          <a:cs typeface="+mn-cs"/>
                        </a:rPr>
                        <a:t>(%)</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0551052"/>
                  </a:ext>
                </a:extLst>
              </a:tr>
              <a:tr h="165655">
                <a:tc>
                  <a:txBody>
                    <a:bodyPr/>
                    <a:lstStyle/>
                    <a:p>
                      <a:pPr algn="r"/>
                      <a:r>
                        <a:rPr lang="en-US" altLang="zh-TW" sz="1600" dirty="0">
                          <a:latin typeface="微軟正黑體"/>
                          <a:cs typeface="Times New Roman" pitchFamily="18" charset="0"/>
                        </a:rPr>
                        <a:t>390 k</a:t>
                      </a:r>
                      <a:endParaRPr lang="zh-TW" altLang="en-US" sz="1600" b="0" dirty="0">
                        <a:solidFill>
                          <a:schemeClr val="bg1">
                            <a:lumMod val="9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a:r>
                        <a:rPr lang="en-US" altLang="zh-TW" sz="1600" b="0" dirty="0">
                          <a:solidFill>
                            <a:schemeClr val="bg1">
                              <a:lumMod val="85000"/>
                            </a:schemeClr>
                          </a:solidFill>
                          <a:latin typeface="+mn-ea"/>
                          <a:ea typeface="+mn-ea"/>
                        </a:rPr>
                        <a:t>2.5</a:t>
                      </a:r>
                      <a:endParaRPr lang="zh-TW" altLang="en-US" sz="1600" b="0" dirty="0">
                        <a:solidFill>
                          <a:schemeClr val="bg1">
                            <a:lumMod val="8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a:r>
                        <a:rPr lang="en-US" altLang="zh-TW" sz="1600" b="0" dirty="0">
                          <a:solidFill>
                            <a:schemeClr val="bg1">
                              <a:lumMod val="85000"/>
                            </a:schemeClr>
                          </a:solidFill>
                          <a:latin typeface="+mn-ea"/>
                          <a:ea typeface="+mn-ea"/>
                        </a:rPr>
                        <a:t>405,650</a:t>
                      </a:r>
                      <a:endParaRPr lang="zh-TW" altLang="en-US" sz="1600" b="0" dirty="0">
                        <a:solidFill>
                          <a:schemeClr val="bg1">
                            <a:lumMod val="8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fontAlgn="ctr"/>
                      <a:r>
                        <a:rPr lang="en-US" altLang="zh-TW" sz="1600" b="0" dirty="0">
                          <a:solidFill>
                            <a:schemeClr val="bg1">
                              <a:lumMod val="85000"/>
                            </a:schemeClr>
                          </a:solidFill>
                          <a:latin typeface="+mn-ea"/>
                          <a:ea typeface="+mn-ea"/>
                          <a:cs typeface="Times New Roman" pitchFamily="18" charset="0"/>
                        </a:rPr>
                        <a:t>393 k</a:t>
                      </a:r>
                      <a:endParaRPr lang="en-US" altLang="zh-TW" sz="1600" b="0" i="0" u="none" strike="noStrike" dirty="0">
                        <a:solidFill>
                          <a:schemeClr val="bg1">
                            <a:lumMod val="85000"/>
                          </a:schemeClr>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a:r>
                        <a:rPr lang="en-US" altLang="zh-TW" sz="1600" b="0" dirty="0">
                          <a:solidFill>
                            <a:schemeClr val="bg1">
                              <a:lumMod val="85000"/>
                            </a:schemeClr>
                          </a:solidFill>
                          <a:latin typeface="+mn-ea"/>
                          <a:ea typeface="+mn-ea"/>
                        </a:rPr>
                        <a:t>3</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28915242"/>
                  </a:ext>
                </a:extLst>
              </a:tr>
              <a:tr h="165655">
                <a:tc>
                  <a:txBody>
                    <a:bodyPr/>
                    <a:lstStyle/>
                    <a:p>
                      <a:pPr algn="r"/>
                      <a:endParaRPr lang="zh-TW" altLang="en-US" sz="1600" b="0" dirty="0">
                        <a:solidFill>
                          <a:schemeClr val="bg1">
                            <a:lumMod val="95000"/>
                          </a:schemeClr>
                        </a:solidFill>
                        <a:latin typeface="+mn-ea"/>
                        <a:ea typeface="+mn-ea"/>
                      </a:endParaRPr>
                    </a:p>
                  </a:txBody>
                  <a:tcPr marL="6350" marR="6350" marT="6350" marB="0" anchor="ctr"/>
                </a:tc>
                <a:tc>
                  <a:txBody>
                    <a:bodyPr/>
                    <a:lstStyle/>
                    <a:p>
                      <a:pPr algn="r"/>
                      <a:endParaRPr lang="zh-TW" altLang="en-US" sz="1600" b="0" dirty="0">
                        <a:solidFill>
                          <a:schemeClr val="bg1">
                            <a:lumMod val="85000"/>
                          </a:schemeClr>
                        </a:solidFill>
                        <a:latin typeface="+mn-ea"/>
                        <a:ea typeface="+mn-ea"/>
                      </a:endParaRPr>
                    </a:p>
                  </a:txBody>
                  <a:tcPr marL="6350" marR="6350" marT="6350" marB="0" anchor="ctr"/>
                </a:tc>
                <a:tc>
                  <a:txBody>
                    <a:bodyPr/>
                    <a:lstStyle/>
                    <a:p>
                      <a:pPr algn="r"/>
                      <a:endParaRPr lang="zh-TW" altLang="en-US" sz="1600" b="0" dirty="0">
                        <a:solidFill>
                          <a:schemeClr val="bg1">
                            <a:lumMod val="85000"/>
                          </a:schemeClr>
                        </a:solidFill>
                        <a:latin typeface="+mn-ea"/>
                        <a:ea typeface="+mn-ea"/>
                      </a:endParaRPr>
                    </a:p>
                  </a:txBody>
                  <a:tcPr marL="6350" marR="6350" marT="6350" marB="0" anchor="ctr"/>
                </a:tc>
                <a:tc>
                  <a:txBody>
                    <a:bodyPr/>
                    <a:lstStyle/>
                    <a:p>
                      <a:pPr algn="r" fontAlgn="ctr"/>
                      <a:r>
                        <a:rPr lang="en-US" altLang="zh-TW" sz="1600" b="0" i="0" u="none" strike="noStrike" dirty="0">
                          <a:solidFill>
                            <a:schemeClr val="bg1">
                              <a:lumMod val="85000"/>
                            </a:schemeClr>
                          </a:solidFill>
                          <a:effectLst/>
                          <a:latin typeface="+mn-ea"/>
                          <a:ea typeface="+mn-ea"/>
                        </a:rPr>
                        <a:t>--</a:t>
                      </a:r>
                    </a:p>
                  </a:txBody>
                  <a:tcPr marL="6350" marR="6350" marT="6350" marB="0" anchor="ctr"/>
                </a:tc>
                <a:tc>
                  <a:txBody>
                    <a:bodyPr/>
                    <a:lstStyle/>
                    <a:p>
                      <a:pPr algn="ct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54407539"/>
                  </a:ext>
                </a:extLst>
              </a:tr>
              <a:tr h="165655">
                <a:tc>
                  <a:txBody>
                    <a:bodyPr/>
                    <a:lstStyle/>
                    <a:p>
                      <a:pPr algn="r"/>
                      <a:r>
                        <a:rPr lang="en-US" altLang="zh-TW" sz="1600" dirty="0">
                          <a:latin typeface="微軟正黑體"/>
                          <a:cs typeface="Times New Roman" pitchFamily="18" charset="0"/>
                        </a:rPr>
                        <a:t>390 </a:t>
                      </a:r>
                      <a:r>
                        <a:rPr lang="zh-TW" altLang="en-US" sz="1600" dirty="0">
                          <a:latin typeface="微軟正黑體"/>
                          <a:cs typeface="Times New Roman" pitchFamily="18" charset="0"/>
                          <a:sym typeface="Symbol" panose="05050102010706020507" pitchFamily="18" charset="2"/>
                        </a:rPr>
                        <a:t> </a:t>
                      </a:r>
                      <a:endParaRPr lang="zh-TW" altLang="en-US" sz="1600" b="0" dirty="0">
                        <a:solidFill>
                          <a:schemeClr val="bg1">
                            <a:lumMod val="9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a:r>
                        <a:rPr lang="en-US" altLang="zh-TW" sz="1600" b="0" dirty="0">
                          <a:solidFill>
                            <a:schemeClr val="bg1">
                              <a:lumMod val="85000"/>
                            </a:schemeClr>
                          </a:solidFill>
                          <a:latin typeface="+mn-ea"/>
                          <a:ea typeface="+mn-ea"/>
                        </a:rPr>
                        <a:t>49</a:t>
                      </a:r>
                      <a:endParaRPr lang="zh-TW" altLang="en-US" sz="1600" b="0" dirty="0">
                        <a:solidFill>
                          <a:schemeClr val="bg1">
                            <a:lumMod val="8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a:r>
                        <a:rPr lang="en-US" altLang="zh-TW" sz="1600" b="0" dirty="0">
                          <a:solidFill>
                            <a:schemeClr val="bg1">
                              <a:lumMod val="85000"/>
                            </a:schemeClr>
                          </a:solidFill>
                          <a:latin typeface="+mn-ea"/>
                          <a:ea typeface="+mn-ea"/>
                        </a:rPr>
                        <a:t>436</a:t>
                      </a:r>
                      <a:endParaRPr lang="zh-TW" altLang="en-US" sz="1600" b="0" dirty="0">
                        <a:solidFill>
                          <a:schemeClr val="bg1">
                            <a:lumMod val="8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fontAlgn="ctr"/>
                      <a:r>
                        <a:rPr lang="en-US" altLang="zh-TW" sz="1600" b="0" i="0" u="none" strike="noStrike" dirty="0">
                          <a:solidFill>
                            <a:schemeClr val="bg1">
                              <a:lumMod val="85000"/>
                            </a:schemeClr>
                          </a:solidFill>
                          <a:effectLst/>
                          <a:latin typeface="+mn-ea"/>
                          <a:ea typeface="+mn-ea"/>
                        </a:rPr>
                        <a:t>380</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a:r>
                        <a:rPr lang="en-US" altLang="zh-TW" sz="1600" b="0" dirty="0">
                          <a:solidFill>
                            <a:schemeClr val="bg1">
                              <a:lumMod val="85000"/>
                            </a:schemeClr>
                          </a:solidFill>
                          <a:latin typeface="+mn-ea"/>
                          <a:ea typeface="+mn-ea"/>
                        </a:rPr>
                        <a:t>15</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1887000"/>
                  </a:ext>
                </a:extLst>
              </a:tr>
              <a:tr h="165655">
                <a:tc>
                  <a:txBody>
                    <a:bodyPr/>
                    <a:lstStyle/>
                    <a:p>
                      <a:pPr algn="r"/>
                      <a:r>
                        <a:rPr lang="en-US" altLang="zh-TW" sz="1600" dirty="0">
                          <a:latin typeface="微軟正黑體"/>
                          <a:cs typeface="Times New Roman" pitchFamily="18" charset="0"/>
                        </a:rPr>
                        <a:t>390 k</a:t>
                      </a:r>
                      <a:endParaRPr lang="zh-TW" altLang="en-US" sz="1600" b="0" dirty="0">
                        <a:solidFill>
                          <a:schemeClr val="bg1">
                            <a:lumMod val="9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a:r>
                        <a:rPr lang="en-US" altLang="zh-TW" sz="1600" b="0" dirty="0">
                          <a:solidFill>
                            <a:schemeClr val="bg1">
                              <a:lumMod val="85000"/>
                            </a:schemeClr>
                          </a:solidFill>
                          <a:latin typeface="+mn-ea"/>
                          <a:ea typeface="+mn-ea"/>
                        </a:rPr>
                        <a:t>4.5</a:t>
                      </a:r>
                      <a:endParaRPr lang="zh-TW" altLang="en-US" sz="1600" b="0" dirty="0">
                        <a:solidFill>
                          <a:schemeClr val="bg1">
                            <a:lumMod val="8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a:r>
                        <a:rPr lang="en-US" altLang="zh-TW" sz="1600" b="0" dirty="0">
                          <a:solidFill>
                            <a:schemeClr val="bg1">
                              <a:lumMod val="85000"/>
                            </a:schemeClr>
                          </a:solidFill>
                          <a:latin typeface="+mn-ea"/>
                          <a:ea typeface="+mn-ea"/>
                        </a:rPr>
                        <a:t>414,657</a:t>
                      </a:r>
                      <a:endParaRPr lang="zh-TW" altLang="en-US" sz="1600" b="0" dirty="0">
                        <a:solidFill>
                          <a:schemeClr val="bg1">
                            <a:lumMod val="8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fontAlgn="ctr"/>
                      <a:r>
                        <a:rPr lang="en-US" altLang="zh-TW" sz="1600" b="0" dirty="0">
                          <a:solidFill>
                            <a:schemeClr val="bg1">
                              <a:lumMod val="85000"/>
                            </a:schemeClr>
                          </a:solidFill>
                          <a:latin typeface="+mn-ea"/>
                          <a:ea typeface="+mn-ea"/>
                          <a:cs typeface="Times New Roman" pitchFamily="18" charset="0"/>
                        </a:rPr>
                        <a:t>393 k</a:t>
                      </a:r>
                      <a:endParaRPr lang="en-US" altLang="zh-TW" sz="1600" b="0" i="0" u="none" strike="noStrike" dirty="0">
                        <a:solidFill>
                          <a:schemeClr val="bg1">
                            <a:lumMod val="85000"/>
                          </a:schemeClr>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a:r>
                        <a:rPr lang="en-US" altLang="zh-TW" sz="1600" b="0" dirty="0">
                          <a:solidFill>
                            <a:schemeClr val="bg1">
                              <a:lumMod val="85000"/>
                            </a:schemeClr>
                          </a:solidFill>
                          <a:latin typeface="+mn-ea"/>
                          <a:ea typeface="+mn-ea"/>
                        </a:rPr>
                        <a:t>6</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43689182"/>
                  </a:ext>
                </a:extLst>
              </a:tr>
              <a:tr h="165655">
                <a:tc>
                  <a:txBody>
                    <a:bodyPr/>
                    <a:lstStyle/>
                    <a:p>
                      <a:pPr algn="r"/>
                      <a:r>
                        <a:rPr lang="en-US" altLang="zh-TW" sz="1600" dirty="0">
                          <a:latin typeface="微軟正黑體"/>
                          <a:cs typeface="Times New Roman" pitchFamily="18" charset="0"/>
                        </a:rPr>
                        <a:t>39 k</a:t>
                      </a:r>
                      <a:endParaRPr lang="zh-TW" altLang="en-US" sz="1600" b="0" dirty="0">
                        <a:solidFill>
                          <a:schemeClr val="bg1">
                            <a:lumMod val="95000"/>
                          </a:schemeClr>
                        </a:solidFill>
                        <a:latin typeface="+mn-ea"/>
                        <a:ea typeface="+mn-ea"/>
                      </a:endParaRPr>
                    </a:p>
                  </a:txBody>
                  <a:tcPr marL="6350" marR="6350" marT="6350" marB="0" anchor="ctr"/>
                </a:tc>
                <a:tc>
                  <a:txBody>
                    <a:bodyPr/>
                    <a:lstStyle/>
                    <a:p>
                      <a:pPr algn="r"/>
                      <a:r>
                        <a:rPr lang="en-US" altLang="zh-TW" sz="1600" b="0" dirty="0">
                          <a:solidFill>
                            <a:schemeClr val="bg1">
                              <a:lumMod val="85000"/>
                            </a:schemeClr>
                          </a:solidFill>
                          <a:latin typeface="+mn-ea"/>
                          <a:ea typeface="+mn-ea"/>
                        </a:rPr>
                        <a:t>26</a:t>
                      </a:r>
                      <a:endParaRPr lang="zh-TW" altLang="en-US" sz="1600" b="0" dirty="0">
                        <a:solidFill>
                          <a:schemeClr val="bg1">
                            <a:lumMod val="85000"/>
                          </a:schemeClr>
                        </a:solidFill>
                        <a:latin typeface="+mn-ea"/>
                        <a:ea typeface="+mn-ea"/>
                      </a:endParaRPr>
                    </a:p>
                  </a:txBody>
                  <a:tcPr marL="6350" marR="6350" marT="6350" marB="0" anchor="ctr"/>
                </a:tc>
                <a:tc>
                  <a:txBody>
                    <a:bodyPr/>
                    <a:lstStyle/>
                    <a:p>
                      <a:pPr algn="r"/>
                      <a:r>
                        <a:rPr lang="en-US" altLang="zh-TW" sz="1600" b="0" dirty="0">
                          <a:solidFill>
                            <a:schemeClr val="bg1">
                              <a:lumMod val="85000"/>
                            </a:schemeClr>
                          </a:solidFill>
                          <a:latin typeface="+mn-ea"/>
                          <a:ea typeface="+mn-ea"/>
                        </a:rPr>
                        <a:t>37,855</a:t>
                      </a:r>
                      <a:endParaRPr lang="zh-TW" altLang="en-US" sz="1600" b="0" dirty="0">
                        <a:solidFill>
                          <a:schemeClr val="bg1">
                            <a:lumMod val="85000"/>
                          </a:schemeClr>
                        </a:solidFill>
                        <a:latin typeface="+mn-ea"/>
                        <a:ea typeface="+mn-ea"/>
                      </a:endParaRPr>
                    </a:p>
                  </a:txBody>
                  <a:tcPr marL="6350" marR="6350" marT="6350" marB="0" anchor="ctr"/>
                </a:tc>
                <a:tc>
                  <a:txBody>
                    <a:bodyPr/>
                    <a:lstStyle/>
                    <a:p>
                      <a:pPr algn="r" fontAlgn="ctr"/>
                      <a:r>
                        <a:rPr lang="en-US" altLang="zh-TW" sz="1600" b="0" i="0" u="none" strike="noStrike" dirty="0">
                          <a:solidFill>
                            <a:schemeClr val="bg1">
                              <a:lumMod val="85000"/>
                            </a:schemeClr>
                          </a:solidFill>
                          <a:effectLst/>
                          <a:latin typeface="+mn-ea"/>
                          <a:ea typeface="+mn-ea"/>
                        </a:rPr>
                        <a:t>39.3</a:t>
                      </a:r>
                      <a:r>
                        <a:rPr lang="en-US" altLang="zh-TW" sz="1600" b="0" i="0" u="none" strike="noStrike" baseline="0" dirty="0">
                          <a:solidFill>
                            <a:schemeClr val="bg1">
                              <a:lumMod val="85000"/>
                            </a:schemeClr>
                          </a:solidFill>
                          <a:effectLst/>
                          <a:latin typeface="+mn-ea"/>
                          <a:ea typeface="+mn-ea"/>
                        </a:rPr>
                        <a:t> k</a:t>
                      </a:r>
                      <a:endParaRPr lang="en-US" altLang="zh-TW" sz="1600" b="0" i="0" u="none" strike="noStrike" dirty="0">
                        <a:solidFill>
                          <a:schemeClr val="bg1">
                            <a:lumMod val="85000"/>
                          </a:schemeClr>
                        </a:solidFill>
                        <a:effectLst/>
                        <a:latin typeface="+mn-ea"/>
                        <a:ea typeface="+mn-ea"/>
                      </a:endParaRPr>
                    </a:p>
                  </a:txBody>
                  <a:tcPr marL="6350" marR="6350" marT="6350" marB="0" anchor="ctr"/>
                </a:tc>
                <a:tc>
                  <a:txBody>
                    <a:bodyPr/>
                    <a:lstStyle/>
                    <a:p>
                      <a:pPr algn="ctr"/>
                      <a:r>
                        <a:rPr lang="en-US" altLang="zh-TW" sz="1600" b="0" dirty="0">
                          <a:solidFill>
                            <a:schemeClr val="bg1">
                              <a:lumMod val="85000"/>
                            </a:schemeClr>
                          </a:solidFill>
                          <a:latin typeface="+mn-ea"/>
                          <a:ea typeface="+mn-ea"/>
                        </a:rPr>
                        <a:t>-4</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23799833"/>
                  </a:ext>
                </a:extLst>
              </a:tr>
              <a:tr h="165655">
                <a:tc>
                  <a:txBody>
                    <a:bodyPr/>
                    <a:lstStyle/>
                    <a:p>
                      <a:pPr algn="r"/>
                      <a:r>
                        <a:rPr lang="en-US" altLang="zh-TW" sz="1600" dirty="0">
                          <a:latin typeface="微軟正黑體"/>
                          <a:cs typeface="Times New Roman" pitchFamily="18" charset="0"/>
                        </a:rPr>
                        <a:t>390 </a:t>
                      </a:r>
                      <a:r>
                        <a:rPr lang="zh-TW" altLang="en-US" sz="1600" dirty="0">
                          <a:latin typeface="微軟正黑體"/>
                          <a:cs typeface="Times New Roman" pitchFamily="18" charset="0"/>
                          <a:sym typeface="Symbol" panose="05050102010706020507" pitchFamily="18" charset="2"/>
                        </a:rPr>
                        <a:t> </a:t>
                      </a:r>
                      <a:endParaRPr lang="zh-TW" altLang="en-US" sz="1600" b="0" dirty="0">
                        <a:solidFill>
                          <a:schemeClr val="bg1">
                            <a:lumMod val="9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a:r>
                        <a:rPr lang="en-US" altLang="zh-TW" sz="1600" b="0" dirty="0">
                          <a:solidFill>
                            <a:schemeClr val="bg1">
                              <a:lumMod val="85000"/>
                            </a:schemeClr>
                          </a:solidFill>
                          <a:latin typeface="+mn-ea"/>
                          <a:ea typeface="+mn-ea"/>
                        </a:rPr>
                        <a:t>49.5</a:t>
                      </a:r>
                      <a:endParaRPr lang="zh-TW" altLang="en-US" sz="1600" b="0" dirty="0">
                        <a:solidFill>
                          <a:schemeClr val="bg1">
                            <a:lumMod val="8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a:r>
                        <a:rPr lang="en-US" altLang="zh-TW" sz="1600" b="0" dirty="0">
                          <a:solidFill>
                            <a:schemeClr val="bg1">
                              <a:lumMod val="85000"/>
                            </a:schemeClr>
                          </a:solidFill>
                          <a:latin typeface="+mn-ea"/>
                          <a:ea typeface="+mn-ea"/>
                        </a:rPr>
                        <a:t>414</a:t>
                      </a:r>
                      <a:endParaRPr lang="zh-TW" altLang="en-US" sz="1600" b="0" dirty="0">
                        <a:solidFill>
                          <a:schemeClr val="bg1">
                            <a:lumMod val="8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fontAlgn="ctr"/>
                      <a:r>
                        <a:rPr lang="en-US" altLang="zh-TW" sz="1600" b="0" i="0" u="none" strike="noStrike" dirty="0">
                          <a:solidFill>
                            <a:schemeClr val="bg1">
                              <a:lumMod val="85000"/>
                            </a:schemeClr>
                          </a:solidFill>
                          <a:effectLst/>
                          <a:latin typeface="+mn-ea"/>
                          <a:ea typeface="+mn-ea"/>
                        </a:rPr>
                        <a:t>380</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a:r>
                        <a:rPr lang="en-US" altLang="zh-TW" sz="1600" b="0" dirty="0">
                          <a:solidFill>
                            <a:schemeClr val="bg1">
                              <a:lumMod val="85000"/>
                            </a:schemeClr>
                          </a:solidFill>
                          <a:latin typeface="+mn-ea"/>
                          <a:ea typeface="+mn-ea"/>
                        </a:rPr>
                        <a:t>9</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124556"/>
                  </a:ext>
                </a:extLst>
              </a:tr>
              <a:tr h="165655">
                <a:tc>
                  <a:txBody>
                    <a:bodyPr/>
                    <a:lstStyle/>
                    <a:p>
                      <a:pPr algn="r"/>
                      <a:r>
                        <a:rPr lang="en-US" altLang="zh-TW" sz="1600" dirty="0">
                          <a:latin typeface="微軟正黑體"/>
                          <a:cs typeface="Times New Roman" pitchFamily="18" charset="0"/>
                        </a:rPr>
                        <a:t>390 k</a:t>
                      </a:r>
                      <a:endParaRPr lang="zh-TW" altLang="en-US" sz="1600" b="0" dirty="0">
                        <a:solidFill>
                          <a:schemeClr val="bg1">
                            <a:lumMod val="9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a:r>
                        <a:rPr lang="en-US" altLang="zh-TW" sz="1600" b="0" dirty="0">
                          <a:solidFill>
                            <a:schemeClr val="bg1">
                              <a:lumMod val="85000"/>
                            </a:schemeClr>
                          </a:solidFill>
                          <a:latin typeface="+mn-ea"/>
                          <a:ea typeface="+mn-ea"/>
                        </a:rPr>
                        <a:t>16</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a:r>
                        <a:rPr lang="en-US" altLang="zh-TW" sz="1600" b="0" dirty="0">
                          <a:solidFill>
                            <a:schemeClr val="bg1">
                              <a:lumMod val="85000"/>
                            </a:schemeClr>
                          </a:solidFill>
                          <a:latin typeface="+mn-ea"/>
                          <a:ea typeface="+mn-ea"/>
                        </a:rPr>
                        <a:t>437,134</a:t>
                      </a:r>
                      <a:endParaRPr lang="zh-TW" altLang="en-US" sz="1600" b="0" dirty="0">
                        <a:solidFill>
                          <a:schemeClr val="bg1">
                            <a:lumMod val="85000"/>
                          </a:schemeClr>
                        </a:solidFill>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r" fontAlgn="ctr"/>
                      <a:r>
                        <a:rPr lang="en-US" altLang="zh-TW" sz="1600" b="0" dirty="0">
                          <a:solidFill>
                            <a:schemeClr val="bg1">
                              <a:lumMod val="85000"/>
                            </a:schemeClr>
                          </a:solidFill>
                          <a:latin typeface="+mn-ea"/>
                          <a:ea typeface="+mn-ea"/>
                          <a:cs typeface="Times New Roman" pitchFamily="18" charset="0"/>
                        </a:rPr>
                        <a:t>393 k</a:t>
                      </a:r>
                      <a:endParaRPr lang="en-US" altLang="zh-TW" sz="1600" b="0" i="0" u="none" strike="noStrike" dirty="0">
                        <a:solidFill>
                          <a:schemeClr val="bg1">
                            <a:lumMod val="85000"/>
                          </a:schemeClr>
                        </a:solidFill>
                        <a:effectLst/>
                        <a:latin typeface="+mn-ea"/>
                        <a:ea typeface="+mn-ea"/>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a:r>
                        <a:rPr lang="en-US" altLang="zh-TW" sz="1600" b="0" dirty="0">
                          <a:solidFill>
                            <a:schemeClr val="bg1">
                              <a:lumMod val="85000"/>
                            </a:schemeClr>
                          </a:solidFill>
                          <a:latin typeface="+mn-ea"/>
                          <a:ea typeface="+mn-ea"/>
                        </a:rPr>
                        <a:t>10</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7323740"/>
                  </a:ext>
                </a:extLst>
              </a:tr>
              <a:tr h="165655">
                <a:tc>
                  <a:txBody>
                    <a:bodyPr/>
                    <a:lstStyle/>
                    <a:p>
                      <a:pPr algn="r"/>
                      <a:r>
                        <a:rPr lang="en-US" altLang="zh-TW" sz="1600" dirty="0">
                          <a:latin typeface="微軟正黑體"/>
                          <a:cs typeface="Times New Roman" pitchFamily="18" charset="0"/>
                        </a:rPr>
                        <a:t>39 k</a:t>
                      </a:r>
                      <a:endParaRPr lang="zh-TW" altLang="en-US" sz="1600" b="0" dirty="0">
                        <a:solidFill>
                          <a:schemeClr val="bg1">
                            <a:lumMod val="95000"/>
                          </a:schemeClr>
                        </a:solidFill>
                        <a:latin typeface="+mn-ea"/>
                        <a:ea typeface="+mn-ea"/>
                      </a:endParaRPr>
                    </a:p>
                  </a:txBody>
                  <a:tcPr marL="6350" marR="6350" marT="6350" marB="0"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zh-TW" sz="1600" b="0" dirty="0">
                          <a:solidFill>
                            <a:schemeClr val="bg1">
                              <a:lumMod val="85000"/>
                            </a:schemeClr>
                          </a:solidFill>
                          <a:latin typeface="+mn-ea"/>
                          <a:ea typeface="+mn-ea"/>
                        </a:rPr>
                        <a:t>42.2</a:t>
                      </a:r>
                      <a:endParaRPr lang="zh-TW" altLang="en-US" sz="1600" b="0" dirty="0">
                        <a:solidFill>
                          <a:schemeClr val="bg1">
                            <a:lumMod val="85000"/>
                          </a:schemeClr>
                        </a:solidFill>
                        <a:latin typeface="+mn-ea"/>
                        <a:ea typeface="+mn-ea"/>
                      </a:endParaRPr>
                    </a:p>
                  </a:txBody>
                  <a:tcPr marL="6350" marR="6350" marT="6350" marB="0" anchor="ctr"/>
                </a:tc>
                <a:tc>
                  <a:txBody>
                    <a:bodyPr/>
                    <a:lstStyle/>
                    <a:p>
                      <a:pPr algn="r"/>
                      <a:r>
                        <a:rPr lang="en-US" altLang="zh-TW" sz="1600" b="0" dirty="0">
                          <a:solidFill>
                            <a:schemeClr val="bg1">
                              <a:lumMod val="85000"/>
                            </a:schemeClr>
                          </a:solidFill>
                          <a:latin typeface="+mn-ea"/>
                          <a:ea typeface="+mn-ea"/>
                        </a:rPr>
                        <a:t>38,022</a:t>
                      </a:r>
                      <a:endParaRPr lang="zh-TW" altLang="en-US" sz="1600" b="0" dirty="0">
                        <a:solidFill>
                          <a:schemeClr val="bg1">
                            <a:lumMod val="85000"/>
                          </a:schemeClr>
                        </a:solidFill>
                        <a:latin typeface="+mn-ea"/>
                        <a:ea typeface="+mn-ea"/>
                      </a:endParaRPr>
                    </a:p>
                  </a:txBody>
                  <a:tcPr marL="6350" marR="6350" marT="6350" marB="0" anchor="ctr"/>
                </a:tc>
                <a:tc>
                  <a:txBody>
                    <a:bodyPr/>
                    <a:lstStyle/>
                    <a:p>
                      <a:pPr algn="r" fontAlgn="ctr"/>
                      <a:r>
                        <a:rPr lang="en-US" altLang="zh-TW" sz="1600" b="0" i="0" u="none" strike="noStrike" dirty="0">
                          <a:solidFill>
                            <a:schemeClr val="bg1">
                              <a:lumMod val="85000"/>
                            </a:schemeClr>
                          </a:solidFill>
                          <a:effectLst/>
                          <a:latin typeface="+mn-ea"/>
                          <a:ea typeface="+mn-ea"/>
                        </a:rPr>
                        <a:t>39.3</a:t>
                      </a:r>
                      <a:r>
                        <a:rPr lang="en-US" altLang="zh-TW" sz="1600" b="0" i="0" u="none" strike="noStrike" baseline="0" dirty="0">
                          <a:solidFill>
                            <a:schemeClr val="bg1">
                              <a:lumMod val="85000"/>
                            </a:schemeClr>
                          </a:solidFill>
                          <a:effectLst/>
                          <a:latin typeface="+mn-ea"/>
                          <a:ea typeface="+mn-ea"/>
                        </a:rPr>
                        <a:t> k</a:t>
                      </a:r>
                      <a:endParaRPr lang="en-US" altLang="zh-TW" sz="1600" b="0" i="0" u="none" strike="noStrike" dirty="0">
                        <a:solidFill>
                          <a:schemeClr val="bg1">
                            <a:lumMod val="85000"/>
                          </a:schemeClr>
                        </a:solidFill>
                        <a:effectLst/>
                        <a:latin typeface="+mn-ea"/>
                        <a:ea typeface="+mn-ea"/>
                      </a:endParaRPr>
                    </a:p>
                  </a:txBody>
                  <a:tcPr marL="6350" marR="6350" marT="6350" marB="0" anchor="ctr"/>
                </a:tc>
                <a:tc>
                  <a:txBody>
                    <a:bodyPr/>
                    <a:lstStyle/>
                    <a:p>
                      <a:pPr algn="ctr"/>
                      <a:r>
                        <a:rPr lang="en-US" altLang="zh-TW" sz="1600" b="0" dirty="0">
                          <a:solidFill>
                            <a:schemeClr val="bg1">
                              <a:lumMod val="85000"/>
                            </a:schemeClr>
                          </a:solidFill>
                          <a:latin typeface="+mn-ea"/>
                          <a:ea typeface="+mn-ea"/>
                        </a:rPr>
                        <a:t>-3</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0269779"/>
                  </a:ext>
                </a:extLst>
              </a:tr>
              <a:tr h="165655">
                <a:tc>
                  <a:txBody>
                    <a:bodyPr/>
                    <a:lstStyle/>
                    <a:p>
                      <a:pPr algn="r"/>
                      <a:r>
                        <a:rPr lang="en-US" altLang="zh-TW" sz="1600" dirty="0">
                          <a:latin typeface="微軟正黑體"/>
                          <a:cs typeface="Times New Roman" pitchFamily="18" charset="0"/>
                        </a:rPr>
                        <a:t>390 </a:t>
                      </a:r>
                      <a:r>
                        <a:rPr lang="zh-TW" altLang="en-US" sz="1600" dirty="0">
                          <a:latin typeface="微軟正黑體"/>
                          <a:cs typeface="Times New Roman" pitchFamily="18" charset="0"/>
                          <a:sym typeface="Symbol" panose="05050102010706020507" pitchFamily="18" charset="2"/>
                        </a:rPr>
                        <a:t> </a:t>
                      </a:r>
                      <a:endParaRPr lang="zh-TW" altLang="en-US" sz="1600" b="0" dirty="0">
                        <a:solidFill>
                          <a:schemeClr val="bg1">
                            <a:lumMod val="9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zh-TW" sz="1600" b="0" dirty="0">
                          <a:solidFill>
                            <a:schemeClr val="bg1">
                              <a:lumMod val="85000"/>
                            </a:schemeClr>
                          </a:solidFill>
                          <a:latin typeface="+mn-ea"/>
                          <a:ea typeface="+mn-ea"/>
                        </a:rPr>
                        <a:t>49.8</a:t>
                      </a:r>
                      <a:endParaRPr lang="zh-TW" altLang="en-US" sz="1600" b="0" dirty="0">
                        <a:solidFill>
                          <a:schemeClr val="bg1">
                            <a:lumMod val="8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a:r>
                        <a:rPr lang="en-US" altLang="zh-TW" sz="1600" b="0" dirty="0">
                          <a:solidFill>
                            <a:schemeClr val="bg1">
                              <a:lumMod val="85000"/>
                            </a:schemeClr>
                          </a:solidFill>
                          <a:latin typeface="+mn-ea"/>
                          <a:ea typeface="+mn-ea"/>
                        </a:rPr>
                        <a:t>826</a:t>
                      </a:r>
                      <a:endParaRPr lang="zh-TW" altLang="en-US" sz="1600" b="0" dirty="0">
                        <a:solidFill>
                          <a:schemeClr val="bg1">
                            <a:lumMod val="85000"/>
                          </a:schemeClr>
                        </a:solidFill>
                        <a:latin typeface="+mn-ea"/>
                        <a:ea typeface="+mn-ea"/>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r" fontAlgn="ctr"/>
                      <a:r>
                        <a:rPr lang="en-US" altLang="zh-TW" sz="1600" b="0" i="0" u="none" strike="noStrike" dirty="0">
                          <a:solidFill>
                            <a:schemeClr val="bg1">
                              <a:lumMod val="85000"/>
                            </a:schemeClr>
                          </a:solidFill>
                          <a:effectLst/>
                          <a:latin typeface="+mn-ea"/>
                          <a:ea typeface="+mn-ea"/>
                        </a:rPr>
                        <a:t>380</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a:r>
                        <a:rPr lang="en-US" altLang="zh-TW" sz="1600" b="0" dirty="0">
                          <a:solidFill>
                            <a:schemeClr val="bg1">
                              <a:lumMod val="85000"/>
                            </a:schemeClr>
                          </a:solidFill>
                          <a:latin typeface="+mn-ea"/>
                          <a:ea typeface="+mn-ea"/>
                        </a:rPr>
                        <a:t>117</a:t>
                      </a:r>
                      <a:endParaRPr lang="zh-TW" altLang="en-US" sz="1600" b="0" dirty="0">
                        <a:solidFill>
                          <a:schemeClr val="bg1">
                            <a:lumMod val="85000"/>
                          </a:schemeClr>
                        </a:solidFill>
                        <a:latin typeface="+mn-ea"/>
                        <a:ea typeface="+mn-ea"/>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9160412"/>
                  </a:ext>
                </a:extLst>
              </a:tr>
            </a:tbl>
          </a:graphicData>
        </a:graphic>
      </p:graphicFrame>
      <p:sp>
        <p:nvSpPr>
          <p:cNvPr id="62" name="矩形 61">
            <a:extLst>
              <a:ext uri="{FF2B5EF4-FFF2-40B4-BE49-F238E27FC236}">
                <a16:creationId xmlns:a16="http://schemas.microsoft.com/office/drawing/2014/main" id="{F74C370D-CCBD-4A61-8228-D65826C4A4F1}"/>
              </a:ext>
            </a:extLst>
          </p:cNvPr>
          <p:cNvSpPr/>
          <p:nvPr/>
        </p:nvSpPr>
        <p:spPr>
          <a:xfrm>
            <a:off x="114048" y="3534906"/>
            <a:ext cx="8497839" cy="656462"/>
          </a:xfrm>
          <a:prstGeom prst="rect">
            <a:avLst/>
          </a:prstGeom>
        </p:spPr>
        <p:txBody>
          <a:bodyPr wrap="none">
            <a:spAutoFit/>
          </a:bodyPr>
          <a:lstStyle/>
          <a:p>
            <a:pPr marL="358775" lvl="0" indent="-358775" defTabSz="685800">
              <a:lnSpc>
                <a:spcPct val="120000"/>
              </a:lnSpc>
              <a:buSzPct val="100000"/>
            </a:pPr>
            <a:r>
              <a:rPr lang="en-US" altLang="zh-TW" sz="1600" dirty="0">
                <a:latin typeface="+mn-ea"/>
                <a:cs typeface="Times New Roman" pitchFamily="18" charset="0"/>
              </a:rPr>
              <a:t>4. </a:t>
            </a:r>
            <a:r>
              <a:rPr lang="zh-TW" altLang="en-US" sz="1600" dirty="0">
                <a:latin typeface="+mn-ea"/>
                <a:cs typeface="Times New Roman" pitchFamily="18" charset="0"/>
              </a:rPr>
              <a:t>萬用電錶測試待測電阻</a:t>
            </a:r>
            <a:r>
              <a:rPr lang="en-US" altLang="zh-TW" sz="1600" dirty="0">
                <a:latin typeface="+mn-ea"/>
                <a:cs typeface="Times New Roman" pitchFamily="18" charset="0"/>
              </a:rPr>
              <a:t>R</a:t>
            </a:r>
          </a:p>
          <a:p>
            <a:pPr marL="358775" lvl="0" indent="-358775" defTabSz="685800">
              <a:lnSpc>
                <a:spcPct val="120000"/>
              </a:lnSpc>
              <a:buSzPct val="100000"/>
            </a:pPr>
            <a:r>
              <a:rPr lang="en-US" altLang="zh-TW" sz="1600" dirty="0">
                <a:latin typeface="+mn-ea"/>
                <a:cs typeface="Times New Roman" pitchFamily="18" charset="0"/>
              </a:rPr>
              <a:t>5. </a:t>
            </a:r>
            <a:r>
              <a:rPr lang="zh-TW" altLang="en-US" sz="1600" dirty="0">
                <a:latin typeface="+mn-ea"/>
                <a:cs typeface="Times New Roman" pitchFamily="18" charset="0"/>
              </a:rPr>
              <a:t>改變提供電壓為</a:t>
            </a:r>
            <a:r>
              <a:rPr lang="en-US" altLang="zh-TW" sz="1600" dirty="0">
                <a:latin typeface="+mn-ea"/>
                <a:cs typeface="Times New Roman" pitchFamily="18" charset="0"/>
              </a:rPr>
              <a:t>1 V</a:t>
            </a:r>
            <a:r>
              <a:rPr lang="zh-TW" altLang="en-US" sz="1600" dirty="0">
                <a:latin typeface="+mn-ea"/>
                <a:cs typeface="Times New Roman" pitchFamily="18" charset="0"/>
              </a:rPr>
              <a:t>及</a:t>
            </a:r>
            <a:r>
              <a:rPr lang="en-US" altLang="zh-TW" sz="1600" dirty="0">
                <a:latin typeface="+mn-ea"/>
                <a:cs typeface="Times New Roman" pitchFamily="18" charset="0"/>
              </a:rPr>
              <a:t>10 V</a:t>
            </a:r>
            <a:r>
              <a:rPr lang="zh-TW" altLang="en-US" sz="1600" dirty="0">
                <a:latin typeface="+mn-ea"/>
                <a:cs typeface="Times New Roman" pitchFamily="18" charset="0"/>
              </a:rPr>
              <a:t>，重複實驗</a:t>
            </a:r>
            <a:r>
              <a:rPr lang="en-US" altLang="zh-TW" sz="1600" dirty="0">
                <a:latin typeface="+mn-ea"/>
                <a:cs typeface="Times New Roman" pitchFamily="18" charset="0"/>
              </a:rPr>
              <a:t>1~3</a:t>
            </a:r>
            <a:r>
              <a:rPr lang="zh-TW" altLang="en-US" sz="1600" dirty="0">
                <a:latin typeface="+mn-ea"/>
                <a:cs typeface="Times New Roman" pitchFamily="18" charset="0"/>
              </a:rPr>
              <a:t>，紀錄之，比較不同電壓造成的誤差並討論之。</a:t>
            </a:r>
            <a:endParaRPr lang="en-US" altLang="zh-TW" sz="1600" dirty="0">
              <a:latin typeface="+mn-ea"/>
              <a:cs typeface="Times New Roman" pitchFamily="18" charset="0"/>
            </a:endParaRPr>
          </a:p>
        </p:txBody>
      </p:sp>
      <p:sp>
        <p:nvSpPr>
          <p:cNvPr id="64" name="標題 63">
            <a:extLst>
              <a:ext uri="{FF2B5EF4-FFF2-40B4-BE49-F238E27FC236}">
                <a16:creationId xmlns:a16="http://schemas.microsoft.com/office/drawing/2014/main" id="{26BFA41A-6F12-43C4-8FA2-EA4FB949E18E}"/>
              </a:ext>
            </a:extLst>
          </p:cNvPr>
          <p:cNvSpPr>
            <a:spLocks noGrp="1"/>
          </p:cNvSpPr>
          <p:nvPr>
            <p:ph type="title"/>
          </p:nvPr>
        </p:nvSpPr>
        <p:spPr>
          <a:xfrm>
            <a:off x="2255291" y="-4036"/>
            <a:ext cx="3863972" cy="609191"/>
          </a:xfrm>
          <a:solidFill>
            <a:schemeClr val="bg1"/>
          </a:solidFill>
        </p:spPr>
        <p:txBody>
          <a:bodyPr/>
          <a:lstStyle/>
          <a:p>
            <a:pPr algn="l">
              <a:lnSpc>
                <a:spcPct val="120000"/>
              </a:lnSpc>
            </a:pPr>
            <a:r>
              <a:rPr lang="zh-TW" altLang="zh-TW" sz="3200" dirty="0">
                <a:solidFill>
                  <a:srgbClr val="0000FF"/>
                </a:solidFill>
                <a:cs typeface="Times New Roman" panose="02020603050405020304" pitchFamily="18" charset="0"/>
              </a:rPr>
              <a:t>實驗</a:t>
            </a:r>
            <a:r>
              <a:rPr lang="en-US" altLang="zh-TW" sz="3200" dirty="0">
                <a:solidFill>
                  <a:srgbClr val="0000FF"/>
                </a:solidFill>
                <a:cs typeface="Times New Roman" panose="02020603050405020304" pitchFamily="18" charset="0"/>
              </a:rPr>
              <a:t>4 </a:t>
            </a:r>
            <a:r>
              <a:rPr lang="zh-TW" altLang="en-US" sz="3200" dirty="0">
                <a:solidFill>
                  <a:srgbClr val="0000FF"/>
                </a:solidFill>
                <a:cs typeface="Times New Roman" panose="02020603050405020304" pitchFamily="18" charset="0"/>
              </a:rPr>
              <a:t>歐姆計 </a:t>
            </a:r>
            <a:r>
              <a:rPr lang="en-US" altLang="zh-TW" sz="3200" dirty="0">
                <a:solidFill>
                  <a:srgbClr val="0000FF"/>
                </a:solidFill>
                <a:cs typeface="Times New Roman" panose="02020603050405020304" pitchFamily="18" charset="0"/>
              </a:rPr>
              <a:t>Data</a:t>
            </a:r>
            <a:endParaRPr lang="zh-TW" altLang="en-US" sz="3200" dirty="0"/>
          </a:p>
        </p:txBody>
      </p:sp>
      <p:sp>
        <p:nvSpPr>
          <p:cNvPr id="4" name="圖說文字: 向上箭號 3">
            <a:extLst>
              <a:ext uri="{FF2B5EF4-FFF2-40B4-BE49-F238E27FC236}">
                <a16:creationId xmlns:a16="http://schemas.microsoft.com/office/drawing/2014/main" id="{66C4190F-7361-4575-9E58-1E0F2ACF74FC}"/>
              </a:ext>
            </a:extLst>
          </p:cNvPr>
          <p:cNvSpPr/>
          <p:nvPr/>
        </p:nvSpPr>
        <p:spPr>
          <a:xfrm>
            <a:off x="2256039" y="5740869"/>
            <a:ext cx="2048338" cy="801529"/>
          </a:xfrm>
          <a:prstGeom prst="upArrowCallout">
            <a:avLst/>
          </a:prstGeom>
          <a:solidFill>
            <a:schemeClr val="bg1">
              <a:lumMod val="95000"/>
            </a:schemeClr>
          </a:solidFill>
          <a:ln>
            <a:solidFill>
              <a:srgbClr val="FF0000"/>
            </a:solidFill>
          </a:ln>
        </p:spPr>
        <p:txBody>
          <a:bodyPr wrap="square">
            <a:spAutoFit/>
          </a:bodyPr>
          <a:lstStyle/>
          <a:p>
            <a:r>
              <a:rPr lang="zh-TW" altLang="en-US" sz="1400" b="1" dirty="0">
                <a:solidFill>
                  <a:srgbClr val="FF0000"/>
                </a:solidFill>
                <a:latin typeface="微軟正黑體"/>
                <a:cs typeface="Times New Roman" pitchFamily="18" charset="0"/>
              </a:rPr>
              <a:t>短路時微調輸出電壓，使</a:t>
            </a:r>
            <a:r>
              <a:rPr lang="zh-TW" altLang="zh-TW" sz="1400" b="1" dirty="0">
                <a:solidFill>
                  <a:srgbClr val="FF0000"/>
                </a:solidFill>
                <a:latin typeface="微軟正黑體"/>
                <a:cs typeface="Times New Roman" pitchFamily="18" charset="0"/>
              </a:rPr>
              <a:t>檢流計</a:t>
            </a:r>
            <a:r>
              <a:rPr lang="en-US" altLang="zh-TW" sz="1400" b="1" dirty="0">
                <a:solidFill>
                  <a:srgbClr val="FF0000"/>
                </a:solidFill>
                <a:latin typeface="微軟正黑體"/>
                <a:cs typeface="Times New Roman" pitchFamily="18" charset="0"/>
              </a:rPr>
              <a:t>(50 </a:t>
            </a:r>
            <a:r>
              <a:rPr lang="en-US" altLang="zh-TW" sz="1400" b="1" dirty="0">
                <a:solidFill>
                  <a:srgbClr val="FF0000"/>
                </a:solidFill>
                <a:latin typeface="微軟正黑體"/>
                <a:cs typeface="Times New Roman" pitchFamily="18" charset="0"/>
                <a:sym typeface="Symbol" panose="05050102010706020507" pitchFamily="18" charset="2"/>
              </a:rPr>
              <a:t></a:t>
            </a:r>
            <a:r>
              <a:rPr lang="en-US" altLang="zh-TW" sz="1400" b="1" dirty="0">
                <a:solidFill>
                  <a:srgbClr val="FF0000"/>
                </a:solidFill>
                <a:latin typeface="微軟正黑體"/>
                <a:cs typeface="Times New Roman" pitchFamily="18" charset="0"/>
              </a:rPr>
              <a:t>A)</a:t>
            </a:r>
            <a:r>
              <a:rPr lang="zh-TW" altLang="en-US" sz="1400" b="1" dirty="0">
                <a:solidFill>
                  <a:srgbClr val="FF0000"/>
                </a:solidFill>
                <a:latin typeface="微軟正黑體"/>
                <a:cs typeface="Times New Roman" pitchFamily="18" charset="0"/>
              </a:rPr>
              <a:t>滿檔位</a:t>
            </a:r>
            <a:endParaRPr lang="zh-TW" altLang="en-US" sz="1400" dirty="0">
              <a:solidFill>
                <a:srgbClr val="FF0000"/>
              </a:solidFill>
            </a:endParaRPr>
          </a:p>
        </p:txBody>
      </p:sp>
      <p:sp>
        <p:nvSpPr>
          <p:cNvPr id="65" name="矩形 64">
            <a:extLst>
              <a:ext uri="{FF2B5EF4-FFF2-40B4-BE49-F238E27FC236}">
                <a16:creationId xmlns:a16="http://schemas.microsoft.com/office/drawing/2014/main" id="{E18F07FE-4254-4B57-A202-937A4F418356}"/>
              </a:ext>
            </a:extLst>
          </p:cNvPr>
          <p:cNvSpPr/>
          <p:nvPr/>
        </p:nvSpPr>
        <p:spPr>
          <a:xfrm>
            <a:off x="114048" y="675389"/>
            <a:ext cx="5027017" cy="369332"/>
          </a:xfrm>
          <a:prstGeom prst="rect">
            <a:avLst/>
          </a:prstGeom>
        </p:spPr>
        <p:txBody>
          <a:bodyPr wrap="square">
            <a:spAutoFit/>
          </a:bodyPr>
          <a:lstStyle/>
          <a:p>
            <a:r>
              <a:rPr lang="zh-TW" altLang="en-US" dirty="0">
                <a:solidFill>
                  <a:srgbClr val="0000FF"/>
                </a:solidFill>
                <a:latin typeface="微軟正黑體"/>
                <a:cs typeface="Times New Roman" pitchFamily="18" charset="0"/>
              </a:rPr>
              <a:t>檢流計</a:t>
            </a:r>
            <a:r>
              <a:rPr lang="en-US" altLang="zh-TW" dirty="0">
                <a:solidFill>
                  <a:srgbClr val="0000FF"/>
                </a:solidFill>
                <a:latin typeface="微軟正黑體"/>
                <a:cs typeface="Times New Roman" pitchFamily="18" charset="0"/>
              </a:rPr>
              <a:t> I</a:t>
            </a:r>
            <a:r>
              <a:rPr lang="en-US" altLang="zh-TW" baseline="-25000" dirty="0">
                <a:solidFill>
                  <a:srgbClr val="0000FF"/>
                </a:solidFill>
                <a:latin typeface="微軟正黑體"/>
                <a:cs typeface="Times New Roman" pitchFamily="18" charset="0"/>
              </a:rPr>
              <a:t>G(FS)</a:t>
            </a:r>
            <a:r>
              <a:rPr lang="en-US" altLang="zh-TW" dirty="0">
                <a:solidFill>
                  <a:srgbClr val="0000FF"/>
                </a:solidFill>
                <a:latin typeface="微軟正黑體"/>
                <a:cs typeface="Times New Roman" pitchFamily="18" charset="0"/>
              </a:rPr>
              <a:t>=50</a:t>
            </a:r>
            <a:r>
              <a:rPr lang="en-US" altLang="zh-TW" dirty="0">
                <a:solidFill>
                  <a:srgbClr val="0000FF"/>
                </a:solidFill>
                <a:latin typeface="微軟正黑體"/>
                <a:cs typeface="Times New Roman" pitchFamily="18" charset="0"/>
                <a:sym typeface="Symbol" panose="05050102010706020507" pitchFamily="18" charset="2"/>
              </a:rPr>
              <a:t></a:t>
            </a:r>
            <a:r>
              <a:rPr lang="en-US" altLang="zh-TW" dirty="0">
                <a:solidFill>
                  <a:srgbClr val="0000FF"/>
                </a:solidFill>
                <a:latin typeface="微軟正黑體"/>
                <a:cs typeface="Times New Roman" pitchFamily="18" charset="0"/>
              </a:rPr>
              <a:t>A, R</a:t>
            </a:r>
            <a:r>
              <a:rPr lang="en-US" altLang="zh-TW" baseline="-25000" dirty="0">
                <a:solidFill>
                  <a:srgbClr val="0000FF"/>
                </a:solidFill>
                <a:latin typeface="微軟正黑體"/>
                <a:cs typeface="Times New Roman" pitchFamily="18" charset="0"/>
              </a:rPr>
              <a:t>G</a:t>
            </a:r>
            <a:r>
              <a:rPr lang="en-US" altLang="zh-TW" dirty="0">
                <a:solidFill>
                  <a:srgbClr val="0000FF"/>
                </a:solidFill>
                <a:latin typeface="微軟正黑體"/>
                <a:cs typeface="Times New Roman" pitchFamily="18" charset="0"/>
              </a:rPr>
              <a:t>=</a:t>
            </a:r>
            <a:r>
              <a:rPr lang="en-US" altLang="zh-TW" dirty="0">
                <a:solidFill>
                  <a:schemeClr val="bg1">
                    <a:lumMod val="85000"/>
                  </a:schemeClr>
                </a:solidFill>
                <a:latin typeface="微軟正黑體"/>
                <a:cs typeface="Times New Roman" pitchFamily="18" charset="0"/>
              </a:rPr>
              <a:t>1758.5</a:t>
            </a:r>
            <a:r>
              <a:rPr lang="zh-TW" altLang="en-US" dirty="0">
                <a:solidFill>
                  <a:srgbClr val="0000FF"/>
                </a:solidFill>
                <a:latin typeface="微軟正黑體"/>
                <a:cs typeface="Times New Roman" pitchFamily="18" charset="0"/>
              </a:rPr>
              <a:t> </a:t>
            </a:r>
            <a:r>
              <a:rPr lang="zh-TW" altLang="en-US" dirty="0">
                <a:solidFill>
                  <a:srgbClr val="0000FF"/>
                </a:solidFill>
                <a:latin typeface="微軟正黑體"/>
                <a:cs typeface="Times New Roman" pitchFamily="18" charset="0"/>
                <a:sym typeface="Symbol" panose="05050102010706020507" pitchFamily="18" charset="2"/>
              </a:rPr>
              <a:t></a:t>
            </a:r>
            <a:r>
              <a:rPr lang="en-US" altLang="zh-TW" dirty="0">
                <a:solidFill>
                  <a:srgbClr val="0000FF"/>
                </a:solidFill>
                <a:latin typeface="微軟正黑體"/>
                <a:cs typeface="Times New Roman" pitchFamily="18" charset="0"/>
              </a:rPr>
              <a:t>)</a:t>
            </a:r>
            <a:r>
              <a:rPr lang="zh-TW" altLang="en-US" dirty="0">
                <a:solidFill>
                  <a:srgbClr val="0000FF"/>
                </a:solidFill>
                <a:latin typeface="微軟正黑體"/>
                <a:cs typeface="Times New Roman" pitchFamily="18" charset="0"/>
              </a:rPr>
              <a:t>組裝歐姆計</a:t>
            </a:r>
            <a:endParaRPr lang="zh-TW" altLang="en-US" dirty="0"/>
          </a:p>
        </p:txBody>
      </p:sp>
    </p:spTree>
    <p:extLst>
      <p:ext uri="{BB962C8B-B14F-4D97-AF65-F5344CB8AC3E}">
        <p14:creationId xmlns:p14="http://schemas.microsoft.com/office/powerpoint/2010/main" val="354178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p:nvPr/>
        </p:nvPicPr>
        <p:blipFill>
          <a:blip r:embed="rId2" cstate="print"/>
          <a:srcRect/>
          <a:stretch>
            <a:fillRect/>
          </a:stretch>
        </p:blipFill>
        <p:spPr bwMode="auto">
          <a:xfrm>
            <a:off x="6460431" y="4311665"/>
            <a:ext cx="2508403" cy="1488402"/>
          </a:xfrm>
          <a:prstGeom prst="rect">
            <a:avLst/>
          </a:prstGeom>
          <a:noFill/>
          <a:ln w="9525">
            <a:noFill/>
            <a:miter lim="800000"/>
            <a:headEnd/>
            <a:tailEnd/>
          </a:ln>
        </p:spPr>
      </p:pic>
      <p:sp>
        <p:nvSpPr>
          <p:cNvPr id="2" name="文字方塊 1"/>
          <p:cNvSpPr txBox="1"/>
          <p:nvPr/>
        </p:nvSpPr>
        <p:spPr>
          <a:xfrm>
            <a:off x="6274633" y="6067985"/>
            <a:ext cx="2880000" cy="646986"/>
          </a:xfrm>
          <a:prstGeom prst="roundRect">
            <a:avLst/>
          </a:prstGeom>
          <a:solidFill>
            <a:schemeClr val="bg1"/>
          </a:solidFill>
        </p:spPr>
        <p:txBody>
          <a:bodyPr wrap="square" rtlCol="0">
            <a:spAutoFit/>
          </a:bodyPr>
          <a:lstStyle/>
          <a:p>
            <a:pPr algn="ctr"/>
            <a:r>
              <a:rPr lang="zh-TW" altLang="zh-TW" sz="1600" dirty="0">
                <a:latin typeface="+mn-ea"/>
                <a:cs typeface="Times New Roman" pitchFamily="18" charset="0"/>
              </a:rPr>
              <a:t>圖</a:t>
            </a:r>
            <a:r>
              <a:rPr lang="en-US" altLang="zh-TW" sz="1600" dirty="0">
                <a:latin typeface="+mn-ea"/>
                <a:cs typeface="Times New Roman" pitchFamily="18" charset="0"/>
              </a:rPr>
              <a:t>10</a:t>
            </a:r>
            <a:r>
              <a:rPr lang="zh-TW" altLang="zh-TW" sz="1600" dirty="0">
                <a:latin typeface="+mn-ea"/>
                <a:cs typeface="Times New Roman" pitchFamily="18" charset="0"/>
              </a:rPr>
              <a:t>、多範圍安培計的內部</a:t>
            </a:r>
            <a:r>
              <a:rPr lang="zh-TW" altLang="en-US" sz="1600" dirty="0">
                <a:latin typeface="+mn-ea"/>
                <a:cs typeface="Times New Roman" pitchFamily="18" charset="0"/>
              </a:rPr>
              <a:t>電</a:t>
            </a:r>
            <a:r>
              <a:rPr lang="zh-TW" altLang="zh-TW" sz="1600" dirty="0">
                <a:latin typeface="+mn-ea"/>
                <a:cs typeface="Times New Roman" pitchFamily="18" charset="0"/>
              </a:rPr>
              <a:t>路</a:t>
            </a:r>
          </a:p>
        </p:txBody>
      </p:sp>
      <p:sp>
        <p:nvSpPr>
          <p:cNvPr id="6" name="矩形 5">
            <a:extLst>
              <a:ext uri="{FF2B5EF4-FFF2-40B4-BE49-F238E27FC236}">
                <a16:creationId xmlns:a16="http://schemas.microsoft.com/office/drawing/2014/main" id="{BAC0162D-3ACA-4F8A-BC60-780247237F59}"/>
              </a:ext>
            </a:extLst>
          </p:cNvPr>
          <p:cNvSpPr/>
          <p:nvPr/>
        </p:nvSpPr>
        <p:spPr>
          <a:xfrm>
            <a:off x="465908" y="801162"/>
            <a:ext cx="8336569" cy="3308470"/>
          </a:xfrm>
          <a:prstGeom prst="rect">
            <a:avLst/>
          </a:prstGeom>
        </p:spPr>
        <p:txBody>
          <a:bodyPr wrap="square">
            <a:spAutoFit/>
          </a:bodyPr>
          <a:lstStyle/>
          <a:p>
            <a:pPr marL="363538" lvl="0" indent="-363538" defTabSz="685800">
              <a:lnSpc>
                <a:spcPct val="120000"/>
              </a:lnSpc>
              <a:spcBef>
                <a:spcPts val="600"/>
              </a:spcBef>
              <a:buSzPct val="100000"/>
              <a:buFont typeface="+mj-lt"/>
              <a:buAutoNum type="arabicPeriod"/>
            </a:pP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在圖</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8</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中，以自製電流計測量流過</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150 Ω</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電阻器的電流。試比較該電</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錶</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兩端的電壓降與電阻器兩端的電壓降。</a:t>
            </a:r>
            <a:endPar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363538" lvl="0" indent="-363538" defTabSz="685800">
              <a:lnSpc>
                <a:spcPct val="120000"/>
              </a:lnSpc>
              <a:spcBef>
                <a:spcPts val="600"/>
              </a:spcBef>
              <a:buSzPct val="100000"/>
              <a:buFont typeface="+mj-lt"/>
              <a:buAutoNum type="arabicPeriod"/>
            </a:pP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在圖</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9</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中，以自製伏特計測量</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150 Ω</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電阻器兩端的電壓。流過該</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錶</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的電流之數量級為何？</a:t>
            </a:r>
            <a:endPar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363538" lvl="0" indent="-363538" defTabSz="685800">
              <a:lnSpc>
                <a:spcPct val="120000"/>
              </a:lnSpc>
              <a:spcBef>
                <a:spcPts val="600"/>
              </a:spcBef>
              <a:buSzPct val="100000"/>
              <a:buFont typeface="+mj-lt"/>
              <a:buAutoNum type="arabicPeriod"/>
            </a:pP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在圖</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10</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的裝置中，將檢流計與三個電阻器</a:t>
            </a:r>
            <a:r>
              <a:rPr lang="en-US" altLang="zh-TW" sz="2400" b="1" i="1" dirty="0" err="1">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en-US" altLang="zh-TW" sz="2400" b="1" i="1" baseline="-25000" dirty="0" err="1">
                <a:solidFill>
                  <a:prstClr val="black"/>
                </a:solidFill>
                <a:latin typeface="微軟正黑體" panose="020B0604030504040204" pitchFamily="34" charset="-120"/>
                <a:ea typeface="微軟正黑體" panose="020B0604030504040204" pitchFamily="34" charset="-120"/>
                <a:cs typeface="Times New Roman" pitchFamily="18" charset="0"/>
              </a:rPr>
              <a:t>l</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en-US" altLang="zh-TW" sz="2400" b="1" i="1" dirty="0">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en-US" altLang="zh-TW" sz="2400" b="1" i="1" baseline="-25000" dirty="0">
                <a:solidFill>
                  <a:prstClr val="black"/>
                </a:solidFill>
                <a:latin typeface="微軟正黑體" panose="020B0604030504040204" pitchFamily="34" charset="-120"/>
                <a:ea typeface="微軟正黑體" panose="020B0604030504040204" pitchFamily="34" charset="-120"/>
                <a:cs typeface="Times New Roman" pitchFamily="18" charset="0"/>
              </a:rPr>
              <a:t>2</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及</a:t>
            </a:r>
            <a:r>
              <a:rPr lang="en-US" altLang="zh-TW" sz="2400" b="1" i="1" dirty="0">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en-US" altLang="zh-TW" sz="2400" b="1" i="1" baseline="-25000" dirty="0">
                <a:solidFill>
                  <a:prstClr val="black"/>
                </a:solidFill>
                <a:latin typeface="微軟正黑體" panose="020B0604030504040204" pitchFamily="34" charset="-120"/>
                <a:ea typeface="微軟正黑體" panose="020B0604030504040204" pitchFamily="34" charset="-120"/>
                <a:cs typeface="Times New Roman" pitchFamily="18" charset="0"/>
              </a:rPr>
              <a:t>3</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連接而成多範圍安培計，使其滿刻度偏轉時的電流分別為</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1</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安培、</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0.1</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安培及</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0.01</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安培，試求電阻器</a:t>
            </a:r>
            <a:r>
              <a:rPr lang="en-US" altLang="zh-TW" sz="2400" b="1" i="1" dirty="0" err="1">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en-US" altLang="zh-TW" sz="2400" b="1" i="1" baseline="-25000" dirty="0" err="1">
                <a:solidFill>
                  <a:prstClr val="black"/>
                </a:solidFill>
                <a:latin typeface="微軟正黑體" panose="020B0604030504040204" pitchFamily="34" charset="-120"/>
                <a:ea typeface="微軟正黑體" panose="020B0604030504040204" pitchFamily="34" charset="-120"/>
                <a:cs typeface="Times New Roman" pitchFamily="18" charset="0"/>
              </a:rPr>
              <a:t>l</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en-US" altLang="zh-TW" sz="2400" b="1" i="1" dirty="0">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en-US" altLang="zh-TW" sz="2400" b="1" i="1" baseline="-25000" dirty="0">
                <a:solidFill>
                  <a:prstClr val="black"/>
                </a:solidFill>
                <a:latin typeface="微軟正黑體" panose="020B0604030504040204" pitchFamily="34" charset="-120"/>
                <a:ea typeface="微軟正黑體" panose="020B0604030504040204" pitchFamily="34" charset="-120"/>
                <a:cs typeface="Times New Roman" pitchFamily="18" charset="0"/>
              </a:rPr>
              <a:t>2</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及</a:t>
            </a:r>
            <a:r>
              <a:rPr lang="en-US" altLang="zh-TW" sz="2400" b="1" i="1" dirty="0">
                <a:solidFill>
                  <a:prstClr val="black"/>
                </a:solidFill>
                <a:latin typeface="微軟正黑體" panose="020B0604030504040204" pitchFamily="34" charset="-120"/>
                <a:ea typeface="微軟正黑體" panose="020B0604030504040204" pitchFamily="34" charset="-120"/>
                <a:cs typeface="Times New Roman" pitchFamily="18" charset="0"/>
              </a:rPr>
              <a:t>R</a:t>
            </a:r>
            <a:r>
              <a:rPr lang="en-US" altLang="zh-TW" sz="2400" b="1" i="1" baseline="-25000" dirty="0">
                <a:solidFill>
                  <a:prstClr val="black"/>
                </a:solidFill>
                <a:latin typeface="微軟正黑體" panose="020B0604030504040204" pitchFamily="34" charset="-120"/>
                <a:ea typeface="微軟正黑體" panose="020B0604030504040204" pitchFamily="34" charset="-120"/>
                <a:cs typeface="Times New Roman" pitchFamily="18" charset="0"/>
              </a:rPr>
              <a:t>3</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的數值。</a:t>
            </a:r>
            <a:endPar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
        <p:nvSpPr>
          <p:cNvPr id="8" name="Rectangle 3">
            <a:extLst>
              <a:ext uri="{FF2B5EF4-FFF2-40B4-BE49-F238E27FC236}">
                <a16:creationId xmlns:a16="http://schemas.microsoft.com/office/drawing/2014/main" id="{40F8D1C6-3309-48AD-B32A-2DC42959638E}"/>
              </a:ext>
            </a:extLst>
          </p:cNvPr>
          <p:cNvSpPr>
            <a:spLocks noChangeArrowheads="1"/>
          </p:cNvSpPr>
          <p:nvPr/>
        </p:nvSpPr>
        <p:spPr bwMode="auto">
          <a:xfrm>
            <a:off x="0" y="6067985"/>
            <a:ext cx="2952000" cy="646986"/>
          </a:xfrm>
          <a:prstGeom prst="round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zh-TW" sz="1600" b="0" i="0" u="none" strike="noStrike" cap="none" normalizeH="0" baseline="0" dirty="0">
                <a:ln>
                  <a:noFill/>
                </a:ln>
                <a:solidFill>
                  <a:schemeClr val="tx1"/>
                </a:solidFill>
                <a:effectLst/>
                <a:latin typeface="+mn-ea"/>
                <a:cs typeface="Times New Roman" pitchFamily="18" charset="0"/>
              </a:rPr>
              <a:t>圖</a:t>
            </a:r>
            <a:r>
              <a:rPr kumimoji="1" lang="en-US" altLang="zh-TW" sz="1600" b="0" i="0" u="none" strike="noStrike" cap="none" normalizeH="0" baseline="0" dirty="0">
                <a:ln>
                  <a:noFill/>
                </a:ln>
                <a:solidFill>
                  <a:schemeClr val="tx1"/>
                </a:solidFill>
                <a:effectLst/>
                <a:latin typeface="+mn-ea"/>
                <a:cs typeface="Times New Roman" pitchFamily="18" charset="0"/>
              </a:rPr>
              <a:t>8</a:t>
            </a:r>
            <a:r>
              <a:rPr kumimoji="1" lang="zh-TW" altLang="en-US" sz="1600" dirty="0">
                <a:latin typeface="+mn-ea"/>
                <a:cs typeface="Times New Roman" pitchFamily="18" charset="0"/>
              </a:rPr>
              <a:t> </a:t>
            </a:r>
            <a:r>
              <a:rPr kumimoji="1" lang="zh-TW" altLang="en-US" sz="1600" b="0" i="0" u="none" strike="noStrike" cap="none" normalizeH="0" baseline="0" dirty="0">
                <a:ln>
                  <a:noFill/>
                </a:ln>
                <a:solidFill>
                  <a:schemeClr val="tx1"/>
                </a:solidFill>
                <a:effectLst/>
                <a:latin typeface="+mn-ea"/>
                <a:cs typeface="Times New Roman" pitchFamily="18" charset="0"/>
              </a:rPr>
              <a:t>利用自製安培計測量電路中的電流</a:t>
            </a:r>
            <a:endParaRPr kumimoji="1" lang="zh-TW" altLang="en-US" sz="1600" b="0" i="0" u="none" strike="noStrike" cap="none" normalizeH="0" baseline="0" dirty="0">
              <a:ln>
                <a:noFill/>
              </a:ln>
              <a:solidFill>
                <a:schemeClr val="tx1"/>
              </a:solidFill>
              <a:effectLst/>
              <a:latin typeface="+mn-ea"/>
              <a:cs typeface="新細明體" pitchFamily="18" charset="-120"/>
            </a:endParaRPr>
          </a:p>
        </p:txBody>
      </p:sp>
      <p:sp>
        <p:nvSpPr>
          <p:cNvPr id="10" name="Rectangle 3">
            <a:extLst>
              <a:ext uri="{FF2B5EF4-FFF2-40B4-BE49-F238E27FC236}">
                <a16:creationId xmlns:a16="http://schemas.microsoft.com/office/drawing/2014/main" id="{0B850669-1558-476B-92CF-A58F1120707B}"/>
              </a:ext>
            </a:extLst>
          </p:cNvPr>
          <p:cNvSpPr>
            <a:spLocks noChangeArrowheads="1"/>
          </p:cNvSpPr>
          <p:nvPr/>
        </p:nvSpPr>
        <p:spPr bwMode="auto">
          <a:xfrm>
            <a:off x="3172822" y="6113990"/>
            <a:ext cx="2952000" cy="646986"/>
          </a:xfrm>
          <a:prstGeom prst="round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1" lang="zh-TW" altLang="zh-TW" sz="1600" dirty="0">
                <a:latin typeface="+mn-ea"/>
                <a:cs typeface="Times New Roman" pitchFamily="18" charset="0"/>
              </a:rPr>
              <a:t>圖</a:t>
            </a:r>
            <a:r>
              <a:rPr kumimoji="1" lang="en-US" altLang="zh-TW" sz="1600" dirty="0">
                <a:latin typeface="+mn-ea"/>
                <a:cs typeface="Times New Roman" pitchFamily="18" charset="0"/>
              </a:rPr>
              <a:t>9</a:t>
            </a:r>
            <a:r>
              <a:rPr kumimoji="1" lang="zh-TW" altLang="en-US" sz="1600" dirty="0">
                <a:latin typeface="+mn-ea"/>
                <a:cs typeface="Times New Roman" pitchFamily="18" charset="0"/>
              </a:rPr>
              <a:t> </a:t>
            </a:r>
            <a:r>
              <a:rPr kumimoji="1" lang="zh-TW" altLang="en-US" sz="1600" b="0" i="0" u="none" strike="noStrike" cap="none" normalizeH="0" baseline="0" dirty="0">
                <a:ln>
                  <a:noFill/>
                </a:ln>
                <a:solidFill>
                  <a:schemeClr val="tx1"/>
                </a:solidFill>
                <a:effectLst/>
                <a:latin typeface="+mn-ea"/>
                <a:cs typeface="Times New Roman" pitchFamily="18" charset="0"/>
              </a:rPr>
              <a:t>利用伏特計測量電路中</a:t>
            </a:r>
            <a:endParaRPr kumimoji="1" lang="en-US" altLang="zh-TW" sz="1600" b="0" i="0" u="none" strike="noStrike" cap="none" normalizeH="0" baseline="0" dirty="0">
              <a:ln>
                <a:noFill/>
              </a:ln>
              <a:solidFill>
                <a:schemeClr val="tx1"/>
              </a:solidFill>
              <a:effectLst/>
              <a:latin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ea"/>
                <a:cs typeface="Times New Roman" pitchFamily="18" charset="0"/>
              </a:rPr>
              <a:t>兩點的電位差</a:t>
            </a:r>
          </a:p>
        </p:txBody>
      </p:sp>
      <p:grpSp>
        <p:nvGrpSpPr>
          <p:cNvPr id="11" name="群組 10">
            <a:extLst>
              <a:ext uri="{FF2B5EF4-FFF2-40B4-BE49-F238E27FC236}">
                <a16:creationId xmlns:a16="http://schemas.microsoft.com/office/drawing/2014/main" id="{367CC3F3-2FE9-4818-9CCE-A547402325B1}"/>
              </a:ext>
            </a:extLst>
          </p:cNvPr>
          <p:cNvGrpSpPr>
            <a:grpSpLocks noChangeAspect="1"/>
          </p:cNvGrpSpPr>
          <p:nvPr/>
        </p:nvGrpSpPr>
        <p:grpSpPr>
          <a:xfrm>
            <a:off x="3370539" y="4162996"/>
            <a:ext cx="2736000" cy="1995494"/>
            <a:chOff x="5676129" y="373523"/>
            <a:chExt cx="3818661" cy="2785128"/>
          </a:xfrm>
        </p:grpSpPr>
        <p:grpSp>
          <p:nvGrpSpPr>
            <p:cNvPr id="12" name="群組 11">
              <a:extLst>
                <a:ext uri="{FF2B5EF4-FFF2-40B4-BE49-F238E27FC236}">
                  <a16:creationId xmlns:a16="http://schemas.microsoft.com/office/drawing/2014/main" id="{7E9EA23F-7686-41BD-8C1F-F80257A4D56F}"/>
                </a:ext>
              </a:extLst>
            </p:cNvPr>
            <p:cNvGrpSpPr/>
            <p:nvPr/>
          </p:nvGrpSpPr>
          <p:grpSpPr>
            <a:xfrm rot="5400000">
              <a:off x="7524699" y="1804419"/>
              <a:ext cx="517854" cy="236119"/>
              <a:chOff x="4832358" y="4997362"/>
              <a:chExt cx="1945233" cy="291178"/>
            </a:xfrm>
          </p:grpSpPr>
          <p:cxnSp>
            <p:nvCxnSpPr>
              <p:cNvPr id="45" name="直線接點 44">
                <a:extLst>
                  <a:ext uri="{FF2B5EF4-FFF2-40B4-BE49-F238E27FC236}">
                    <a16:creationId xmlns:a16="http://schemas.microsoft.com/office/drawing/2014/main" id="{187937E0-4812-4505-A173-97175B57A251}"/>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40DA7462-5934-44B4-80AF-4D055EE60C83}"/>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CFCE3899-BED2-440C-A752-C4D9A55B200E}"/>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D830099D-469B-46A3-82F0-DBF4D0A6523D}"/>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AF317530-3F23-40C2-A7F2-97C80E6F054C}"/>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7AE55984-38F1-4F64-8287-97E35796AC77}"/>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95776CA9-C936-474D-87A4-5D2D1C9EE74F}"/>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54A418EA-37A3-47DF-87E9-C7C66FBA01EC}"/>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3AF8FB7B-7505-4C92-8DED-4A7ECD597318}"/>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群組 12">
              <a:extLst>
                <a:ext uri="{FF2B5EF4-FFF2-40B4-BE49-F238E27FC236}">
                  <a16:creationId xmlns:a16="http://schemas.microsoft.com/office/drawing/2014/main" id="{F4048843-AE9A-4C0E-9F7F-EA7889C26B31}"/>
                </a:ext>
              </a:extLst>
            </p:cNvPr>
            <p:cNvGrpSpPr/>
            <p:nvPr/>
          </p:nvGrpSpPr>
          <p:grpSpPr>
            <a:xfrm>
              <a:off x="5676129" y="706796"/>
              <a:ext cx="1495531" cy="2451855"/>
              <a:chOff x="4984071" y="1083401"/>
              <a:chExt cx="1440000" cy="2363505"/>
            </a:xfrm>
          </p:grpSpPr>
          <p:sp>
            <p:nvSpPr>
              <p:cNvPr id="42" name="矩形 41">
                <a:extLst>
                  <a:ext uri="{FF2B5EF4-FFF2-40B4-BE49-F238E27FC236}">
                    <a16:creationId xmlns:a16="http://schemas.microsoft.com/office/drawing/2014/main" id="{07869061-885A-4F77-882D-D54531D4DFC7}"/>
                  </a:ext>
                </a:extLst>
              </p:cNvPr>
              <p:cNvSpPr/>
              <p:nvPr/>
            </p:nvSpPr>
            <p:spPr>
              <a:xfrm>
                <a:off x="4984071" y="1083401"/>
                <a:ext cx="1440000" cy="236350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100" dirty="0">
                    <a:solidFill>
                      <a:schemeClr val="tx1"/>
                    </a:solidFill>
                    <a:latin typeface="+mn-ea"/>
                  </a:rPr>
                  <a:t>supply</a:t>
                </a:r>
                <a:endParaRPr lang="en-US" altLang="zh-TW" sz="1200" dirty="0">
                  <a:solidFill>
                    <a:schemeClr val="tx1"/>
                  </a:solidFill>
                  <a:latin typeface="+mn-ea"/>
                </a:endParaRPr>
              </a:p>
              <a:p>
                <a:pPr algn="ctr">
                  <a:lnSpc>
                    <a:spcPct val="120000"/>
                  </a:lnSpc>
                </a:pPr>
                <a:r>
                  <a:rPr lang="zh-TW" altLang="en-US" sz="1200" dirty="0">
                    <a:solidFill>
                      <a:schemeClr val="tx1"/>
                    </a:solidFill>
                    <a:latin typeface="+mn-ea"/>
                  </a:rPr>
                  <a:t>電源供應器</a:t>
                </a:r>
              </a:p>
            </p:txBody>
          </p:sp>
          <p:sp>
            <p:nvSpPr>
              <p:cNvPr id="43" name="橢圓 42">
                <a:extLst>
                  <a:ext uri="{FF2B5EF4-FFF2-40B4-BE49-F238E27FC236}">
                    <a16:creationId xmlns:a16="http://schemas.microsoft.com/office/drawing/2014/main" id="{CD1F239E-A365-496D-A5BD-1469B0CDCABF}"/>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rPr>
                  <a:t>+</a:t>
                </a:r>
                <a:endParaRPr lang="zh-TW" altLang="en-US" sz="1200" b="1" dirty="0">
                  <a:solidFill>
                    <a:schemeClr val="tx1"/>
                  </a:solidFill>
                </a:endParaRPr>
              </a:p>
            </p:txBody>
          </p:sp>
          <p:sp>
            <p:nvSpPr>
              <p:cNvPr id="44" name="橢圓 43">
                <a:extLst>
                  <a:ext uri="{FF2B5EF4-FFF2-40B4-BE49-F238E27FC236}">
                    <a16:creationId xmlns:a16="http://schemas.microsoft.com/office/drawing/2014/main" id="{F4D54B6F-04D8-4899-A6DF-59163D7B614E}"/>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b="1" dirty="0">
                    <a:solidFill>
                      <a:schemeClr val="tx1"/>
                    </a:solidFill>
                  </a:rPr>
                  <a:t>-</a:t>
                </a:r>
                <a:endParaRPr lang="zh-TW" altLang="en-US" b="1" dirty="0">
                  <a:solidFill>
                    <a:schemeClr val="tx1"/>
                  </a:solidFill>
                </a:endParaRPr>
              </a:p>
            </p:txBody>
          </p:sp>
        </p:grpSp>
        <p:cxnSp>
          <p:nvCxnSpPr>
            <p:cNvPr id="14" name="直線接點 13">
              <a:extLst>
                <a:ext uri="{FF2B5EF4-FFF2-40B4-BE49-F238E27FC236}">
                  <a16:creationId xmlns:a16="http://schemas.microsoft.com/office/drawing/2014/main" id="{B7866867-A58A-47A5-B579-852C1D823BFA}"/>
                </a:ext>
              </a:extLst>
            </p:cNvPr>
            <p:cNvCxnSpPr>
              <a:cxnSpLocks/>
            </p:cNvCxnSpPr>
            <p:nvPr/>
          </p:nvCxnSpPr>
          <p:spPr>
            <a:xfrm>
              <a:off x="6944305" y="1053505"/>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90B7AFE7-4144-4753-91C6-773122429A92}"/>
                </a:ext>
              </a:extLst>
            </p:cNvPr>
            <p:cNvCxnSpPr/>
            <p:nvPr/>
          </p:nvCxnSpPr>
          <p:spPr>
            <a:xfrm>
              <a:off x="6935058" y="2770923"/>
              <a:ext cx="8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9C6D4EAF-6915-4964-B0DF-502D7E86AF0D}"/>
                </a:ext>
              </a:extLst>
            </p:cNvPr>
            <p:cNvCxnSpPr/>
            <p:nvPr/>
          </p:nvCxnSpPr>
          <p:spPr>
            <a:xfrm>
              <a:off x="8719178" y="1045677"/>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4F788CAB-82CA-4E5A-B2A1-B4922022F741}"/>
                </a:ext>
              </a:extLst>
            </p:cNvPr>
            <p:cNvCxnSpPr/>
            <p:nvPr/>
          </p:nvCxnSpPr>
          <p:spPr>
            <a:xfrm>
              <a:off x="8726095" y="2528185"/>
              <a:ext cx="0" cy="2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987A9AA3-D9CB-4196-BE95-D2C5190D7AF0}"/>
                </a:ext>
              </a:extLst>
            </p:cNvPr>
            <p:cNvSpPr/>
            <p:nvPr/>
          </p:nvSpPr>
          <p:spPr>
            <a:xfrm>
              <a:off x="8438766" y="1958434"/>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1600" dirty="0">
                  <a:solidFill>
                    <a:schemeClr val="tx1"/>
                  </a:solidFill>
                </a:rPr>
                <a:t>G</a:t>
              </a:r>
              <a:endParaRPr lang="zh-TW" altLang="en-US" sz="1600" dirty="0">
                <a:solidFill>
                  <a:schemeClr val="tx1"/>
                </a:solidFill>
              </a:endParaRPr>
            </a:p>
          </p:txBody>
        </p:sp>
        <p:cxnSp>
          <p:nvCxnSpPr>
            <p:cNvPr id="19" name="直線接點 18">
              <a:extLst>
                <a:ext uri="{FF2B5EF4-FFF2-40B4-BE49-F238E27FC236}">
                  <a16:creationId xmlns:a16="http://schemas.microsoft.com/office/drawing/2014/main" id="{0C70A7A8-0CE1-4994-B094-78BB25A6EBD6}"/>
                </a:ext>
              </a:extLst>
            </p:cNvPr>
            <p:cNvCxnSpPr>
              <a:cxnSpLocks/>
            </p:cNvCxnSpPr>
            <p:nvPr/>
          </p:nvCxnSpPr>
          <p:spPr>
            <a:xfrm rot="5400000">
              <a:off x="7513377" y="2464316"/>
              <a:ext cx="57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F00004D4-E18A-46E7-94CE-F51D96546A1A}"/>
                </a:ext>
              </a:extLst>
            </p:cNvPr>
            <p:cNvSpPr/>
            <p:nvPr/>
          </p:nvSpPr>
          <p:spPr>
            <a:xfrm>
              <a:off x="7051682" y="1358518"/>
              <a:ext cx="779038" cy="429567"/>
            </a:xfrm>
            <a:prstGeom prst="rect">
              <a:avLst/>
            </a:prstGeom>
          </p:spPr>
          <p:txBody>
            <a:bodyPr wrap="none">
              <a:spAutoFit/>
            </a:bodyPr>
            <a:lstStyle/>
            <a:p>
              <a:r>
                <a:rPr lang="en-US" altLang="zh-TW" sz="1400" b="1" i="1" dirty="0">
                  <a:solidFill>
                    <a:srgbClr val="CC3300"/>
                  </a:solidFill>
                  <a:latin typeface="+mn-ea"/>
                </a:rPr>
                <a:t>R</a:t>
              </a:r>
              <a:r>
                <a:rPr lang="en-US" altLang="zh-TW" sz="1400" b="1" i="1" baseline="-25000" dirty="0">
                  <a:solidFill>
                    <a:srgbClr val="CC3300"/>
                  </a:solidFill>
                  <a:latin typeface="+mn-ea"/>
                </a:rPr>
                <a:t>DUT</a:t>
              </a:r>
              <a:endParaRPr lang="zh-TW" altLang="en-US" sz="1400" b="1" baseline="-25000" dirty="0"/>
            </a:p>
          </p:txBody>
        </p:sp>
        <p:sp>
          <p:nvSpPr>
            <p:cNvPr id="21" name="矩形 20">
              <a:extLst>
                <a:ext uri="{FF2B5EF4-FFF2-40B4-BE49-F238E27FC236}">
                  <a16:creationId xmlns:a16="http://schemas.microsoft.com/office/drawing/2014/main" id="{7335BB27-2055-4384-A955-0781A4E1B56D}"/>
                </a:ext>
              </a:extLst>
            </p:cNvPr>
            <p:cNvSpPr/>
            <p:nvPr/>
          </p:nvSpPr>
          <p:spPr>
            <a:xfrm>
              <a:off x="7074884" y="1772089"/>
              <a:ext cx="758902" cy="365131"/>
            </a:xfrm>
            <a:prstGeom prst="rect">
              <a:avLst/>
            </a:prstGeom>
          </p:spPr>
          <p:txBody>
            <a:bodyPr wrap="none">
              <a:spAutoFit/>
            </a:bodyPr>
            <a:lstStyle/>
            <a:p>
              <a:r>
                <a:rPr lang="en-US" altLang="zh-TW" sz="1050" b="1" dirty="0">
                  <a:solidFill>
                    <a:srgbClr val="CC3300"/>
                  </a:solidFill>
                  <a:latin typeface="+mn-ea"/>
                </a:rPr>
                <a:t>150</a:t>
              </a:r>
              <a:r>
                <a:rPr lang="en-US" altLang="zh-TW" sz="1050" b="1" dirty="0">
                  <a:solidFill>
                    <a:srgbClr val="CC3300"/>
                  </a:solidFill>
                  <a:latin typeface="+mn-ea"/>
                  <a:sym typeface="Symbol" panose="05050102010706020507" pitchFamily="18" charset="2"/>
                </a:rPr>
                <a:t></a:t>
              </a:r>
              <a:endParaRPr lang="zh-TW" altLang="en-US" sz="1050" b="1" baseline="-25000" dirty="0"/>
            </a:p>
          </p:txBody>
        </p:sp>
        <p:cxnSp>
          <p:nvCxnSpPr>
            <p:cNvPr id="22" name="直線接點 21">
              <a:extLst>
                <a:ext uri="{FF2B5EF4-FFF2-40B4-BE49-F238E27FC236}">
                  <a16:creationId xmlns:a16="http://schemas.microsoft.com/office/drawing/2014/main" id="{5010B950-971F-47A8-9D36-22B7C4A7C244}"/>
                </a:ext>
              </a:extLst>
            </p:cNvPr>
            <p:cNvCxnSpPr>
              <a:cxnSpLocks/>
            </p:cNvCxnSpPr>
            <p:nvPr/>
          </p:nvCxnSpPr>
          <p:spPr>
            <a:xfrm rot="5400000">
              <a:off x="7477377" y="1369677"/>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橢圓 22">
              <a:extLst>
                <a:ext uri="{FF2B5EF4-FFF2-40B4-BE49-F238E27FC236}">
                  <a16:creationId xmlns:a16="http://schemas.microsoft.com/office/drawing/2014/main" id="{EA8C0E53-8832-45BA-907E-DB01486E3272}"/>
                </a:ext>
              </a:extLst>
            </p:cNvPr>
            <p:cNvSpPr/>
            <p:nvPr/>
          </p:nvSpPr>
          <p:spPr>
            <a:xfrm>
              <a:off x="8716827" y="1744529"/>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rPr>
                <a:t>+</a:t>
              </a:r>
              <a:endParaRPr lang="zh-TW" altLang="en-US" sz="1200" b="1" dirty="0">
                <a:solidFill>
                  <a:schemeClr val="tx1"/>
                </a:solidFill>
              </a:endParaRPr>
            </a:p>
          </p:txBody>
        </p:sp>
        <p:sp>
          <p:nvSpPr>
            <p:cNvPr id="24" name="橢圓 23">
              <a:extLst>
                <a:ext uri="{FF2B5EF4-FFF2-40B4-BE49-F238E27FC236}">
                  <a16:creationId xmlns:a16="http://schemas.microsoft.com/office/drawing/2014/main" id="{6EF37F9A-405E-4799-9E7E-A741D5ED4D2B}"/>
                </a:ext>
              </a:extLst>
            </p:cNvPr>
            <p:cNvSpPr/>
            <p:nvPr/>
          </p:nvSpPr>
          <p:spPr>
            <a:xfrm>
              <a:off x="8724751" y="2456615"/>
              <a:ext cx="261718" cy="26142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b="1" dirty="0">
                  <a:solidFill>
                    <a:schemeClr val="tx1"/>
                  </a:solidFill>
                </a:rPr>
                <a:t>-</a:t>
              </a:r>
              <a:endParaRPr lang="zh-TW" altLang="en-US" b="1" dirty="0">
                <a:solidFill>
                  <a:schemeClr val="tx1"/>
                </a:solidFill>
              </a:endParaRPr>
            </a:p>
          </p:txBody>
        </p:sp>
        <p:cxnSp>
          <p:nvCxnSpPr>
            <p:cNvPr id="25" name="直線接點 24">
              <a:extLst>
                <a:ext uri="{FF2B5EF4-FFF2-40B4-BE49-F238E27FC236}">
                  <a16:creationId xmlns:a16="http://schemas.microsoft.com/office/drawing/2014/main" id="{D0492C1B-FA94-4801-B9AB-E92D01BD1BD3}"/>
                </a:ext>
              </a:extLst>
            </p:cNvPr>
            <p:cNvCxnSpPr/>
            <p:nvPr/>
          </p:nvCxnSpPr>
          <p:spPr>
            <a:xfrm>
              <a:off x="7788060" y="1045677"/>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5D7C0B40-5B46-4E01-B238-1228E458B760}"/>
                </a:ext>
              </a:extLst>
            </p:cNvPr>
            <p:cNvCxnSpPr/>
            <p:nvPr/>
          </p:nvCxnSpPr>
          <p:spPr>
            <a:xfrm>
              <a:off x="7796807" y="2770923"/>
              <a:ext cx="936000"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D5DD7C6A-B7D5-47A4-9B67-0FF5AF1BBCDD}"/>
                </a:ext>
              </a:extLst>
            </p:cNvPr>
            <p:cNvSpPr txBox="1"/>
            <p:nvPr/>
          </p:nvSpPr>
          <p:spPr>
            <a:xfrm>
              <a:off x="7590078" y="373523"/>
              <a:ext cx="1388467" cy="601393"/>
            </a:xfrm>
            <a:prstGeom prst="rect">
              <a:avLst/>
            </a:prstGeom>
            <a:noFill/>
          </p:spPr>
          <p:txBody>
            <a:bodyPr wrap="square" lIns="0" tIns="0" rIns="0" bIns="0" rtlCol="0">
              <a:spAutoFit/>
            </a:bodyPr>
            <a:lstStyle/>
            <a:p>
              <a:pPr algn="ctr"/>
              <a:r>
                <a:rPr lang="zh-TW" altLang="zh-TW" sz="1400" dirty="0">
                  <a:solidFill>
                    <a:srgbClr val="0000FF"/>
                  </a:solidFill>
                  <a:latin typeface="+mn-ea"/>
                  <a:cs typeface="Times New Roman" pitchFamily="18" charset="0"/>
                </a:rPr>
                <a:t>自製</a:t>
              </a:r>
              <a:r>
                <a:rPr lang="zh-TW" altLang="en-US" sz="1400" dirty="0">
                  <a:solidFill>
                    <a:srgbClr val="0000FF"/>
                  </a:solidFill>
                  <a:latin typeface="+mn-ea"/>
                  <a:cs typeface="Times New Roman" pitchFamily="18" charset="0"/>
                </a:rPr>
                <a:t>伏特</a:t>
              </a:r>
              <a:r>
                <a:rPr lang="zh-TW" altLang="en-US" sz="1400" dirty="0">
                  <a:solidFill>
                    <a:srgbClr val="0000FF"/>
                  </a:solidFill>
                  <a:latin typeface="+mn-ea"/>
                </a:rPr>
                <a:t>計</a:t>
              </a:r>
              <a:endParaRPr lang="en-US" altLang="zh-TW" sz="1400" dirty="0">
                <a:solidFill>
                  <a:srgbClr val="0000FF"/>
                </a:solidFill>
                <a:latin typeface="+mn-ea"/>
              </a:endParaRPr>
            </a:p>
            <a:p>
              <a:pPr algn="ctr"/>
              <a:r>
                <a:rPr lang="en-US" altLang="zh-TW" sz="1400" dirty="0">
                  <a:solidFill>
                    <a:srgbClr val="0000FF"/>
                  </a:solidFill>
                </a:rPr>
                <a:t>I</a:t>
              </a:r>
              <a:r>
                <a:rPr lang="en-US" altLang="zh-TW" sz="1400" baseline="-25000" dirty="0">
                  <a:solidFill>
                    <a:srgbClr val="0000FF"/>
                  </a:solidFill>
                </a:rPr>
                <a:t>V</a:t>
              </a:r>
              <a:r>
                <a:rPr lang="en-US" altLang="zh-TW" sz="1400" dirty="0">
                  <a:solidFill>
                    <a:srgbClr val="0000FF"/>
                  </a:solidFill>
                </a:rPr>
                <a:t>, R</a:t>
              </a:r>
              <a:r>
                <a:rPr lang="en-US" altLang="zh-TW" sz="1400" baseline="-25000" dirty="0">
                  <a:solidFill>
                    <a:srgbClr val="0000FF"/>
                  </a:solidFill>
                </a:rPr>
                <a:t>V</a:t>
              </a:r>
              <a:endParaRPr lang="zh-TW" altLang="en-US" sz="1400" baseline="-25000" dirty="0">
                <a:solidFill>
                  <a:srgbClr val="0000FF"/>
                </a:solidFill>
              </a:endParaRPr>
            </a:p>
          </p:txBody>
        </p:sp>
        <p:grpSp>
          <p:nvGrpSpPr>
            <p:cNvPr id="28" name="群組 27">
              <a:extLst>
                <a:ext uri="{FF2B5EF4-FFF2-40B4-BE49-F238E27FC236}">
                  <a16:creationId xmlns:a16="http://schemas.microsoft.com/office/drawing/2014/main" id="{B5F0855F-3E12-465A-9776-65A318E92362}"/>
                </a:ext>
              </a:extLst>
            </p:cNvPr>
            <p:cNvGrpSpPr/>
            <p:nvPr/>
          </p:nvGrpSpPr>
          <p:grpSpPr>
            <a:xfrm rot="5400000">
              <a:off x="8467167" y="1402932"/>
              <a:ext cx="517854" cy="236119"/>
              <a:chOff x="4832358" y="4997362"/>
              <a:chExt cx="1945233" cy="291178"/>
            </a:xfrm>
          </p:grpSpPr>
          <p:cxnSp>
            <p:nvCxnSpPr>
              <p:cNvPr id="33" name="直線接點 32">
                <a:extLst>
                  <a:ext uri="{FF2B5EF4-FFF2-40B4-BE49-F238E27FC236}">
                    <a16:creationId xmlns:a16="http://schemas.microsoft.com/office/drawing/2014/main" id="{07B45BDC-A4F9-430A-BFF1-2809AAC0F499}"/>
                  </a:ext>
                </a:extLst>
              </p:cNvPr>
              <p:cNvCxnSpPr>
                <a:cxnSpLocks/>
              </p:cNvCxnSpPr>
              <p:nvPr/>
            </p:nvCxnSpPr>
            <p:spPr>
              <a:xfrm flipH="1" flipV="1">
                <a:off x="5101441"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D711F74F-E2AF-477E-8A80-66CA6F29BB80}"/>
                  </a:ext>
                </a:extLst>
              </p:cNvPr>
              <p:cNvCxnSpPr>
                <a:cxnSpLocks/>
              </p:cNvCxnSpPr>
              <p:nvPr/>
            </p:nvCxnSpPr>
            <p:spPr>
              <a:xfrm flipH="1">
                <a:off x="4969873" y="4997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8726F502-F9CB-4F60-9346-913F0D608784}"/>
                  </a:ext>
                </a:extLst>
              </p:cNvPr>
              <p:cNvCxnSpPr>
                <a:cxnSpLocks/>
              </p:cNvCxnSpPr>
              <p:nvPr/>
            </p:nvCxnSpPr>
            <p:spPr>
              <a:xfrm flipH="1">
                <a:off x="5373420" y="5000540"/>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BE5540BC-6D5F-4E4E-894D-8B09F87E806E}"/>
                  </a:ext>
                </a:extLst>
              </p:cNvPr>
              <p:cNvCxnSpPr>
                <a:cxnSpLocks/>
              </p:cNvCxnSpPr>
              <p:nvPr/>
            </p:nvCxnSpPr>
            <p:spPr>
              <a:xfrm flipH="1" flipV="1">
                <a:off x="5645399" y="4998951"/>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6C802C39-9A98-49A0-8D2E-AF4A8B41D3AF}"/>
                  </a:ext>
                </a:extLst>
              </p:cNvPr>
              <p:cNvCxnSpPr>
                <a:cxnSpLocks/>
              </p:cNvCxnSpPr>
              <p:nvPr/>
            </p:nvCxnSpPr>
            <p:spPr>
              <a:xfrm flipH="1">
                <a:off x="5927452"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5756E027-2F85-4456-95C0-45DAD21B32BA}"/>
                  </a:ext>
                </a:extLst>
              </p:cNvPr>
              <p:cNvCxnSpPr>
                <a:cxnSpLocks/>
              </p:cNvCxnSpPr>
              <p:nvPr/>
            </p:nvCxnSpPr>
            <p:spPr>
              <a:xfrm flipH="1" flipV="1">
                <a:off x="6212108" y="4997362"/>
                <a:ext cx="28800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A5623CCC-7E51-4FAF-977E-F07366F02577}"/>
                  </a:ext>
                </a:extLst>
              </p:cNvPr>
              <p:cNvCxnSpPr>
                <a:cxnSpLocks/>
              </p:cNvCxnSpPr>
              <p:nvPr/>
            </p:nvCxnSpPr>
            <p:spPr>
              <a:xfrm flipH="1">
                <a:off x="6494161" y="5141362"/>
                <a:ext cx="144000" cy="1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34A517E6-1B1A-401D-BE09-9985E35AEDB6}"/>
                  </a:ext>
                </a:extLst>
              </p:cNvPr>
              <p:cNvCxnSpPr>
                <a:cxnSpLocks/>
              </p:cNvCxnSpPr>
              <p:nvPr/>
            </p:nvCxnSpPr>
            <p:spPr>
              <a:xfrm flipH="1">
                <a:off x="6633591" y="5144607"/>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067DB04C-ACEF-415A-B8E9-A033ED417808}"/>
                  </a:ext>
                </a:extLst>
              </p:cNvPr>
              <p:cNvCxnSpPr>
                <a:cxnSpLocks/>
              </p:cNvCxnSpPr>
              <p:nvPr/>
            </p:nvCxnSpPr>
            <p:spPr>
              <a:xfrm flipH="1">
                <a:off x="4832358" y="514302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直線接點 28">
              <a:extLst>
                <a:ext uri="{FF2B5EF4-FFF2-40B4-BE49-F238E27FC236}">
                  <a16:creationId xmlns:a16="http://schemas.microsoft.com/office/drawing/2014/main" id="{913CBF2F-C926-4E68-ADC5-98DD295D9EEA}"/>
                </a:ext>
              </a:extLst>
            </p:cNvPr>
            <p:cNvCxnSpPr/>
            <p:nvPr/>
          </p:nvCxnSpPr>
          <p:spPr>
            <a:xfrm>
              <a:off x="8724751" y="174746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矩形: 圓角 29">
              <a:extLst>
                <a:ext uri="{FF2B5EF4-FFF2-40B4-BE49-F238E27FC236}">
                  <a16:creationId xmlns:a16="http://schemas.microsoft.com/office/drawing/2014/main" id="{5F641DB1-44CA-4F58-A768-04ED34F411C9}"/>
                </a:ext>
              </a:extLst>
            </p:cNvPr>
            <p:cNvSpPr/>
            <p:nvPr/>
          </p:nvSpPr>
          <p:spPr>
            <a:xfrm>
              <a:off x="7946592" y="964179"/>
              <a:ext cx="1548198" cy="1868442"/>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1" name="文字方塊 30">
              <a:extLst>
                <a:ext uri="{FF2B5EF4-FFF2-40B4-BE49-F238E27FC236}">
                  <a16:creationId xmlns:a16="http://schemas.microsoft.com/office/drawing/2014/main" id="{E8268636-27C9-461E-BBA0-58F98477C021}"/>
                </a:ext>
              </a:extLst>
            </p:cNvPr>
            <p:cNvSpPr txBox="1"/>
            <p:nvPr/>
          </p:nvSpPr>
          <p:spPr>
            <a:xfrm>
              <a:off x="8916107" y="1247232"/>
              <a:ext cx="377206" cy="386610"/>
            </a:xfrm>
            <a:prstGeom prst="rect">
              <a:avLst/>
            </a:prstGeom>
            <a:noFill/>
          </p:spPr>
          <p:txBody>
            <a:bodyPr wrap="square" lIns="0" tIns="0" rIns="0" bIns="0" rtlCol="0">
              <a:spAutoFit/>
            </a:bodyPr>
            <a:lstStyle/>
            <a:p>
              <a:r>
                <a:rPr lang="en-US" altLang="zh-TW" dirty="0">
                  <a:solidFill>
                    <a:srgbClr val="0000FF"/>
                  </a:solidFill>
                </a:rPr>
                <a:t>R</a:t>
              </a:r>
              <a:r>
                <a:rPr lang="en-US" altLang="zh-TW" baseline="-25000" dirty="0">
                  <a:solidFill>
                    <a:srgbClr val="0000FF"/>
                  </a:solidFill>
                </a:rPr>
                <a:t>s</a:t>
              </a:r>
              <a:endParaRPr lang="zh-TW" altLang="en-US" baseline="-25000" dirty="0">
                <a:solidFill>
                  <a:srgbClr val="0000FF"/>
                </a:solidFill>
              </a:endParaRPr>
            </a:p>
          </p:txBody>
        </p:sp>
        <p:sp>
          <p:nvSpPr>
            <p:cNvPr id="32" name="文字方塊 31">
              <a:extLst>
                <a:ext uri="{FF2B5EF4-FFF2-40B4-BE49-F238E27FC236}">
                  <a16:creationId xmlns:a16="http://schemas.microsoft.com/office/drawing/2014/main" id="{C5A05720-35F3-4025-A63E-89C4E2C9C540}"/>
                </a:ext>
              </a:extLst>
            </p:cNvPr>
            <p:cNvSpPr txBox="1"/>
            <p:nvPr/>
          </p:nvSpPr>
          <p:spPr>
            <a:xfrm>
              <a:off x="9023481" y="2006671"/>
              <a:ext cx="377206" cy="386610"/>
            </a:xfrm>
            <a:prstGeom prst="rect">
              <a:avLst/>
            </a:prstGeom>
            <a:noFill/>
          </p:spPr>
          <p:txBody>
            <a:bodyPr wrap="square" lIns="0" tIns="0" rIns="0" bIns="0" rtlCol="0">
              <a:spAutoFit/>
            </a:bodyPr>
            <a:lstStyle/>
            <a:p>
              <a:r>
                <a:rPr lang="en-US" altLang="zh-TW" dirty="0">
                  <a:solidFill>
                    <a:srgbClr val="0000FF"/>
                  </a:solidFill>
                </a:rPr>
                <a:t>R</a:t>
              </a:r>
              <a:r>
                <a:rPr lang="en-US" altLang="zh-TW" baseline="-25000" dirty="0">
                  <a:solidFill>
                    <a:srgbClr val="0000FF"/>
                  </a:solidFill>
                </a:rPr>
                <a:t>G</a:t>
              </a:r>
              <a:endParaRPr lang="zh-TW" altLang="en-US" baseline="-25000" dirty="0">
                <a:solidFill>
                  <a:srgbClr val="0000FF"/>
                </a:solidFill>
              </a:endParaRPr>
            </a:p>
          </p:txBody>
        </p:sp>
      </p:grpSp>
      <p:grpSp>
        <p:nvGrpSpPr>
          <p:cNvPr id="54" name="群組 53">
            <a:extLst>
              <a:ext uri="{FF2B5EF4-FFF2-40B4-BE49-F238E27FC236}">
                <a16:creationId xmlns:a16="http://schemas.microsoft.com/office/drawing/2014/main" id="{CBB3FED5-55E5-441B-BF79-7B8EF6C43C05}"/>
              </a:ext>
            </a:extLst>
          </p:cNvPr>
          <p:cNvGrpSpPr>
            <a:grpSpLocks noChangeAspect="1"/>
          </p:cNvGrpSpPr>
          <p:nvPr/>
        </p:nvGrpSpPr>
        <p:grpSpPr>
          <a:xfrm>
            <a:off x="198241" y="4332108"/>
            <a:ext cx="2602042" cy="1688791"/>
            <a:chOff x="5827810" y="852700"/>
            <a:chExt cx="4144965" cy="2690190"/>
          </a:xfrm>
        </p:grpSpPr>
        <p:sp>
          <p:nvSpPr>
            <p:cNvPr id="56" name="矩形: 圓角 55">
              <a:extLst>
                <a:ext uri="{FF2B5EF4-FFF2-40B4-BE49-F238E27FC236}">
                  <a16:creationId xmlns:a16="http://schemas.microsoft.com/office/drawing/2014/main" id="{1C730477-BF45-400F-AB48-D764DFA5BFA3}"/>
                </a:ext>
              </a:extLst>
            </p:cNvPr>
            <p:cNvSpPr/>
            <p:nvPr/>
          </p:nvSpPr>
          <p:spPr>
            <a:xfrm>
              <a:off x="8428339" y="1404640"/>
              <a:ext cx="1544436" cy="2024360"/>
            </a:xfrm>
            <a:prstGeom prst="roundRect">
              <a:avLst>
                <a:gd name="adj" fmla="val 10395"/>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grpSp>
          <p:nvGrpSpPr>
            <p:cNvPr id="57" name="群組 56">
              <a:extLst>
                <a:ext uri="{FF2B5EF4-FFF2-40B4-BE49-F238E27FC236}">
                  <a16:creationId xmlns:a16="http://schemas.microsoft.com/office/drawing/2014/main" id="{9CFB266A-DBF6-4224-9074-3FD6A5501184}"/>
                </a:ext>
              </a:extLst>
            </p:cNvPr>
            <p:cNvGrpSpPr/>
            <p:nvPr/>
          </p:nvGrpSpPr>
          <p:grpSpPr>
            <a:xfrm>
              <a:off x="7500840" y="1447049"/>
              <a:ext cx="517854" cy="236119"/>
              <a:chOff x="4832358" y="4997362"/>
              <a:chExt cx="1945233" cy="291178"/>
            </a:xfrm>
          </p:grpSpPr>
          <p:cxnSp>
            <p:nvCxnSpPr>
              <p:cNvPr id="87" name="直線接點 86">
                <a:extLst>
                  <a:ext uri="{FF2B5EF4-FFF2-40B4-BE49-F238E27FC236}">
                    <a16:creationId xmlns:a16="http://schemas.microsoft.com/office/drawing/2014/main" id="{FF03609D-D888-48BF-9E21-99BA23BE3BD9}"/>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8F571008-2298-4A6C-A559-4877A643F59B}"/>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03353D6-A62B-4422-9075-369CF111066E}"/>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713EA3B1-3F68-45E5-BBE3-3D2E9F7BC284}"/>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5C1C91B3-843A-4352-AB67-0A728434258F}"/>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F8283A4A-3C95-4F31-802C-D8CEBC6DFCA6}"/>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EECB985D-A585-47A3-AA98-977FAE63D5B4}"/>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8D576CA1-9631-46E5-9CF8-0B55DD07BBC4}"/>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6530D718-C978-4264-BF35-FE92A1CFCEBB}"/>
                  </a:ext>
                </a:extLst>
              </p:cNvPr>
              <p:cNvCxnSpPr>
                <a:cxnSpLocks/>
              </p:cNvCxnSpPr>
              <p:nvPr/>
            </p:nvCxnSpPr>
            <p:spPr>
              <a:xfrm flipH="1">
                <a:off x="4832358" y="5143029"/>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群組 57">
              <a:extLst>
                <a:ext uri="{FF2B5EF4-FFF2-40B4-BE49-F238E27FC236}">
                  <a16:creationId xmlns:a16="http://schemas.microsoft.com/office/drawing/2014/main" id="{50165963-CDD0-42EE-BA5D-95709F36E07F}"/>
                </a:ext>
              </a:extLst>
            </p:cNvPr>
            <p:cNvGrpSpPr/>
            <p:nvPr/>
          </p:nvGrpSpPr>
          <p:grpSpPr>
            <a:xfrm>
              <a:off x="5827810" y="1240208"/>
              <a:ext cx="1504335" cy="2302682"/>
              <a:chOff x="4984071" y="1121725"/>
              <a:chExt cx="1440000" cy="2219707"/>
            </a:xfrm>
          </p:grpSpPr>
          <p:sp>
            <p:nvSpPr>
              <p:cNvPr id="84" name="矩形 83">
                <a:extLst>
                  <a:ext uri="{FF2B5EF4-FFF2-40B4-BE49-F238E27FC236}">
                    <a16:creationId xmlns:a16="http://schemas.microsoft.com/office/drawing/2014/main" id="{85259212-95F2-4222-9DBB-A4B139EB7CEB}"/>
                  </a:ext>
                </a:extLst>
              </p:cNvPr>
              <p:cNvSpPr/>
              <p:nvPr/>
            </p:nvSpPr>
            <p:spPr>
              <a:xfrm>
                <a:off x="4984071" y="1121725"/>
                <a:ext cx="1440000" cy="221970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TW" sz="1100" dirty="0">
                    <a:solidFill>
                      <a:schemeClr val="tx1"/>
                    </a:solidFill>
                    <a:latin typeface="+mn-ea"/>
                  </a:rPr>
                  <a:t>power supply</a:t>
                </a:r>
                <a:endParaRPr lang="en-US" altLang="zh-TW" sz="1200" dirty="0">
                  <a:solidFill>
                    <a:schemeClr val="tx1"/>
                  </a:solidFill>
                  <a:latin typeface="+mn-ea"/>
                </a:endParaRPr>
              </a:p>
              <a:p>
                <a:pPr algn="ctr">
                  <a:spcBef>
                    <a:spcPts val="600"/>
                  </a:spcBef>
                </a:pPr>
                <a:r>
                  <a:rPr lang="zh-TW" altLang="en-US" sz="1200" dirty="0">
                    <a:solidFill>
                      <a:schemeClr val="tx1"/>
                    </a:solidFill>
                    <a:latin typeface="+mn-ea"/>
                  </a:rPr>
                  <a:t>電源供應器</a:t>
                </a:r>
              </a:p>
            </p:txBody>
          </p:sp>
          <p:sp>
            <p:nvSpPr>
              <p:cNvPr id="85" name="橢圓 84">
                <a:extLst>
                  <a:ext uri="{FF2B5EF4-FFF2-40B4-BE49-F238E27FC236}">
                    <a16:creationId xmlns:a16="http://schemas.microsoft.com/office/drawing/2014/main" id="{01B14690-F1A0-47ED-9F5F-5F29BFB678B9}"/>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rPr>
                  <a:t>+</a:t>
                </a:r>
                <a:endParaRPr lang="zh-TW" altLang="en-US" sz="1200" b="1" dirty="0">
                  <a:solidFill>
                    <a:schemeClr val="tx1"/>
                  </a:solidFill>
                </a:endParaRPr>
              </a:p>
            </p:txBody>
          </p:sp>
          <p:sp>
            <p:nvSpPr>
              <p:cNvPr id="86" name="橢圓 85">
                <a:extLst>
                  <a:ext uri="{FF2B5EF4-FFF2-40B4-BE49-F238E27FC236}">
                    <a16:creationId xmlns:a16="http://schemas.microsoft.com/office/drawing/2014/main" id="{ADD28211-0E8D-4D9A-9EFB-33C3026D734D}"/>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b="1" dirty="0">
                    <a:solidFill>
                      <a:schemeClr val="tx1"/>
                    </a:solidFill>
                  </a:rPr>
                  <a:t>-</a:t>
                </a:r>
                <a:endParaRPr lang="zh-TW" altLang="en-US" b="1" dirty="0">
                  <a:solidFill>
                    <a:schemeClr val="tx1"/>
                  </a:solidFill>
                </a:endParaRPr>
              </a:p>
            </p:txBody>
          </p:sp>
        </p:grpSp>
        <p:cxnSp>
          <p:nvCxnSpPr>
            <p:cNvPr id="59" name="直線接點 58">
              <a:extLst>
                <a:ext uri="{FF2B5EF4-FFF2-40B4-BE49-F238E27FC236}">
                  <a16:creationId xmlns:a16="http://schemas.microsoft.com/office/drawing/2014/main" id="{40F353AE-1EAD-44D8-9599-69DC144BC60D}"/>
                </a:ext>
              </a:extLst>
            </p:cNvPr>
            <p:cNvCxnSpPr>
              <a:stCxn id="85" idx="6"/>
            </p:cNvCxnSpPr>
            <p:nvPr/>
          </p:nvCxnSpPr>
          <p:spPr>
            <a:xfrm>
              <a:off x="7103452" y="1557794"/>
              <a:ext cx="433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B4C9F7A6-608B-47A9-91B8-A8C4CD5FC197}"/>
                </a:ext>
              </a:extLst>
            </p:cNvPr>
            <p:cNvCxnSpPr>
              <a:cxnSpLocks/>
            </p:cNvCxnSpPr>
            <p:nvPr/>
          </p:nvCxnSpPr>
          <p:spPr>
            <a:xfrm>
              <a:off x="7102860" y="3271894"/>
              <a:ext cx="23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文字方塊 60">
              <a:extLst>
                <a:ext uri="{FF2B5EF4-FFF2-40B4-BE49-F238E27FC236}">
                  <a16:creationId xmlns:a16="http://schemas.microsoft.com/office/drawing/2014/main" id="{5C3260AB-60BD-4C14-A105-2EB52DCA070F}"/>
                </a:ext>
              </a:extLst>
            </p:cNvPr>
            <p:cNvSpPr txBox="1"/>
            <p:nvPr/>
          </p:nvSpPr>
          <p:spPr>
            <a:xfrm>
              <a:off x="8856263" y="852700"/>
              <a:ext cx="986157" cy="686389"/>
            </a:xfrm>
            <a:prstGeom prst="rect">
              <a:avLst/>
            </a:prstGeom>
            <a:solidFill>
              <a:schemeClr val="bg1"/>
            </a:solidFill>
          </p:spPr>
          <p:txBody>
            <a:bodyPr wrap="square" lIns="0" tIns="0" rIns="0" bIns="0" rtlCol="0">
              <a:spAutoFit/>
            </a:bodyPr>
            <a:lstStyle/>
            <a:p>
              <a:pPr algn="ctr"/>
              <a:r>
                <a:rPr lang="zh-TW" altLang="en-US" sz="1400" dirty="0">
                  <a:solidFill>
                    <a:srgbClr val="0000FF"/>
                  </a:solidFill>
                </a:rPr>
                <a:t>安培計</a:t>
              </a:r>
              <a:endParaRPr lang="en-US" altLang="zh-TW" sz="1400" dirty="0">
                <a:solidFill>
                  <a:srgbClr val="0000FF"/>
                </a:solidFill>
              </a:endParaRPr>
            </a:p>
            <a:p>
              <a:pPr algn="ctr"/>
              <a:r>
                <a:rPr lang="en-US" altLang="zh-TW" sz="1400" dirty="0">
                  <a:solidFill>
                    <a:srgbClr val="0000FF"/>
                  </a:solidFill>
                </a:rPr>
                <a:t>I</a:t>
              </a:r>
              <a:r>
                <a:rPr lang="en-US" altLang="zh-TW" sz="1400" baseline="-25000" dirty="0">
                  <a:solidFill>
                    <a:srgbClr val="0000FF"/>
                  </a:solidFill>
                </a:rPr>
                <a:t>A</a:t>
              </a:r>
              <a:r>
                <a:rPr lang="en-US" altLang="zh-TW" sz="1400" dirty="0">
                  <a:solidFill>
                    <a:srgbClr val="0000FF"/>
                  </a:solidFill>
                </a:rPr>
                <a:t>, R</a:t>
              </a:r>
              <a:r>
                <a:rPr lang="en-US" altLang="zh-TW" sz="1400" baseline="-25000" dirty="0">
                  <a:solidFill>
                    <a:srgbClr val="0000FF"/>
                  </a:solidFill>
                </a:rPr>
                <a:t>A</a:t>
              </a:r>
              <a:endParaRPr lang="zh-TW" altLang="en-US" sz="1400" baseline="-25000" dirty="0">
                <a:solidFill>
                  <a:srgbClr val="0000FF"/>
                </a:solidFill>
              </a:endParaRPr>
            </a:p>
          </p:txBody>
        </p:sp>
        <p:cxnSp>
          <p:nvCxnSpPr>
            <p:cNvPr id="62" name="直線接點 61">
              <a:extLst>
                <a:ext uri="{FF2B5EF4-FFF2-40B4-BE49-F238E27FC236}">
                  <a16:creationId xmlns:a16="http://schemas.microsoft.com/office/drawing/2014/main" id="{678403D1-F59B-4770-BC0C-579D807BAAB9}"/>
                </a:ext>
              </a:extLst>
            </p:cNvPr>
            <p:cNvCxnSpPr/>
            <p:nvPr/>
          </p:nvCxnSpPr>
          <p:spPr>
            <a:xfrm>
              <a:off x="8704023" y="1546648"/>
              <a:ext cx="0" cy="821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FD1A278B-027A-4748-BD74-9EB551207B47}"/>
                </a:ext>
              </a:extLst>
            </p:cNvPr>
            <p:cNvCxnSpPr/>
            <p:nvPr/>
          </p:nvCxnSpPr>
          <p:spPr>
            <a:xfrm>
              <a:off x="8710940" y="2694348"/>
              <a:ext cx="0" cy="5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橢圓 63">
              <a:extLst>
                <a:ext uri="{FF2B5EF4-FFF2-40B4-BE49-F238E27FC236}">
                  <a16:creationId xmlns:a16="http://schemas.microsoft.com/office/drawing/2014/main" id="{D5364214-FF66-40AC-8C1B-34FAB4ABBB43}"/>
                </a:ext>
              </a:extLst>
            </p:cNvPr>
            <p:cNvSpPr/>
            <p:nvPr/>
          </p:nvSpPr>
          <p:spPr>
            <a:xfrm>
              <a:off x="8437515" y="2133190"/>
              <a:ext cx="560824" cy="5601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G</a:t>
              </a:r>
              <a:endParaRPr lang="zh-TW" altLang="en-US" dirty="0">
                <a:solidFill>
                  <a:schemeClr val="tx1"/>
                </a:solidFill>
              </a:endParaRPr>
            </a:p>
          </p:txBody>
        </p:sp>
        <p:cxnSp>
          <p:nvCxnSpPr>
            <p:cNvPr id="67" name="直線接點 66">
              <a:extLst>
                <a:ext uri="{FF2B5EF4-FFF2-40B4-BE49-F238E27FC236}">
                  <a16:creationId xmlns:a16="http://schemas.microsoft.com/office/drawing/2014/main" id="{F11A923C-E9A7-4D7D-BB2A-2DB2048095BA}"/>
                </a:ext>
              </a:extLst>
            </p:cNvPr>
            <p:cNvCxnSpPr>
              <a:cxnSpLocks/>
            </p:cNvCxnSpPr>
            <p:nvPr/>
          </p:nvCxnSpPr>
          <p:spPr>
            <a:xfrm>
              <a:off x="7982354" y="1559527"/>
              <a:ext cx="1449881" cy="4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矩形 67">
              <a:extLst>
                <a:ext uri="{FF2B5EF4-FFF2-40B4-BE49-F238E27FC236}">
                  <a16:creationId xmlns:a16="http://schemas.microsoft.com/office/drawing/2014/main" id="{4133A2DC-0F3A-4F6C-A52A-5EBFC0AE8839}"/>
                </a:ext>
              </a:extLst>
            </p:cNvPr>
            <p:cNvSpPr/>
            <p:nvPr/>
          </p:nvSpPr>
          <p:spPr>
            <a:xfrm>
              <a:off x="7396388" y="988153"/>
              <a:ext cx="889139" cy="490279"/>
            </a:xfrm>
            <a:prstGeom prst="rect">
              <a:avLst/>
            </a:prstGeom>
          </p:spPr>
          <p:txBody>
            <a:bodyPr wrap="none">
              <a:spAutoFit/>
            </a:bodyPr>
            <a:lstStyle/>
            <a:p>
              <a:r>
                <a:rPr lang="en-US" altLang="zh-TW" sz="1400" b="1" i="1" dirty="0">
                  <a:solidFill>
                    <a:srgbClr val="CC3300"/>
                  </a:solidFill>
                  <a:latin typeface="+mn-ea"/>
                </a:rPr>
                <a:t>R</a:t>
              </a:r>
              <a:r>
                <a:rPr lang="en-US" altLang="zh-TW" sz="1400" b="1" i="1" baseline="-25000" dirty="0">
                  <a:solidFill>
                    <a:srgbClr val="CC3300"/>
                  </a:solidFill>
                  <a:latin typeface="+mn-ea"/>
                </a:rPr>
                <a:t>DUT</a:t>
              </a:r>
              <a:endParaRPr lang="zh-TW" altLang="en-US" sz="1400" b="1" baseline="-25000" dirty="0"/>
            </a:p>
          </p:txBody>
        </p:sp>
        <p:sp>
          <p:nvSpPr>
            <p:cNvPr id="69" name="矩形 68">
              <a:extLst>
                <a:ext uri="{FF2B5EF4-FFF2-40B4-BE49-F238E27FC236}">
                  <a16:creationId xmlns:a16="http://schemas.microsoft.com/office/drawing/2014/main" id="{32F864D5-7A8E-48A9-B142-D0FA27C2EE4F}"/>
                </a:ext>
              </a:extLst>
            </p:cNvPr>
            <p:cNvSpPr/>
            <p:nvPr/>
          </p:nvSpPr>
          <p:spPr>
            <a:xfrm>
              <a:off x="7388807" y="1658700"/>
              <a:ext cx="866158" cy="416736"/>
            </a:xfrm>
            <a:prstGeom prst="rect">
              <a:avLst/>
            </a:prstGeom>
          </p:spPr>
          <p:txBody>
            <a:bodyPr wrap="none">
              <a:spAutoFit/>
            </a:bodyPr>
            <a:lstStyle/>
            <a:p>
              <a:r>
                <a:rPr lang="en-US" altLang="zh-TW" sz="1050" b="1" dirty="0">
                  <a:solidFill>
                    <a:srgbClr val="CC3300"/>
                  </a:solidFill>
                  <a:latin typeface="+mn-ea"/>
                </a:rPr>
                <a:t>150</a:t>
              </a:r>
              <a:r>
                <a:rPr lang="en-US" altLang="zh-TW" sz="1050" b="1" dirty="0">
                  <a:solidFill>
                    <a:srgbClr val="CC3300"/>
                  </a:solidFill>
                  <a:latin typeface="+mn-ea"/>
                  <a:sym typeface="Symbol" panose="05050102010706020507" pitchFamily="18" charset="2"/>
                </a:rPr>
                <a:t></a:t>
              </a:r>
              <a:endParaRPr lang="zh-TW" altLang="en-US" sz="1050" b="1" baseline="-25000" dirty="0"/>
            </a:p>
          </p:txBody>
        </p:sp>
        <p:cxnSp>
          <p:nvCxnSpPr>
            <p:cNvPr id="70" name="直線接點 69">
              <a:extLst>
                <a:ext uri="{FF2B5EF4-FFF2-40B4-BE49-F238E27FC236}">
                  <a16:creationId xmlns:a16="http://schemas.microsoft.com/office/drawing/2014/main" id="{CAF6957A-9E8B-4254-9CC7-86316DDCC4E5}"/>
                </a:ext>
              </a:extLst>
            </p:cNvPr>
            <p:cNvCxnSpPr/>
            <p:nvPr/>
          </p:nvCxnSpPr>
          <p:spPr>
            <a:xfrm>
              <a:off x="9415876" y="1558273"/>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9700DF16-2E25-4974-8022-A4AF5DF0E364}"/>
                </a:ext>
              </a:extLst>
            </p:cNvPr>
            <p:cNvCxnSpPr/>
            <p:nvPr/>
          </p:nvCxnSpPr>
          <p:spPr>
            <a:xfrm>
              <a:off x="9407293" y="2655614"/>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群組 71">
              <a:extLst>
                <a:ext uri="{FF2B5EF4-FFF2-40B4-BE49-F238E27FC236}">
                  <a16:creationId xmlns:a16="http://schemas.microsoft.com/office/drawing/2014/main" id="{4F60BFA0-6EC0-4C73-A980-EFE15788088C}"/>
                </a:ext>
              </a:extLst>
            </p:cNvPr>
            <p:cNvGrpSpPr/>
            <p:nvPr/>
          </p:nvGrpSpPr>
          <p:grpSpPr>
            <a:xfrm rot="5400000">
              <a:off x="9155011" y="2301307"/>
              <a:ext cx="513979" cy="236119"/>
              <a:chOff x="4846914" y="4997362"/>
              <a:chExt cx="1930677" cy="291178"/>
            </a:xfrm>
          </p:grpSpPr>
          <p:cxnSp>
            <p:nvCxnSpPr>
              <p:cNvPr id="75" name="直線接點 74">
                <a:extLst>
                  <a:ext uri="{FF2B5EF4-FFF2-40B4-BE49-F238E27FC236}">
                    <a16:creationId xmlns:a16="http://schemas.microsoft.com/office/drawing/2014/main" id="{60D4D50D-B50C-4FC6-8FBE-FF7125BF3C9F}"/>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539E10F4-EE27-487F-A42C-91D5BDFC5CBF}"/>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54A89FB8-8C3B-44D7-A326-7A0D9D6D6DDA}"/>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9F93688B-1A69-4C23-9286-1876C325BA4B}"/>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EEFB711C-F65F-4BD5-90CD-F4DD08A4B9A3}"/>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95B18803-3F0D-4E45-BC1C-3023A6B7137C}"/>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7D8B43EC-5922-4E89-BAD2-4B4B1847C2F5}"/>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C492B434-B4E3-4EE1-8513-13A25E93A3BD}"/>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CBE5764A-E767-46BC-A33E-94CF71FEA400}"/>
                  </a:ext>
                </a:extLst>
              </p:cNvPr>
              <p:cNvCxnSpPr>
                <a:cxnSpLocks/>
              </p:cNvCxnSpPr>
              <p:nvPr/>
            </p:nvCxnSpPr>
            <p:spPr>
              <a:xfrm flipH="1">
                <a:off x="4846914" y="5143029"/>
                <a:ext cx="143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文字方塊 72">
              <a:extLst>
                <a:ext uri="{FF2B5EF4-FFF2-40B4-BE49-F238E27FC236}">
                  <a16:creationId xmlns:a16="http://schemas.microsoft.com/office/drawing/2014/main" id="{48882F49-3D37-49D0-9787-D03C5BB60FFB}"/>
                </a:ext>
              </a:extLst>
            </p:cNvPr>
            <p:cNvSpPr txBox="1"/>
            <p:nvPr/>
          </p:nvSpPr>
          <p:spPr>
            <a:xfrm>
              <a:off x="9544499" y="2176063"/>
              <a:ext cx="408683" cy="441251"/>
            </a:xfrm>
            <a:prstGeom prst="rect">
              <a:avLst/>
            </a:prstGeom>
            <a:noFill/>
          </p:spPr>
          <p:txBody>
            <a:bodyPr wrap="square" lIns="0" tIns="0" rIns="0" bIns="0" rtlCol="0">
              <a:spAutoFit/>
            </a:bodyPr>
            <a:lstStyle/>
            <a:p>
              <a:r>
                <a:rPr lang="en-US" altLang="zh-TW" dirty="0" err="1">
                  <a:solidFill>
                    <a:srgbClr val="0000FF"/>
                  </a:solidFill>
                </a:rPr>
                <a:t>R</a:t>
              </a:r>
              <a:r>
                <a:rPr lang="en-US" altLang="zh-TW" baseline="-25000" dirty="0" err="1">
                  <a:solidFill>
                    <a:srgbClr val="0000FF"/>
                  </a:solidFill>
                </a:rPr>
                <a:t>p</a:t>
              </a:r>
              <a:endParaRPr lang="zh-TW" altLang="en-US" baseline="-25000" dirty="0">
                <a:solidFill>
                  <a:srgbClr val="0000FF"/>
                </a:solidFill>
              </a:endParaRPr>
            </a:p>
          </p:txBody>
        </p:sp>
        <p:sp>
          <p:nvSpPr>
            <p:cNvPr id="74" name="文字方塊 73">
              <a:extLst>
                <a:ext uri="{FF2B5EF4-FFF2-40B4-BE49-F238E27FC236}">
                  <a16:creationId xmlns:a16="http://schemas.microsoft.com/office/drawing/2014/main" id="{BD9DCCCE-EBD7-4BFF-8C3E-D04CFBA092BF}"/>
                </a:ext>
              </a:extLst>
            </p:cNvPr>
            <p:cNvSpPr txBox="1"/>
            <p:nvPr/>
          </p:nvSpPr>
          <p:spPr>
            <a:xfrm>
              <a:off x="7980359" y="2209780"/>
              <a:ext cx="408683" cy="441251"/>
            </a:xfrm>
            <a:prstGeom prst="rect">
              <a:avLst/>
            </a:prstGeom>
            <a:noFill/>
          </p:spPr>
          <p:txBody>
            <a:bodyPr wrap="square" lIns="0" tIns="0" rIns="0" bIns="0" rtlCol="0">
              <a:spAutoFit/>
            </a:bodyPr>
            <a:lstStyle/>
            <a:p>
              <a:r>
                <a:rPr lang="en-US" altLang="zh-TW" dirty="0">
                  <a:solidFill>
                    <a:srgbClr val="0000FF"/>
                  </a:solidFill>
                </a:rPr>
                <a:t>R</a:t>
              </a:r>
              <a:r>
                <a:rPr lang="en-US" altLang="zh-TW" baseline="-25000" dirty="0">
                  <a:solidFill>
                    <a:srgbClr val="0000FF"/>
                  </a:solidFill>
                </a:rPr>
                <a:t>G</a:t>
              </a:r>
              <a:endParaRPr lang="zh-TW" altLang="en-US" baseline="-25000" dirty="0">
                <a:solidFill>
                  <a:srgbClr val="0000FF"/>
                </a:solidFill>
              </a:endParaRPr>
            </a:p>
          </p:txBody>
        </p:sp>
      </p:grpSp>
      <p:pic>
        <p:nvPicPr>
          <p:cNvPr id="96" name="圖形 95" descr="首頁">
            <a:hlinkClick r:id="rId3" action="ppaction://hlinksldjump"/>
            <a:extLst>
              <a:ext uri="{FF2B5EF4-FFF2-40B4-BE49-F238E27FC236}">
                <a16:creationId xmlns:a16="http://schemas.microsoft.com/office/drawing/2014/main" id="{0284190C-27DD-4A9E-850B-FB49CE6488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
        <p:nvSpPr>
          <p:cNvPr id="3" name="標題 2">
            <a:extLst>
              <a:ext uri="{FF2B5EF4-FFF2-40B4-BE49-F238E27FC236}">
                <a16:creationId xmlns:a16="http://schemas.microsoft.com/office/drawing/2014/main" id="{C084B731-9C69-471F-9E55-ADD9FCF1BFDC}"/>
              </a:ext>
            </a:extLst>
          </p:cNvPr>
          <p:cNvSpPr>
            <a:spLocks noGrp="1"/>
          </p:cNvSpPr>
          <p:nvPr>
            <p:ph type="title"/>
          </p:nvPr>
        </p:nvSpPr>
        <p:spPr>
          <a:xfrm>
            <a:off x="2227428" y="0"/>
            <a:ext cx="5224368" cy="807840"/>
          </a:xfrm>
        </p:spPr>
        <p:txBody>
          <a:bodyPr/>
          <a:lstStyle/>
          <a:p>
            <a:pPr rtl="0" eaLnBrk="1" latinLnBrk="0" hangingPunct="1"/>
            <a:r>
              <a:rPr lang="en-US" altLang="zh-TW" sz="3900" b="1" kern="1200" dirty="0">
                <a:solidFill>
                  <a:srgbClr val="0000FF"/>
                </a:solidFill>
                <a:effectLst/>
                <a:latin typeface="微軟正黑體" panose="020B0604030504040204" pitchFamily="34" charset="-120"/>
                <a:ea typeface="微軟正黑體" panose="020B0604030504040204" pitchFamily="34" charset="-120"/>
                <a:cs typeface="+mn-cs"/>
              </a:rPr>
              <a:t>Q</a:t>
            </a:r>
            <a:r>
              <a:rPr lang="zh-TW" altLang="zh-TW" sz="3900" b="1" kern="1200" dirty="0">
                <a:solidFill>
                  <a:srgbClr val="0000FF"/>
                </a:solidFill>
                <a:effectLst/>
                <a:latin typeface="微軟正黑體" panose="020B0604030504040204" pitchFamily="34" charset="-120"/>
                <a:ea typeface="微軟正黑體" panose="020B0604030504040204" pitchFamily="34" charset="-120"/>
                <a:cs typeface="+mn-cs"/>
              </a:rPr>
              <a:t> 問</a:t>
            </a:r>
            <a:r>
              <a:rPr lang="zh-TW" altLang="en-US" sz="3900" b="1" kern="1200" dirty="0">
                <a:solidFill>
                  <a:srgbClr val="0000FF"/>
                </a:solidFill>
                <a:effectLst/>
                <a:latin typeface="微軟正黑體" panose="020B0604030504040204" pitchFamily="34" charset="-120"/>
                <a:ea typeface="微軟正黑體" panose="020B0604030504040204" pitchFamily="34" charset="-120"/>
                <a:cs typeface="+mn-cs"/>
              </a:rPr>
              <a:t> </a:t>
            </a:r>
            <a:r>
              <a:rPr lang="zh-TW" altLang="zh-TW" sz="3900" b="1" kern="1200" dirty="0">
                <a:solidFill>
                  <a:srgbClr val="0000FF"/>
                </a:solidFill>
                <a:effectLst/>
                <a:latin typeface="微軟正黑體" panose="020B0604030504040204" pitchFamily="34" charset="-120"/>
                <a:ea typeface="微軟正黑體" panose="020B0604030504040204" pitchFamily="34" charset="-120"/>
                <a:cs typeface="+mn-cs"/>
              </a:rPr>
              <a:t>題</a:t>
            </a:r>
            <a:endParaRPr lang="zh-TW" altLang="en-US" dirty="0"/>
          </a:p>
        </p:txBody>
      </p:sp>
    </p:spTree>
    <p:extLst>
      <p:ext uri="{BB962C8B-B14F-4D97-AF65-F5344CB8AC3E}">
        <p14:creationId xmlns:p14="http://schemas.microsoft.com/office/powerpoint/2010/main" val="1952996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14BD85DF-2D4D-44A7-A3D7-127F4A738B25}"/>
              </a:ext>
            </a:extLst>
          </p:cNvPr>
          <p:cNvSpPr>
            <a:spLocks noGrp="1"/>
          </p:cNvSpPr>
          <p:nvPr>
            <p:ph type="title"/>
          </p:nvPr>
        </p:nvSpPr>
        <p:spPr/>
        <p:txBody>
          <a:bodyPr/>
          <a:lstStyle/>
          <a:p>
            <a:endParaRPr lang="zh-TW" altLang="en-US" dirty="0"/>
          </a:p>
        </p:txBody>
      </p:sp>
      <p:sp>
        <p:nvSpPr>
          <p:cNvPr id="4" name="矩形 3"/>
          <p:cNvSpPr/>
          <p:nvPr/>
        </p:nvSpPr>
        <p:spPr>
          <a:xfrm>
            <a:off x="2207712" y="4630033"/>
            <a:ext cx="4551246" cy="495392"/>
          </a:xfrm>
          <a:prstGeom prst="rect">
            <a:avLst/>
          </a:prstGeom>
        </p:spPr>
        <p:txBody>
          <a:bodyPr wrap="none">
            <a:spAutoFit/>
          </a:bodyPr>
          <a:lstStyle/>
          <a:p>
            <a:pPr>
              <a:lnSpc>
                <a:spcPct val="120000"/>
              </a:lnSpc>
            </a:pPr>
            <a:r>
              <a:rPr lang="zh-TW" altLang="zh-TW" sz="2400" b="1" dirty="0">
                <a:latin typeface="微軟正黑體" panose="020B0604030504040204" pitchFamily="34" charset="-120"/>
                <a:ea typeface="微軟正黑體" panose="020B0604030504040204" pitchFamily="34" charset="-120"/>
              </a:rPr>
              <a:t>圖</a:t>
            </a:r>
            <a:r>
              <a:rPr lang="en-US" altLang="zh-TW" sz="2400" b="1" dirty="0">
                <a:latin typeface="微軟正黑體" panose="020B0604030504040204" pitchFamily="34" charset="-120"/>
                <a:ea typeface="微軟正黑體" panose="020B0604030504040204" pitchFamily="34" charset="-120"/>
              </a:rPr>
              <a:t>11</a:t>
            </a:r>
            <a:r>
              <a:rPr lang="zh-TW" altLang="zh-TW" sz="2400" b="1" dirty="0">
                <a:latin typeface="微軟正黑體" panose="020B0604030504040204" pitchFamily="34" charset="-120"/>
                <a:ea typeface="微軟正黑體" panose="020B0604030504040204" pitchFamily="34" charset="-120"/>
              </a:rPr>
              <a:t>、多範圍伏特計的內部網路</a:t>
            </a:r>
          </a:p>
        </p:txBody>
      </p:sp>
      <p:pic>
        <p:nvPicPr>
          <p:cNvPr id="5" name="圖片 4"/>
          <p:cNvPicPr/>
          <p:nvPr/>
        </p:nvPicPr>
        <p:blipFill>
          <a:blip r:embed="rId2" cstate="print"/>
          <a:srcRect/>
          <a:stretch>
            <a:fillRect/>
          </a:stretch>
        </p:blipFill>
        <p:spPr bwMode="auto">
          <a:xfrm>
            <a:off x="2353557" y="2733718"/>
            <a:ext cx="4573542" cy="1740581"/>
          </a:xfrm>
          <a:prstGeom prst="rect">
            <a:avLst/>
          </a:prstGeom>
          <a:noFill/>
          <a:ln w="9525">
            <a:noFill/>
            <a:miter lim="800000"/>
            <a:headEnd/>
            <a:tailEnd/>
          </a:ln>
        </p:spPr>
      </p:pic>
      <p:sp>
        <p:nvSpPr>
          <p:cNvPr id="2" name="矩形 1">
            <a:extLst>
              <a:ext uri="{FF2B5EF4-FFF2-40B4-BE49-F238E27FC236}">
                <a16:creationId xmlns:a16="http://schemas.microsoft.com/office/drawing/2014/main" id="{1ADD12F6-D715-4B6D-B372-0F7BD2F0D7E6}"/>
              </a:ext>
            </a:extLst>
          </p:cNvPr>
          <p:cNvSpPr/>
          <p:nvPr/>
        </p:nvSpPr>
        <p:spPr>
          <a:xfrm>
            <a:off x="329975" y="1285409"/>
            <a:ext cx="8306719" cy="1381789"/>
          </a:xfrm>
          <a:prstGeom prst="rect">
            <a:avLst/>
          </a:prstGeom>
        </p:spPr>
        <p:txBody>
          <a:bodyPr wrap="square">
            <a:spAutoFit/>
          </a:bodyPr>
          <a:lstStyle/>
          <a:p>
            <a:pPr marL="514350" lvl="0" indent="-514350" defTabSz="685800">
              <a:lnSpc>
                <a:spcPct val="120000"/>
              </a:lnSpc>
              <a:spcBef>
                <a:spcPts val="900"/>
              </a:spcBef>
              <a:spcAft>
                <a:spcPts val="150"/>
              </a:spcAft>
              <a:buSzPct val="100000"/>
              <a:buFont typeface="+mj-lt"/>
              <a:buAutoNum type="arabicPeriod" startAt="4"/>
            </a:pPr>
            <a:r>
              <a:rPr lang="zh-TW" altLang="zh-TW" sz="2400" b="1" dirty="0">
                <a:solidFill>
                  <a:prstClr val="black"/>
                </a:solidFill>
                <a:latin typeface="微軟正黑體" panose="020B0604030504040204" pitchFamily="34" charset="-120"/>
                <a:ea typeface="微軟正黑體" panose="020B0604030504040204" pitchFamily="34" charset="-120"/>
              </a:rPr>
              <a:t>在圖</a:t>
            </a:r>
            <a:r>
              <a:rPr lang="en-US" altLang="zh-TW" sz="2400" b="1" dirty="0">
                <a:solidFill>
                  <a:prstClr val="black"/>
                </a:solidFill>
                <a:latin typeface="微軟正黑體" panose="020B0604030504040204" pitchFamily="34" charset="-120"/>
                <a:ea typeface="微軟正黑體" panose="020B0604030504040204" pitchFamily="34" charset="-120"/>
              </a:rPr>
              <a:t>11</a:t>
            </a:r>
            <a:r>
              <a:rPr lang="zh-TW" altLang="zh-TW" sz="2400" b="1" dirty="0">
                <a:solidFill>
                  <a:prstClr val="black"/>
                </a:solidFill>
                <a:latin typeface="微軟正黑體" panose="020B0604030504040204" pitchFamily="34" charset="-120"/>
                <a:ea typeface="微軟正黑體" panose="020B0604030504040204" pitchFamily="34" charset="-120"/>
              </a:rPr>
              <a:t>的裝置中，將檢流計裝接三個電阻器，而成多範圍伏特計。欲使滿刻度分別為</a:t>
            </a:r>
            <a:r>
              <a:rPr lang="en-US" altLang="zh-TW" sz="2400" b="1" dirty="0">
                <a:solidFill>
                  <a:prstClr val="black"/>
                </a:solidFill>
                <a:latin typeface="微軟正黑體" panose="020B0604030504040204" pitchFamily="34" charset="-120"/>
                <a:ea typeface="微軟正黑體" panose="020B0604030504040204" pitchFamily="34" charset="-120"/>
              </a:rPr>
              <a:t>2.5</a:t>
            </a:r>
            <a:r>
              <a:rPr lang="zh-TW" altLang="zh-TW" sz="2400" b="1" dirty="0">
                <a:solidFill>
                  <a:prstClr val="black"/>
                </a:solidFill>
                <a:latin typeface="微軟正黑體" panose="020B0604030504040204" pitchFamily="34" charset="-120"/>
                <a:ea typeface="微軟正黑體" panose="020B0604030504040204" pitchFamily="34" charset="-120"/>
              </a:rPr>
              <a:t>伏特、</a:t>
            </a:r>
            <a:r>
              <a:rPr lang="en-US" altLang="zh-TW" sz="2400" b="1" dirty="0">
                <a:solidFill>
                  <a:prstClr val="black"/>
                </a:solidFill>
                <a:latin typeface="微軟正黑體" panose="020B0604030504040204" pitchFamily="34" charset="-120"/>
                <a:ea typeface="微軟正黑體" panose="020B0604030504040204" pitchFamily="34" charset="-120"/>
              </a:rPr>
              <a:t>10</a:t>
            </a:r>
            <a:r>
              <a:rPr lang="zh-TW" altLang="zh-TW" sz="2400" b="1" dirty="0">
                <a:solidFill>
                  <a:prstClr val="black"/>
                </a:solidFill>
                <a:latin typeface="微軟正黑體" panose="020B0604030504040204" pitchFamily="34" charset="-120"/>
                <a:ea typeface="微軟正黑體" panose="020B0604030504040204" pitchFamily="34" charset="-120"/>
              </a:rPr>
              <a:t>伏特及</a:t>
            </a:r>
            <a:r>
              <a:rPr lang="en-US" altLang="zh-TW" sz="2400" b="1" dirty="0">
                <a:solidFill>
                  <a:prstClr val="black"/>
                </a:solidFill>
                <a:latin typeface="微軟正黑體" panose="020B0604030504040204" pitchFamily="34" charset="-120"/>
                <a:ea typeface="微軟正黑體" panose="020B0604030504040204" pitchFamily="34" charset="-120"/>
              </a:rPr>
              <a:t>50</a:t>
            </a:r>
            <a:r>
              <a:rPr lang="zh-TW" altLang="zh-TW" sz="2400" b="1" dirty="0">
                <a:solidFill>
                  <a:prstClr val="black"/>
                </a:solidFill>
                <a:latin typeface="微軟正黑體" panose="020B0604030504040204" pitchFamily="34" charset="-120"/>
                <a:ea typeface="微軟正黑體" panose="020B0604030504040204" pitchFamily="34" charset="-120"/>
              </a:rPr>
              <a:t>伏特，試求電阻器</a:t>
            </a:r>
            <a:r>
              <a:rPr lang="en-US" altLang="zh-TW" sz="2400" b="1" i="1"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i="1" baseline="-25000"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l</a:t>
            </a: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i="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i="1" baseline="-25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2400" b="1" dirty="0">
                <a:solidFill>
                  <a:prstClr val="black"/>
                </a:solidFill>
                <a:latin typeface="微軟正黑體" panose="020B0604030504040204" pitchFamily="34" charset="-120"/>
                <a:ea typeface="微軟正黑體" panose="020B0604030504040204" pitchFamily="34" charset="-120"/>
              </a:rPr>
              <a:t>及</a:t>
            </a:r>
            <a:r>
              <a:rPr lang="en-US" altLang="zh-TW" sz="2400" b="1" i="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R</a:t>
            </a:r>
            <a:r>
              <a:rPr lang="en-US" altLang="zh-TW" sz="2400" b="1" i="1" baseline="-25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400" b="1" dirty="0">
                <a:solidFill>
                  <a:prstClr val="black"/>
                </a:solidFill>
                <a:latin typeface="微軟正黑體" panose="020B0604030504040204" pitchFamily="34" charset="-120"/>
                <a:ea typeface="微軟正黑體" panose="020B0604030504040204" pitchFamily="34" charset="-120"/>
              </a:rPr>
              <a:t>的數值。</a:t>
            </a:r>
            <a:endParaRPr lang="en-US"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63F38839-883E-4753-B988-2731B6F07AF2}"/>
              </a:ext>
            </a:extLst>
          </p:cNvPr>
          <p:cNvSpPr/>
          <p:nvPr/>
        </p:nvSpPr>
        <p:spPr>
          <a:xfrm>
            <a:off x="338767" y="5187510"/>
            <a:ext cx="8466465" cy="938590"/>
          </a:xfrm>
          <a:prstGeom prst="rect">
            <a:avLst/>
          </a:prstGeom>
        </p:spPr>
        <p:txBody>
          <a:bodyPr wrap="square">
            <a:spAutoFit/>
          </a:bodyPr>
          <a:lstStyle/>
          <a:p>
            <a:pPr marL="514350" lvl="0" indent="-514350" defTabSz="685800">
              <a:lnSpc>
                <a:spcPct val="120000"/>
              </a:lnSpc>
              <a:spcBef>
                <a:spcPts val="900"/>
              </a:spcBef>
              <a:spcAft>
                <a:spcPts val="150"/>
              </a:spcAft>
              <a:buSzPct val="100000"/>
              <a:buFont typeface="+mj-lt"/>
              <a:buAutoNum type="arabicPeriod" startAt="5"/>
            </a:pPr>
            <a:r>
              <a:rPr lang="zh-TW" altLang="zh-TW" sz="2400" b="1" dirty="0">
                <a:solidFill>
                  <a:prstClr val="black"/>
                </a:solidFill>
                <a:latin typeface="微軟正黑體" panose="020B0604030504040204" pitchFamily="34" charset="-120"/>
                <a:ea typeface="微軟正黑體" panose="020B0604030504040204" pitchFamily="34" charset="-120"/>
              </a:rPr>
              <a:t>按色環標示法，本實驗所用的電阻誤差為何？以此估計本實驗的儀器誤差</a:t>
            </a:r>
            <a:r>
              <a:rPr lang="en-US" altLang="zh-TW" sz="2400" b="1" dirty="0">
                <a:solidFill>
                  <a:prstClr val="black"/>
                </a:solidFill>
                <a:latin typeface="微軟正黑體" panose="020B0604030504040204" pitchFamily="34" charset="-120"/>
                <a:ea typeface="微軟正黑體" panose="020B0604030504040204" pitchFamily="34" charset="-120"/>
              </a:rPr>
              <a:t>(</a:t>
            </a:r>
            <a:r>
              <a:rPr lang="zh-TW" altLang="zh-TW" sz="2400" b="1" dirty="0">
                <a:solidFill>
                  <a:prstClr val="black"/>
                </a:solidFill>
                <a:latin typeface="微軟正黑體" panose="020B0604030504040204" pitchFamily="34" charset="-120"/>
                <a:ea typeface="微軟正黑體" panose="020B0604030504040204" pitchFamily="34" charset="-120"/>
              </a:rPr>
              <a:t>估計時須依照實驗</a:t>
            </a:r>
            <a:r>
              <a:rPr lang="en-US" altLang="zh-TW" sz="2400" b="1" dirty="0">
                <a:solidFill>
                  <a:prstClr val="black"/>
                </a:solidFill>
                <a:latin typeface="微軟正黑體" panose="020B0604030504040204" pitchFamily="34" charset="-120"/>
                <a:ea typeface="微軟正黑體" panose="020B0604030504040204" pitchFamily="34" charset="-120"/>
              </a:rPr>
              <a:t>1</a:t>
            </a:r>
            <a:r>
              <a:rPr lang="zh-TW" altLang="zh-TW" sz="2400" b="1" dirty="0">
                <a:solidFill>
                  <a:prstClr val="black"/>
                </a:solidFill>
                <a:latin typeface="微軟正黑體" panose="020B0604030504040204" pitchFamily="34" charset="-120"/>
                <a:ea typeface="微軟正黑體" panose="020B0604030504040204" pitchFamily="34" charset="-120"/>
              </a:rPr>
              <a:t>所講的誤差傳遞計算</a:t>
            </a:r>
            <a:r>
              <a:rPr lang="en-US" altLang="zh-TW" sz="2400" b="1" dirty="0">
                <a:solidFill>
                  <a:prstClr val="black"/>
                </a:solidFill>
                <a:latin typeface="微軟正黑體" panose="020B0604030504040204" pitchFamily="34" charset="-120"/>
                <a:ea typeface="微軟正黑體" panose="020B0604030504040204" pitchFamily="34" charset="-120"/>
              </a:rPr>
              <a:t>)</a:t>
            </a:r>
            <a:r>
              <a:rPr lang="zh-TW" altLang="zh-TW" sz="2400" b="1" dirty="0">
                <a:solidFill>
                  <a:prstClr val="black"/>
                </a:solidFill>
                <a:latin typeface="微軟正黑體" panose="020B0604030504040204" pitchFamily="34" charset="-120"/>
                <a:ea typeface="微軟正黑體" panose="020B0604030504040204" pitchFamily="34" charset="-120"/>
              </a:rPr>
              <a:t>。</a:t>
            </a:r>
            <a:endParaRPr lang="zh-TW" altLang="en-US" sz="2400" b="1" dirty="0">
              <a:solidFill>
                <a:prstClr val="black"/>
              </a:solidFill>
              <a:latin typeface="微軟正黑體" panose="020B0604030504040204" pitchFamily="34" charset="-120"/>
              <a:ea typeface="微軟正黑體" panose="020B0604030504040204" pitchFamily="34" charset="-120"/>
            </a:endParaRPr>
          </a:p>
        </p:txBody>
      </p:sp>
      <p:pic>
        <p:nvPicPr>
          <p:cNvPr id="8" name="圖形 7" descr="首頁">
            <a:hlinkClick r:id="rId3" action="ppaction://hlinksldjump"/>
            <a:extLst>
              <a:ext uri="{FF2B5EF4-FFF2-40B4-BE49-F238E27FC236}">
                <a16:creationId xmlns:a16="http://schemas.microsoft.com/office/drawing/2014/main" id="{4FB78937-5F8D-4B1A-8886-481E676F60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696195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2AFEEF-A30C-4C18-871B-58AF6FA7C040}"/>
              </a:ext>
            </a:extLst>
          </p:cNvPr>
          <p:cNvSpPr>
            <a:spLocks noGrp="1"/>
          </p:cNvSpPr>
          <p:nvPr>
            <p:ph type="title"/>
          </p:nvPr>
        </p:nvSpPr>
        <p:spPr>
          <a:xfrm>
            <a:off x="69447" y="112855"/>
            <a:ext cx="8678219" cy="961910"/>
          </a:xfrm>
        </p:spPr>
        <p:txBody>
          <a:bodyPr/>
          <a:lstStyle/>
          <a:p>
            <a:r>
              <a:rPr lang="zh-TW" altLang="en-US" dirty="0"/>
              <a:t>低電阻電阻值測試 </a:t>
            </a:r>
            <a:br>
              <a:rPr lang="en-US" altLang="zh-TW" dirty="0"/>
            </a:br>
            <a:r>
              <a:rPr lang="en-US" altLang="zh-TW" sz="3200" dirty="0"/>
              <a:t>(DMM</a:t>
            </a:r>
            <a:r>
              <a:rPr lang="zh-TW" altLang="en-US" sz="3200" dirty="0"/>
              <a:t> 電阻測試偏差</a:t>
            </a:r>
            <a:r>
              <a:rPr lang="en-US" altLang="zh-TW" sz="3200" dirty="0"/>
              <a:t>)</a:t>
            </a:r>
            <a:endParaRPr lang="zh-TW" altLang="en-US" dirty="0"/>
          </a:p>
        </p:txBody>
      </p:sp>
      <p:graphicFrame>
        <p:nvGraphicFramePr>
          <p:cNvPr id="3" name="表格 2">
            <a:extLst>
              <a:ext uri="{FF2B5EF4-FFF2-40B4-BE49-F238E27FC236}">
                <a16:creationId xmlns:a16="http://schemas.microsoft.com/office/drawing/2014/main" id="{13CFBB0E-45BB-4AC5-BF31-AB021994CDAA}"/>
              </a:ext>
            </a:extLst>
          </p:cNvPr>
          <p:cNvGraphicFramePr>
            <a:graphicFrameLocks noGrp="1"/>
          </p:cNvGraphicFramePr>
          <p:nvPr>
            <p:extLst>
              <p:ext uri="{D42A27DB-BD31-4B8C-83A1-F6EECF244321}">
                <p14:modId xmlns:p14="http://schemas.microsoft.com/office/powerpoint/2010/main" val="3958516274"/>
              </p:ext>
            </p:extLst>
          </p:nvPr>
        </p:nvGraphicFramePr>
        <p:xfrm>
          <a:off x="425995" y="4036442"/>
          <a:ext cx="8445864" cy="2437224"/>
        </p:xfrm>
        <a:graphic>
          <a:graphicData uri="http://schemas.openxmlformats.org/drawingml/2006/table">
            <a:tbl>
              <a:tblPr firstRow="1" bandRow="1">
                <a:tableStyleId>{5C22544A-7EE6-4342-B048-85BDC9FD1C3A}</a:tableStyleId>
              </a:tblPr>
              <a:tblGrid>
                <a:gridCol w="1522548">
                  <a:extLst>
                    <a:ext uri="{9D8B030D-6E8A-4147-A177-3AD203B41FA5}">
                      <a16:colId xmlns:a16="http://schemas.microsoft.com/office/drawing/2014/main" val="3928875111"/>
                    </a:ext>
                  </a:extLst>
                </a:gridCol>
                <a:gridCol w="1292740">
                  <a:extLst>
                    <a:ext uri="{9D8B030D-6E8A-4147-A177-3AD203B41FA5}">
                      <a16:colId xmlns:a16="http://schemas.microsoft.com/office/drawing/2014/main" val="3163914115"/>
                    </a:ext>
                  </a:extLst>
                </a:gridCol>
                <a:gridCol w="1407644">
                  <a:extLst>
                    <a:ext uri="{9D8B030D-6E8A-4147-A177-3AD203B41FA5}">
                      <a16:colId xmlns:a16="http://schemas.microsoft.com/office/drawing/2014/main" val="3885520792"/>
                    </a:ext>
                  </a:extLst>
                </a:gridCol>
                <a:gridCol w="1407644">
                  <a:extLst>
                    <a:ext uri="{9D8B030D-6E8A-4147-A177-3AD203B41FA5}">
                      <a16:colId xmlns:a16="http://schemas.microsoft.com/office/drawing/2014/main" val="2587281468"/>
                    </a:ext>
                  </a:extLst>
                </a:gridCol>
                <a:gridCol w="1407644">
                  <a:extLst>
                    <a:ext uri="{9D8B030D-6E8A-4147-A177-3AD203B41FA5}">
                      <a16:colId xmlns:a16="http://schemas.microsoft.com/office/drawing/2014/main" val="3373762600"/>
                    </a:ext>
                  </a:extLst>
                </a:gridCol>
                <a:gridCol w="1407644">
                  <a:extLst>
                    <a:ext uri="{9D8B030D-6E8A-4147-A177-3AD203B41FA5}">
                      <a16:colId xmlns:a16="http://schemas.microsoft.com/office/drawing/2014/main" val="637072593"/>
                    </a:ext>
                  </a:extLst>
                </a:gridCol>
              </a:tblGrid>
              <a:tr h="515160">
                <a:tc>
                  <a:txBody>
                    <a:bodyPr/>
                    <a:lstStyle/>
                    <a:p>
                      <a:pPr algn="ctr" fontAlgn="ctr"/>
                      <a:r>
                        <a:rPr lang="zh-TW" altLang="en-US" sz="2400" u="none" strike="noStrike" dirty="0">
                          <a:solidFill>
                            <a:schemeClr val="tx1"/>
                          </a:solidFill>
                          <a:effectLst/>
                          <a:latin typeface="Times New Roman" panose="02020603050405020304" pitchFamily="18" charset="0"/>
                          <a:ea typeface="+mn-ea"/>
                          <a:cs typeface="Times New Roman" panose="02020603050405020304" pitchFamily="18" charset="0"/>
                        </a:rPr>
                        <a:t>電阻</a:t>
                      </a:r>
                      <a:endParaRPr lang="en-US" altLang="zh-TW" sz="2400" u="none" strike="noStrike" dirty="0">
                        <a:solidFill>
                          <a:schemeClr val="tx1"/>
                        </a:solidFill>
                        <a:effectLst/>
                        <a:latin typeface="Times New Roman" panose="02020603050405020304" pitchFamily="18" charset="0"/>
                        <a:ea typeface="+mn-ea"/>
                        <a:cs typeface="Times New Roman" panose="02020603050405020304" pitchFamily="18" charset="0"/>
                      </a:endParaRPr>
                    </a:p>
                    <a:p>
                      <a:pPr algn="ctr" fontAlgn="ctr"/>
                      <a:r>
                        <a:rPr lang="zh-TW" altLang="en-US" sz="1800" u="none" strike="noStrike" baseline="0" dirty="0">
                          <a:solidFill>
                            <a:schemeClr val="tx1"/>
                          </a:solidFill>
                          <a:effectLst/>
                          <a:latin typeface="Times New Roman" panose="02020603050405020304" pitchFamily="18" charset="0"/>
                          <a:ea typeface="+mn-ea"/>
                          <a:cs typeface="Times New Roman" panose="02020603050405020304" pitchFamily="18" charset="0"/>
                        </a:rPr>
                        <a:t>色碼標示</a:t>
                      </a:r>
                      <a:endParaRPr lang="zh-TW" altLang="en-US" sz="1800" b="0" i="0" u="none" strike="noStrike" baseline="0" dirty="0">
                        <a:solidFill>
                          <a:schemeClr val="tx1"/>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marL="0" algn="ctr" defTabSz="685800" rtl="0" eaLnBrk="1" fontAlgn="ctr" latinLnBrk="0" hangingPunct="1"/>
                      <a:r>
                        <a:rPr lang="zh-TW" alt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色碼</a:t>
                      </a:r>
                      <a:endParaRPr lang="en-US" altLang="zh-TW" sz="200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algn="ctr" defTabSz="685800" rtl="0" eaLnBrk="1" fontAlgn="ctr" latinLnBrk="0" hangingPunct="1"/>
                      <a:r>
                        <a:rPr lang="en-US" altLang="zh-TW" sz="2000" u="none" strike="noStrike" kern="1200" dirty="0">
                          <a:solidFill>
                            <a:schemeClr val="tx1"/>
                          </a:solidFill>
                          <a:effectLst/>
                          <a:latin typeface="Times New Roman" panose="02020603050405020304" pitchFamily="18" charset="0"/>
                          <a:ea typeface="+mn-ea"/>
                          <a:cs typeface="Times New Roman" panose="02020603050405020304" pitchFamily="18" charset="0"/>
                        </a:rPr>
                        <a:t>±5%</a:t>
                      </a:r>
                    </a:p>
                  </a:txBody>
                  <a:tcPr marL="5957" marR="5957" marT="5957" marB="0" anchor="ctr"/>
                </a:tc>
                <a:tc>
                  <a:txBody>
                    <a:bodyPr/>
                    <a:lstStyle/>
                    <a:p>
                      <a:pPr algn="ctr" fontAlgn="ctr"/>
                      <a:r>
                        <a:rPr lang="en-US" sz="2400" u="none" strike="noStrike" dirty="0">
                          <a:effectLst/>
                          <a:latin typeface="Times New Roman" panose="02020603050405020304" pitchFamily="18" charset="0"/>
                          <a:ea typeface="+mn-ea"/>
                          <a:cs typeface="Times New Roman" panose="02020603050405020304" pitchFamily="18" charset="0"/>
                        </a:rPr>
                        <a:t>V</a:t>
                      </a:r>
                      <a:r>
                        <a:rPr lang="en-US" altLang="zh-TW" sz="2400" u="none" strike="noStrike" baseline="-25000" dirty="0">
                          <a:effectLst/>
                          <a:latin typeface="Times New Roman" panose="02020603050405020304" pitchFamily="18" charset="0"/>
                          <a:ea typeface="+mn-ea"/>
                          <a:cs typeface="Times New Roman" panose="02020603050405020304" pitchFamily="18" charset="0"/>
                        </a:rPr>
                        <a:t>DMM</a:t>
                      </a:r>
                      <a:endParaRPr lang="en-US" sz="24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sz="2400" u="none" strike="noStrike" dirty="0">
                          <a:effectLst/>
                          <a:latin typeface="Times New Roman" panose="02020603050405020304" pitchFamily="18" charset="0"/>
                          <a:ea typeface="+mn-ea"/>
                          <a:cs typeface="Times New Roman" panose="02020603050405020304" pitchFamily="18" charset="0"/>
                        </a:rPr>
                        <a:t>I</a:t>
                      </a:r>
                      <a:r>
                        <a:rPr lang="en-US" altLang="zh-TW" sz="2400" u="none" strike="noStrike" baseline="-25000" dirty="0">
                          <a:effectLst/>
                          <a:latin typeface="Times New Roman" panose="02020603050405020304" pitchFamily="18" charset="0"/>
                          <a:ea typeface="+mn-ea"/>
                          <a:cs typeface="Times New Roman" panose="02020603050405020304" pitchFamily="18" charset="0"/>
                        </a:rPr>
                        <a:t>DMM</a:t>
                      </a:r>
                      <a:r>
                        <a:rPr lang="en-US" sz="2400" u="none" strike="noStrike" dirty="0">
                          <a:effectLst/>
                          <a:latin typeface="Times New Roman" panose="02020603050405020304" pitchFamily="18" charset="0"/>
                          <a:ea typeface="+mn-ea"/>
                          <a:cs typeface="Times New Roman" panose="02020603050405020304" pitchFamily="18" charset="0"/>
                        </a:rPr>
                        <a:t> (A)</a:t>
                      </a:r>
                      <a:endParaRPr lang="en-US" sz="24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solidFill>
                            <a:srgbClr val="FF3300"/>
                          </a:solidFill>
                          <a:effectLst/>
                          <a:latin typeface="Times New Roman" panose="02020603050405020304" pitchFamily="18" charset="0"/>
                          <a:ea typeface="+mn-ea"/>
                          <a:cs typeface="Times New Roman" panose="02020603050405020304" pitchFamily="18" charset="0"/>
                        </a:rPr>
                        <a:t>R</a:t>
                      </a:r>
                      <a:r>
                        <a:rPr lang="zh-TW" altLang="en-US" sz="2400" u="none" strike="noStrike" dirty="0">
                          <a:solidFill>
                            <a:srgbClr val="FF3300"/>
                          </a:solidFill>
                          <a:effectLst/>
                          <a:latin typeface="Times New Roman" panose="02020603050405020304" pitchFamily="18" charset="0"/>
                          <a:ea typeface="+mn-ea"/>
                          <a:cs typeface="Times New Roman" panose="02020603050405020304" pitchFamily="18" charset="0"/>
                        </a:rPr>
                        <a:t> </a:t>
                      </a:r>
                      <a:r>
                        <a:rPr lang="en-US" altLang="zh-TW" sz="2400" u="none" strike="noStrike" dirty="0">
                          <a:solidFill>
                            <a:srgbClr val="FF3300"/>
                          </a:solidFill>
                          <a:effectLst/>
                          <a:latin typeface="Times New Roman" panose="02020603050405020304" pitchFamily="18" charset="0"/>
                          <a:ea typeface="+mn-ea"/>
                          <a:cs typeface="Times New Roman" panose="02020603050405020304" pitchFamily="18" charset="0"/>
                        </a:rPr>
                        <a:t>(</a:t>
                      </a:r>
                      <a:r>
                        <a:rPr lang="en-US" altLang="zh-TW" sz="2400" u="none" strike="noStrike" dirty="0">
                          <a:solidFill>
                            <a:srgbClr val="FF33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TW" sz="2400" u="none" strike="noStrike" dirty="0">
                          <a:solidFill>
                            <a:srgbClr val="FF3300"/>
                          </a:solidFill>
                          <a:effectLst/>
                          <a:latin typeface="Times New Roman" panose="02020603050405020304" pitchFamily="18" charset="0"/>
                          <a:ea typeface="+mn-ea"/>
                          <a:cs typeface="Times New Roman" panose="02020603050405020304" pitchFamily="18" charset="0"/>
                        </a:rPr>
                        <a:t>)</a:t>
                      </a:r>
                      <a:endParaRPr lang="en-US" altLang="zh-TW" sz="2400" b="0" i="0" u="none" strike="noStrike" dirty="0">
                        <a:solidFill>
                          <a:srgbClr val="FF33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solidFill>
                            <a:srgbClr val="0000FF"/>
                          </a:solidFill>
                          <a:effectLst/>
                          <a:latin typeface="Times New Roman" panose="02020603050405020304" pitchFamily="18" charset="0"/>
                          <a:ea typeface="+mn-ea"/>
                          <a:cs typeface="Times New Roman" panose="02020603050405020304" pitchFamily="18" charset="0"/>
                        </a:rPr>
                        <a:t>R</a:t>
                      </a:r>
                      <a:r>
                        <a:rPr lang="en-US" altLang="zh-TW" sz="2400" u="none" strike="noStrike" baseline="-25000" dirty="0">
                          <a:solidFill>
                            <a:srgbClr val="0000FF"/>
                          </a:solidFill>
                          <a:effectLst/>
                          <a:latin typeface="Times New Roman" panose="02020603050405020304" pitchFamily="18" charset="0"/>
                          <a:ea typeface="+mn-ea"/>
                          <a:cs typeface="Times New Roman" panose="02020603050405020304" pitchFamily="18" charset="0"/>
                        </a:rPr>
                        <a:t>DMM</a:t>
                      </a:r>
                      <a:r>
                        <a:rPr lang="zh-TW" altLang="en-US" sz="2400" u="none" strike="noStrike" dirty="0">
                          <a:solidFill>
                            <a:srgbClr val="0000FF"/>
                          </a:solidFill>
                          <a:effectLst/>
                          <a:latin typeface="Times New Roman" panose="02020603050405020304" pitchFamily="18" charset="0"/>
                          <a:ea typeface="+mn-ea"/>
                          <a:cs typeface="Times New Roman" panose="02020603050405020304" pitchFamily="18" charset="0"/>
                        </a:rPr>
                        <a:t> </a:t>
                      </a:r>
                      <a:r>
                        <a:rPr lang="en-US" altLang="zh-TW" sz="2400" u="none" strike="noStrike" dirty="0">
                          <a:solidFill>
                            <a:srgbClr val="0000FF"/>
                          </a:solidFill>
                          <a:effectLst/>
                          <a:latin typeface="Times New Roman" panose="02020603050405020304" pitchFamily="18" charset="0"/>
                          <a:ea typeface="+mn-ea"/>
                          <a:cs typeface="Times New Roman" panose="02020603050405020304" pitchFamily="18" charset="0"/>
                        </a:rPr>
                        <a:t>(</a:t>
                      </a:r>
                      <a:r>
                        <a:rPr lang="en-US" altLang="zh-TW" sz="2400" u="none" strike="noStrike" dirty="0">
                          <a:solidFill>
                            <a:srgbClr val="0000FF"/>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TW" sz="2400" u="none" strike="noStrike" dirty="0">
                          <a:solidFill>
                            <a:srgbClr val="0000FF"/>
                          </a:solidFill>
                          <a:effectLst/>
                          <a:latin typeface="Times New Roman" panose="02020603050405020304" pitchFamily="18" charset="0"/>
                          <a:ea typeface="+mn-ea"/>
                          <a:cs typeface="Times New Roman" panose="02020603050405020304" pitchFamily="18" charset="0"/>
                        </a:rPr>
                        <a:t>)</a:t>
                      </a:r>
                      <a:endParaRPr lang="en-US" sz="2400" b="0" i="0" u="none" strike="noStrike" dirty="0">
                        <a:solidFill>
                          <a:srgbClr val="0000FF"/>
                        </a:solidFill>
                        <a:effectLst/>
                        <a:latin typeface="Times New Roman" panose="02020603050405020304" pitchFamily="18" charset="0"/>
                        <a:ea typeface="+mn-ea"/>
                        <a:cs typeface="Times New Roman" panose="02020603050405020304" pitchFamily="18" charset="0"/>
                      </a:endParaRPr>
                    </a:p>
                  </a:txBody>
                  <a:tcPr marL="6350" marR="6350" marT="6350" marB="0" anchor="ctr"/>
                </a:tc>
                <a:extLst>
                  <a:ext uri="{0D108BD9-81ED-4DB2-BD59-A6C34878D82A}">
                    <a16:rowId xmlns:a16="http://schemas.microsoft.com/office/drawing/2014/main" val="304670008"/>
                  </a:ext>
                </a:extLst>
              </a:tr>
              <a:tr h="506983">
                <a:tc>
                  <a:txBody>
                    <a:bodyPr/>
                    <a:lstStyle/>
                    <a:p>
                      <a:pPr algn="ctr" fontAlgn="ctr"/>
                      <a:r>
                        <a:rPr lang="en-US" altLang="zh-TW" sz="2400" b="1" u="none" strike="noStrike" dirty="0">
                          <a:effectLst/>
                          <a:latin typeface="Times New Roman" panose="02020603050405020304" pitchFamily="18" charset="0"/>
                          <a:ea typeface="+mn-ea"/>
                          <a:cs typeface="Times New Roman" panose="02020603050405020304" pitchFamily="18" charset="0"/>
                        </a:rPr>
                        <a:t>1</a:t>
                      </a:r>
                      <a:endParaRPr lang="en-US" altLang="zh-TW" sz="24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marL="0" algn="ctr" defTabSz="685800" rtl="0" eaLnBrk="1" fontAlgn="ctr" latinLnBrk="0" hangingPunct="1"/>
                      <a:r>
                        <a:rPr lang="en-US" altLang="zh-TW" sz="2000" u="none" strike="noStrike" kern="1200" dirty="0">
                          <a:solidFill>
                            <a:schemeClr val="dk1"/>
                          </a:solidFill>
                          <a:effectLst/>
                          <a:latin typeface="Times New Roman" panose="02020603050405020304" pitchFamily="18" charset="0"/>
                          <a:ea typeface="+mn-ea"/>
                          <a:cs typeface="Times New Roman" panose="02020603050405020304" pitchFamily="18" charset="0"/>
                        </a:rPr>
                        <a:t>0.95~1.05</a:t>
                      </a:r>
                    </a:p>
                  </a:txBody>
                  <a:tcPr marL="5957" marR="5957" marT="5957" marB="0" anchor="ctr"/>
                </a:tc>
                <a:tc>
                  <a:txBody>
                    <a:bodyPr/>
                    <a:lstStyle/>
                    <a:p>
                      <a:pPr algn="ctr" fontAlgn="ctr"/>
                      <a:r>
                        <a:rPr lang="en-US" altLang="zh-TW" sz="2400" u="none" strike="noStrike" dirty="0">
                          <a:effectLst/>
                          <a:latin typeface="Times New Roman" panose="02020603050405020304" pitchFamily="18" charset="0"/>
                          <a:ea typeface="+mn-ea"/>
                          <a:cs typeface="Times New Roman" panose="02020603050405020304" pitchFamily="18" charset="0"/>
                        </a:rPr>
                        <a:t>0.46</a:t>
                      </a:r>
                      <a:endParaRPr lang="en-US" altLang="zh-TW" sz="24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effectLst/>
                          <a:latin typeface="Times New Roman" panose="02020603050405020304" pitchFamily="18" charset="0"/>
                          <a:ea typeface="+mn-ea"/>
                          <a:cs typeface="Times New Roman" panose="02020603050405020304" pitchFamily="18" charset="0"/>
                        </a:rPr>
                        <a:t>0.37</a:t>
                      </a:r>
                      <a:endParaRPr lang="en-US" altLang="zh-TW" sz="24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solidFill>
                            <a:srgbClr val="FF3300"/>
                          </a:solidFill>
                          <a:effectLst/>
                          <a:latin typeface="Times New Roman" panose="02020603050405020304" pitchFamily="18" charset="0"/>
                          <a:ea typeface="+mn-ea"/>
                          <a:cs typeface="Times New Roman" panose="02020603050405020304" pitchFamily="18" charset="0"/>
                        </a:rPr>
                        <a:t>1.24</a:t>
                      </a:r>
                      <a:endParaRPr lang="en-US" altLang="zh-TW" sz="2400" b="0" i="0" u="none" strike="noStrike" dirty="0">
                        <a:solidFill>
                          <a:srgbClr val="FF33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solidFill>
                            <a:srgbClr val="0000FF"/>
                          </a:solidFill>
                          <a:effectLst/>
                          <a:latin typeface="Times New Roman" panose="02020603050405020304" pitchFamily="18" charset="0"/>
                          <a:ea typeface="+mn-ea"/>
                          <a:cs typeface="Times New Roman" panose="02020603050405020304" pitchFamily="18" charset="0"/>
                        </a:rPr>
                        <a:t>1.2</a:t>
                      </a:r>
                      <a:endParaRPr lang="en-US" altLang="zh-TW" sz="2400" b="0" i="0" u="none" strike="noStrike" dirty="0">
                        <a:solidFill>
                          <a:srgbClr val="0000FF"/>
                        </a:solidFill>
                        <a:effectLst/>
                        <a:latin typeface="Times New Roman" panose="02020603050405020304" pitchFamily="18" charset="0"/>
                        <a:ea typeface="+mn-ea"/>
                        <a:cs typeface="Times New Roman" panose="02020603050405020304" pitchFamily="18" charset="0"/>
                      </a:endParaRPr>
                    </a:p>
                  </a:txBody>
                  <a:tcPr marL="6350" marR="6350" marT="6350" marB="0" anchor="ctr"/>
                </a:tc>
                <a:extLst>
                  <a:ext uri="{0D108BD9-81ED-4DB2-BD59-A6C34878D82A}">
                    <a16:rowId xmlns:a16="http://schemas.microsoft.com/office/drawing/2014/main" val="3477946986"/>
                  </a:ext>
                </a:extLst>
              </a:tr>
              <a:tr h="768651">
                <a:tc>
                  <a:txBody>
                    <a:bodyPr/>
                    <a:lstStyle/>
                    <a:p>
                      <a:pPr algn="ctr" fontAlgn="ctr"/>
                      <a:r>
                        <a:rPr lang="en-US" altLang="zh-TW" sz="2400" b="1" u="none" strike="noStrike" dirty="0">
                          <a:effectLst/>
                          <a:latin typeface="Times New Roman" panose="02020603050405020304" pitchFamily="18" charset="0"/>
                          <a:ea typeface="+mn-ea"/>
                          <a:cs typeface="Times New Roman" panose="02020603050405020304" pitchFamily="18" charset="0"/>
                        </a:rPr>
                        <a:t>1.6</a:t>
                      </a:r>
                      <a:endParaRPr lang="en-US" altLang="zh-TW" sz="24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marL="0" algn="ctr" defTabSz="685800" rtl="0" eaLnBrk="1" fontAlgn="ctr" latinLnBrk="0" hangingPunct="1"/>
                      <a:r>
                        <a:rPr lang="en-US" altLang="zh-TW" sz="2000" u="none" strike="noStrike" kern="1200" dirty="0">
                          <a:solidFill>
                            <a:schemeClr val="dk1"/>
                          </a:solidFill>
                          <a:effectLst/>
                          <a:latin typeface="Times New Roman" panose="02020603050405020304" pitchFamily="18" charset="0"/>
                          <a:ea typeface="+mn-ea"/>
                          <a:cs typeface="Times New Roman" panose="02020603050405020304" pitchFamily="18" charset="0"/>
                        </a:rPr>
                        <a:t>1.52~1.68</a:t>
                      </a:r>
                    </a:p>
                  </a:txBody>
                  <a:tcPr marL="5957" marR="5957" marT="5957" marB="0" anchor="ctr"/>
                </a:tc>
                <a:tc>
                  <a:txBody>
                    <a:bodyPr/>
                    <a:lstStyle/>
                    <a:p>
                      <a:pPr algn="ctr" fontAlgn="ctr"/>
                      <a:r>
                        <a:rPr lang="en-US" altLang="zh-TW" sz="2400" u="none" strike="noStrike" dirty="0">
                          <a:effectLst/>
                          <a:latin typeface="Times New Roman" panose="02020603050405020304" pitchFamily="18" charset="0"/>
                          <a:ea typeface="+mn-ea"/>
                          <a:cs typeface="Times New Roman" panose="02020603050405020304" pitchFamily="18" charset="0"/>
                        </a:rPr>
                        <a:t>0.47</a:t>
                      </a:r>
                      <a:endParaRPr lang="en-US" altLang="zh-TW" sz="24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effectLst/>
                          <a:latin typeface="Times New Roman" panose="02020603050405020304" pitchFamily="18" charset="0"/>
                          <a:ea typeface="+mn-ea"/>
                          <a:cs typeface="Times New Roman" panose="02020603050405020304" pitchFamily="18" charset="0"/>
                        </a:rPr>
                        <a:t>0.26</a:t>
                      </a:r>
                    </a:p>
                  </a:txBody>
                  <a:tcPr marL="6350" marR="6350" marT="6350" marB="0" anchor="ctr"/>
                </a:tc>
                <a:tc>
                  <a:txBody>
                    <a:bodyPr/>
                    <a:lstStyle/>
                    <a:p>
                      <a:pPr algn="ctr" fontAlgn="ctr"/>
                      <a:r>
                        <a:rPr lang="en-US" altLang="zh-TW" sz="2400" u="none" strike="noStrike" dirty="0">
                          <a:solidFill>
                            <a:srgbClr val="FF3300"/>
                          </a:solidFill>
                          <a:effectLst/>
                          <a:latin typeface="Times New Roman" panose="02020603050405020304" pitchFamily="18" charset="0"/>
                          <a:ea typeface="+mn-ea"/>
                          <a:cs typeface="Times New Roman" panose="02020603050405020304" pitchFamily="18" charset="0"/>
                        </a:rPr>
                        <a:t>1.81</a:t>
                      </a:r>
                      <a:endParaRPr lang="en-US" altLang="zh-TW" sz="2400" b="0" i="0" u="none" strike="noStrike" dirty="0">
                        <a:solidFill>
                          <a:srgbClr val="FF33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solidFill>
                            <a:srgbClr val="0000FF"/>
                          </a:solidFill>
                          <a:effectLst/>
                          <a:latin typeface="Times New Roman" panose="02020603050405020304" pitchFamily="18" charset="0"/>
                          <a:ea typeface="+mn-ea"/>
                          <a:cs typeface="Times New Roman" panose="02020603050405020304" pitchFamily="18" charset="0"/>
                        </a:rPr>
                        <a:t>1.8</a:t>
                      </a:r>
                      <a:endParaRPr lang="en-US" altLang="zh-TW" sz="2400" b="0" i="0" u="none" strike="noStrike" dirty="0">
                        <a:solidFill>
                          <a:srgbClr val="0000FF"/>
                        </a:solidFill>
                        <a:effectLst/>
                        <a:latin typeface="Times New Roman" panose="02020603050405020304" pitchFamily="18" charset="0"/>
                        <a:ea typeface="+mn-ea"/>
                        <a:cs typeface="Times New Roman" panose="02020603050405020304" pitchFamily="18" charset="0"/>
                      </a:endParaRPr>
                    </a:p>
                  </a:txBody>
                  <a:tcPr marL="6350" marR="6350" marT="6350" marB="0" anchor="ctr"/>
                </a:tc>
                <a:extLst>
                  <a:ext uri="{0D108BD9-81ED-4DB2-BD59-A6C34878D82A}">
                    <a16:rowId xmlns:a16="http://schemas.microsoft.com/office/drawing/2014/main" val="1480196274"/>
                  </a:ext>
                </a:extLst>
              </a:tr>
              <a:tr h="515160">
                <a:tc>
                  <a:txBody>
                    <a:bodyPr/>
                    <a:lstStyle/>
                    <a:p>
                      <a:pPr algn="ctr" fontAlgn="ctr"/>
                      <a:r>
                        <a:rPr lang="en-US" altLang="zh-TW" sz="2400" b="1" u="none" strike="noStrike" dirty="0">
                          <a:effectLst/>
                          <a:latin typeface="Times New Roman" panose="02020603050405020304" pitchFamily="18" charset="0"/>
                          <a:ea typeface="+mn-ea"/>
                          <a:cs typeface="Times New Roman" panose="02020603050405020304" pitchFamily="18" charset="0"/>
                        </a:rPr>
                        <a:t>10</a:t>
                      </a:r>
                      <a:endParaRPr lang="en-US" altLang="zh-TW" sz="24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marL="0" algn="ctr" defTabSz="685800" rtl="0" eaLnBrk="1" fontAlgn="ctr" latinLnBrk="0" hangingPunct="1"/>
                      <a:r>
                        <a:rPr lang="en-US" altLang="zh-TW" sz="2000" u="none" strike="noStrike" kern="1200" dirty="0">
                          <a:solidFill>
                            <a:schemeClr val="dk1"/>
                          </a:solidFill>
                          <a:effectLst/>
                          <a:latin typeface="Times New Roman" panose="02020603050405020304" pitchFamily="18" charset="0"/>
                          <a:ea typeface="+mn-ea"/>
                          <a:cs typeface="Times New Roman" panose="02020603050405020304" pitchFamily="18" charset="0"/>
                        </a:rPr>
                        <a:t>9.5~10.5</a:t>
                      </a:r>
                    </a:p>
                  </a:txBody>
                  <a:tcPr marL="5957" marR="5957" marT="5957" marB="0" anchor="ctr"/>
                </a:tc>
                <a:tc>
                  <a:txBody>
                    <a:bodyPr/>
                    <a:lstStyle/>
                    <a:p>
                      <a:pPr algn="ctr" fontAlgn="ctr"/>
                      <a:r>
                        <a:rPr lang="en-US" altLang="zh-TW" sz="2400" u="none" strike="noStrike" dirty="0">
                          <a:effectLst/>
                          <a:latin typeface="Times New Roman" panose="02020603050405020304" pitchFamily="18" charset="0"/>
                          <a:ea typeface="+mn-ea"/>
                          <a:cs typeface="Times New Roman" panose="02020603050405020304" pitchFamily="18" charset="0"/>
                        </a:rPr>
                        <a:t>0.48</a:t>
                      </a:r>
                      <a:endParaRPr lang="en-US" altLang="zh-TW" sz="24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u="none" strike="noStrike" dirty="0">
                          <a:effectLst/>
                          <a:latin typeface="Times New Roman" panose="02020603050405020304" pitchFamily="18" charset="0"/>
                          <a:ea typeface="+mn-ea"/>
                          <a:cs typeface="Times New Roman" panose="02020603050405020304" pitchFamily="18" charset="0"/>
                        </a:rPr>
                        <a:t>0.05</a:t>
                      </a:r>
                      <a:endParaRPr lang="en-US" altLang="zh-TW" sz="24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ctr"/>
                </a:tc>
                <a:tc>
                  <a:txBody>
                    <a:bodyPr/>
                    <a:lstStyle/>
                    <a:p>
                      <a:pPr algn="ctr" fontAlgn="ctr"/>
                      <a:r>
                        <a:rPr lang="en-US" altLang="zh-TW" sz="2400" b="0" i="0" u="none" strike="noStrike" dirty="0">
                          <a:solidFill>
                            <a:srgbClr val="FF3300"/>
                          </a:solidFill>
                          <a:effectLst/>
                          <a:latin typeface="Times New Roman" panose="02020603050405020304" pitchFamily="18" charset="0"/>
                          <a:ea typeface="+mn-ea"/>
                          <a:cs typeface="Times New Roman" panose="02020603050405020304" pitchFamily="18" charset="0"/>
                        </a:rPr>
                        <a:t>9.6</a:t>
                      </a:r>
                    </a:p>
                  </a:txBody>
                  <a:tcPr marL="6350" marR="6350" marT="6350" marB="0" anchor="ctr"/>
                </a:tc>
                <a:tc>
                  <a:txBody>
                    <a:bodyPr/>
                    <a:lstStyle/>
                    <a:p>
                      <a:pPr algn="ctr" fontAlgn="ctr"/>
                      <a:r>
                        <a:rPr lang="en-US" altLang="zh-TW" sz="2400" u="none" strike="noStrike" dirty="0">
                          <a:solidFill>
                            <a:srgbClr val="0000FF"/>
                          </a:solidFill>
                          <a:effectLst/>
                          <a:latin typeface="Times New Roman" panose="02020603050405020304" pitchFamily="18" charset="0"/>
                          <a:ea typeface="+mn-ea"/>
                          <a:cs typeface="Times New Roman" panose="02020603050405020304" pitchFamily="18" charset="0"/>
                        </a:rPr>
                        <a:t>10.1</a:t>
                      </a:r>
                      <a:endParaRPr lang="en-US" altLang="zh-TW" sz="2400" b="0" i="0" u="none" strike="noStrike" dirty="0">
                        <a:solidFill>
                          <a:srgbClr val="0000FF"/>
                        </a:solidFill>
                        <a:effectLst/>
                        <a:latin typeface="Times New Roman" panose="02020603050405020304" pitchFamily="18" charset="0"/>
                        <a:ea typeface="+mn-ea"/>
                        <a:cs typeface="Times New Roman" panose="02020603050405020304" pitchFamily="18" charset="0"/>
                      </a:endParaRPr>
                    </a:p>
                  </a:txBody>
                  <a:tcPr marL="6350" marR="6350" marT="6350" marB="0" anchor="ctr"/>
                </a:tc>
                <a:extLst>
                  <a:ext uri="{0D108BD9-81ED-4DB2-BD59-A6C34878D82A}">
                    <a16:rowId xmlns:a16="http://schemas.microsoft.com/office/drawing/2014/main" val="2393803167"/>
                  </a:ext>
                </a:extLst>
              </a:tr>
            </a:tbl>
          </a:graphicData>
        </a:graphic>
      </p:graphicFrame>
      <p:grpSp>
        <p:nvGrpSpPr>
          <p:cNvPr id="4" name="群組 3">
            <a:extLst>
              <a:ext uri="{FF2B5EF4-FFF2-40B4-BE49-F238E27FC236}">
                <a16:creationId xmlns:a16="http://schemas.microsoft.com/office/drawing/2014/main" id="{389118FC-B325-40E3-878C-D8E0B12574DC}"/>
              </a:ext>
            </a:extLst>
          </p:cNvPr>
          <p:cNvGrpSpPr/>
          <p:nvPr/>
        </p:nvGrpSpPr>
        <p:grpSpPr>
          <a:xfrm>
            <a:off x="642014" y="1523812"/>
            <a:ext cx="3614533" cy="1893433"/>
            <a:chOff x="651146" y="816981"/>
            <a:chExt cx="3857960" cy="2036462"/>
          </a:xfrm>
        </p:grpSpPr>
        <p:grpSp>
          <p:nvGrpSpPr>
            <p:cNvPr id="8" name="群組 7">
              <a:extLst>
                <a:ext uri="{FF2B5EF4-FFF2-40B4-BE49-F238E27FC236}">
                  <a16:creationId xmlns:a16="http://schemas.microsoft.com/office/drawing/2014/main" id="{BFF29EAB-004E-45A4-B8AB-4C1345D54B68}"/>
                </a:ext>
              </a:extLst>
            </p:cNvPr>
            <p:cNvGrpSpPr/>
            <p:nvPr/>
          </p:nvGrpSpPr>
          <p:grpSpPr>
            <a:xfrm>
              <a:off x="651146" y="816981"/>
              <a:ext cx="1389843" cy="2036462"/>
              <a:chOff x="4667454" y="1121725"/>
              <a:chExt cx="1756617" cy="2219707"/>
            </a:xfrm>
          </p:grpSpPr>
          <p:sp>
            <p:nvSpPr>
              <p:cNvPr id="32" name="矩形 31">
                <a:extLst>
                  <a:ext uri="{FF2B5EF4-FFF2-40B4-BE49-F238E27FC236}">
                    <a16:creationId xmlns:a16="http://schemas.microsoft.com/office/drawing/2014/main" id="{8E6D5484-9092-487B-9E30-3034510BCA4E}"/>
                  </a:ext>
                </a:extLst>
              </p:cNvPr>
              <p:cNvSpPr/>
              <p:nvPr/>
            </p:nvSpPr>
            <p:spPr>
              <a:xfrm>
                <a:off x="4667454" y="1121725"/>
                <a:ext cx="1756617" cy="221970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600"/>
                  </a:spcBef>
                </a:pPr>
                <a:r>
                  <a:rPr lang="en-US" altLang="zh-TW" dirty="0">
                    <a:solidFill>
                      <a:schemeClr val="tx1"/>
                    </a:solidFill>
                    <a:latin typeface="+mn-ea"/>
                  </a:rPr>
                  <a:t>power supply</a:t>
                </a:r>
                <a:endParaRPr lang="en-US" altLang="zh-TW" sz="2000" dirty="0">
                  <a:solidFill>
                    <a:schemeClr val="tx1"/>
                  </a:solidFill>
                  <a:latin typeface="+mn-ea"/>
                </a:endParaRPr>
              </a:p>
              <a:p>
                <a:pPr algn="ctr">
                  <a:spcBef>
                    <a:spcPts val="600"/>
                  </a:spcBef>
                </a:pPr>
                <a:r>
                  <a:rPr lang="zh-TW" altLang="en-US" dirty="0">
                    <a:solidFill>
                      <a:schemeClr val="tx1"/>
                    </a:solidFill>
                    <a:latin typeface="+mn-ea"/>
                  </a:rPr>
                  <a:t>電源供應器</a:t>
                </a:r>
              </a:p>
            </p:txBody>
          </p:sp>
          <p:sp>
            <p:nvSpPr>
              <p:cNvPr id="33" name="橢圓 32">
                <a:extLst>
                  <a:ext uri="{FF2B5EF4-FFF2-40B4-BE49-F238E27FC236}">
                    <a16:creationId xmlns:a16="http://schemas.microsoft.com/office/drawing/2014/main" id="{480C315C-489C-47CD-BDC5-D81EA872305E}"/>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rPr>
                  <a:t>+</a:t>
                </a:r>
                <a:endParaRPr lang="zh-TW" altLang="en-US" sz="2000" b="1" dirty="0">
                  <a:solidFill>
                    <a:schemeClr val="tx1"/>
                  </a:solidFill>
                </a:endParaRPr>
              </a:p>
            </p:txBody>
          </p:sp>
          <p:sp>
            <p:nvSpPr>
              <p:cNvPr id="34" name="橢圓 33">
                <a:extLst>
                  <a:ext uri="{FF2B5EF4-FFF2-40B4-BE49-F238E27FC236}">
                    <a16:creationId xmlns:a16="http://schemas.microsoft.com/office/drawing/2014/main" id="{F03BC5ED-2169-4E30-B0C3-A6AE8E7D964B}"/>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3200" b="1" dirty="0">
                    <a:solidFill>
                      <a:schemeClr val="tx1"/>
                    </a:solidFill>
                  </a:rPr>
                  <a:t>-</a:t>
                </a:r>
                <a:endParaRPr lang="zh-TW" altLang="en-US" sz="3200" b="1" dirty="0">
                  <a:solidFill>
                    <a:schemeClr val="tx1"/>
                  </a:solidFill>
                </a:endParaRPr>
              </a:p>
            </p:txBody>
          </p:sp>
        </p:grpSp>
        <p:cxnSp>
          <p:nvCxnSpPr>
            <p:cNvPr id="9" name="直線接點 8">
              <a:extLst>
                <a:ext uri="{FF2B5EF4-FFF2-40B4-BE49-F238E27FC236}">
                  <a16:creationId xmlns:a16="http://schemas.microsoft.com/office/drawing/2014/main" id="{D17B88A3-FC6F-4D3E-88FE-4666070046C1}"/>
                </a:ext>
              </a:extLst>
            </p:cNvPr>
            <p:cNvCxnSpPr>
              <a:stCxn id="33" idx="6"/>
            </p:cNvCxnSpPr>
            <p:nvPr/>
          </p:nvCxnSpPr>
          <p:spPr>
            <a:xfrm flipV="1">
              <a:off x="1867784" y="1084454"/>
              <a:ext cx="1604731" cy="133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86AD8185-C2C3-49A6-BD9E-D09F9020F120}"/>
                </a:ext>
              </a:extLst>
            </p:cNvPr>
            <p:cNvCxnSpPr>
              <a:cxnSpLocks/>
            </p:cNvCxnSpPr>
            <p:nvPr/>
          </p:nvCxnSpPr>
          <p:spPr>
            <a:xfrm>
              <a:off x="1836667" y="2611949"/>
              <a:ext cx="16353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5B17EE9E-1517-4527-8308-CE461D6F9B97}"/>
                </a:ext>
              </a:extLst>
            </p:cNvPr>
            <p:cNvCxnSpPr/>
            <p:nvPr/>
          </p:nvCxnSpPr>
          <p:spPr>
            <a:xfrm>
              <a:off x="2719535" y="1074522"/>
              <a:ext cx="0" cy="7321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C0E668E0-57C1-4F2E-9BBD-AFC70D68DF2A}"/>
                </a:ext>
              </a:extLst>
            </p:cNvPr>
            <p:cNvCxnSpPr/>
            <p:nvPr/>
          </p:nvCxnSpPr>
          <p:spPr>
            <a:xfrm>
              <a:off x="2725700" y="2097277"/>
              <a:ext cx="0" cy="5132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橢圓 13">
              <a:extLst>
                <a:ext uri="{FF2B5EF4-FFF2-40B4-BE49-F238E27FC236}">
                  <a16:creationId xmlns:a16="http://schemas.microsoft.com/office/drawing/2014/main" id="{74740E69-8075-4171-868B-DC8FB988A8EF}"/>
                </a:ext>
              </a:extLst>
            </p:cNvPr>
            <p:cNvSpPr/>
            <p:nvPr/>
          </p:nvSpPr>
          <p:spPr>
            <a:xfrm>
              <a:off x="2482041" y="1597210"/>
              <a:ext cx="499770" cy="4992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3200" dirty="0">
                  <a:solidFill>
                    <a:schemeClr val="tx1"/>
                  </a:solidFill>
                </a:rPr>
                <a:t>V</a:t>
              </a:r>
              <a:endParaRPr lang="zh-TW" altLang="en-US" sz="3200" dirty="0">
                <a:solidFill>
                  <a:schemeClr val="tx1"/>
                </a:solidFill>
              </a:endParaRPr>
            </a:p>
          </p:txBody>
        </p:sp>
        <p:cxnSp>
          <p:nvCxnSpPr>
            <p:cNvPr id="18" name="直線接點 17">
              <a:extLst>
                <a:ext uri="{FF2B5EF4-FFF2-40B4-BE49-F238E27FC236}">
                  <a16:creationId xmlns:a16="http://schemas.microsoft.com/office/drawing/2014/main" id="{D60E372B-6C82-480B-9CDA-8FA4311693BA}"/>
                </a:ext>
              </a:extLst>
            </p:cNvPr>
            <p:cNvCxnSpPr/>
            <p:nvPr/>
          </p:nvCxnSpPr>
          <p:spPr>
            <a:xfrm>
              <a:off x="3472383" y="1070983"/>
              <a:ext cx="0" cy="50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2FA65C6A-97F4-47CD-B67B-3A1BE549A7DC}"/>
                </a:ext>
              </a:extLst>
            </p:cNvPr>
            <p:cNvCxnSpPr/>
            <p:nvPr/>
          </p:nvCxnSpPr>
          <p:spPr>
            <a:xfrm>
              <a:off x="3472383" y="2042132"/>
              <a:ext cx="0" cy="5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761A19E5-A33F-4077-BD8F-1E94F3F4260F}"/>
                </a:ext>
              </a:extLst>
            </p:cNvPr>
            <p:cNvGrpSpPr/>
            <p:nvPr/>
          </p:nvGrpSpPr>
          <p:grpSpPr>
            <a:xfrm rot="5400000">
              <a:off x="3242139" y="1695320"/>
              <a:ext cx="458025" cy="210414"/>
              <a:chOff x="4846914" y="4997362"/>
              <a:chExt cx="1930677" cy="291178"/>
            </a:xfrm>
          </p:grpSpPr>
          <p:cxnSp>
            <p:nvCxnSpPr>
              <p:cNvPr id="23" name="直線接點 22">
                <a:extLst>
                  <a:ext uri="{FF2B5EF4-FFF2-40B4-BE49-F238E27FC236}">
                    <a16:creationId xmlns:a16="http://schemas.microsoft.com/office/drawing/2014/main" id="{E2B2843B-AEEB-42F8-809C-6B9EBC9D739B}"/>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E57C8657-486E-474F-84C3-0BCB692A4AC7}"/>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C512AEAF-32D0-4D6B-B93F-79403EC37413}"/>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79368B4D-FB0E-4E78-8781-766019915DA8}"/>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361C4E07-50C2-4E4F-9722-4C47B7E250B8}"/>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3E18CCC7-D5C8-4036-8B5E-EFD6A9035B03}"/>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CCDD00A5-1CD7-4123-9BFA-C12083D5D14D}"/>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462AA7EF-63F8-4D39-B69B-7C6C4335A26A}"/>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0E29FD8-D4CD-486E-8AE4-AF4F6B1D68FA}"/>
                  </a:ext>
                </a:extLst>
              </p:cNvPr>
              <p:cNvCxnSpPr>
                <a:cxnSpLocks/>
              </p:cNvCxnSpPr>
              <p:nvPr/>
            </p:nvCxnSpPr>
            <p:spPr>
              <a:xfrm flipH="1">
                <a:off x="4846914" y="5143029"/>
                <a:ext cx="143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文字方塊 20">
              <a:extLst>
                <a:ext uri="{FF2B5EF4-FFF2-40B4-BE49-F238E27FC236}">
                  <a16:creationId xmlns:a16="http://schemas.microsoft.com/office/drawing/2014/main" id="{F8DF5885-DCBB-4710-A22B-F445363C93C4}"/>
                </a:ext>
              </a:extLst>
            </p:cNvPr>
            <p:cNvSpPr txBox="1"/>
            <p:nvPr/>
          </p:nvSpPr>
          <p:spPr>
            <a:xfrm>
              <a:off x="3663304" y="1558331"/>
              <a:ext cx="845802" cy="492443"/>
            </a:xfrm>
            <a:prstGeom prst="rect">
              <a:avLst/>
            </a:prstGeom>
            <a:noFill/>
          </p:spPr>
          <p:txBody>
            <a:bodyPr wrap="square" lIns="0" tIns="0" rIns="0" bIns="0" rtlCol="0">
              <a:spAutoFit/>
            </a:bodyPr>
            <a:lstStyle/>
            <a:p>
              <a:r>
                <a:rPr lang="en-US" altLang="zh-TW" sz="3200" dirty="0">
                  <a:solidFill>
                    <a:srgbClr val="0000FF"/>
                  </a:solidFill>
                </a:rPr>
                <a:t>R</a:t>
              </a:r>
              <a:r>
                <a:rPr lang="en-US" altLang="zh-TW" sz="3200" baseline="-25000" dirty="0">
                  <a:solidFill>
                    <a:srgbClr val="0000FF"/>
                  </a:solidFill>
                </a:rPr>
                <a:t>DUT</a:t>
              </a:r>
              <a:endParaRPr lang="zh-TW" altLang="en-US" sz="3200" baseline="-25000" dirty="0">
                <a:solidFill>
                  <a:srgbClr val="0000FF"/>
                </a:solidFill>
              </a:endParaRPr>
            </a:p>
          </p:txBody>
        </p:sp>
      </p:grpSp>
      <p:sp>
        <p:nvSpPr>
          <p:cNvPr id="45" name="矩形 44">
            <a:extLst>
              <a:ext uri="{FF2B5EF4-FFF2-40B4-BE49-F238E27FC236}">
                <a16:creationId xmlns:a16="http://schemas.microsoft.com/office/drawing/2014/main" id="{BF41D81B-DE34-4AC5-A1DA-05AF4FC8B079}"/>
              </a:ext>
            </a:extLst>
          </p:cNvPr>
          <p:cNvSpPr/>
          <p:nvPr/>
        </p:nvSpPr>
        <p:spPr>
          <a:xfrm>
            <a:off x="449474" y="3552810"/>
            <a:ext cx="2813592" cy="461665"/>
          </a:xfrm>
          <a:prstGeom prst="rect">
            <a:avLst/>
          </a:prstGeom>
        </p:spPr>
        <p:txBody>
          <a:bodyPr wrap="none">
            <a:spAutoFit/>
          </a:bodyPr>
          <a:lstStyle/>
          <a:p>
            <a:pPr lvl="0" algn="ctr">
              <a:spcBef>
                <a:spcPts val="600"/>
              </a:spcBef>
            </a:pPr>
            <a:r>
              <a:rPr lang="zh-TW" altLang="en-US" sz="2400" dirty="0">
                <a:solidFill>
                  <a:prstClr val="black"/>
                </a:solidFill>
                <a:latin typeface="微軟正黑體"/>
              </a:rPr>
              <a:t>電源供應器 </a:t>
            </a:r>
            <a:r>
              <a:rPr lang="en-US" altLang="zh-TW" sz="2400" dirty="0">
                <a:solidFill>
                  <a:prstClr val="black"/>
                </a:solidFill>
                <a:latin typeface="微軟正黑體"/>
              </a:rPr>
              <a:t>= 0.5 V</a:t>
            </a:r>
            <a:endParaRPr lang="zh-TW" altLang="en-US" sz="2400" dirty="0">
              <a:solidFill>
                <a:prstClr val="black"/>
              </a:solidFill>
              <a:latin typeface="微軟正黑體"/>
            </a:endParaRPr>
          </a:p>
        </p:txBody>
      </p:sp>
      <p:pic>
        <p:nvPicPr>
          <p:cNvPr id="35" name="圖形 34" descr="首頁">
            <a:hlinkClick r:id="rId2" action="ppaction://hlinksldjump"/>
            <a:extLst>
              <a:ext uri="{FF2B5EF4-FFF2-40B4-BE49-F238E27FC236}">
                <a16:creationId xmlns:a16="http://schemas.microsoft.com/office/drawing/2014/main" id="{073576BF-2791-43C3-8A9A-5B261C8908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0308" y="-53525"/>
            <a:ext cx="713692" cy="713692"/>
          </a:xfrm>
          <a:prstGeom prst="rect">
            <a:avLst/>
          </a:prstGeom>
        </p:spPr>
      </p:pic>
      <p:grpSp>
        <p:nvGrpSpPr>
          <p:cNvPr id="36" name="群組 35">
            <a:extLst>
              <a:ext uri="{FF2B5EF4-FFF2-40B4-BE49-F238E27FC236}">
                <a16:creationId xmlns:a16="http://schemas.microsoft.com/office/drawing/2014/main" id="{2D3073A5-4058-47E3-81A0-F8ECA3FAFE3A}"/>
              </a:ext>
            </a:extLst>
          </p:cNvPr>
          <p:cNvGrpSpPr>
            <a:grpSpLocks noChangeAspect="1"/>
          </p:cNvGrpSpPr>
          <p:nvPr/>
        </p:nvGrpSpPr>
        <p:grpSpPr>
          <a:xfrm>
            <a:off x="5473179" y="1479979"/>
            <a:ext cx="3667458" cy="1880978"/>
            <a:chOff x="3034393" y="1225914"/>
            <a:chExt cx="2818439" cy="1445529"/>
          </a:xfrm>
        </p:grpSpPr>
        <p:grpSp>
          <p:nvGrpSpPr>
            <p:cNvPr id="37" name="群組 36">
              <a:extLst>
                <a:ext uri="{FF2B5EF4-FFF2-40B4-BE49-F238E27FC236}">
                  <a16:creationId xmlns:a16="http://schemas.microsoft.com/office/drawing/2014/main" id="{56AE9BA9-5CA8-4CEC-8990-B970754A13C2}"/>
                </a:ext>
              </a:extLst>
            </p:cNvPr>
            <p:cNvGrpSpPr/>
            <p:nvPr/>
          </p:nvGrpSpPr>
          <p:grpSpPr>
            <a:xfrm>
              <a:off x="3034393" y="1225914"/>
              <a:ext cx="986544" cy="1445529"/>
              <a:chOff x="4919748" y="1121725"/>
              <a:chExt cx="1504323" cy="2219707"/>
            </a:xfrm>
          </p:grpSpPr>
          <p:sp>
            <p:nvSpPr>
              <p:cNvPr id="61" name="矩形 60">
                <a:extLst>
                  <a:ext uri="{FF2B5EF4-FFF2-40B4-BE49-F238E27FC236}">
                    <a16:creationId xmlns:a16="http://schemas.microsoft.com/office/drawing/2014/main" id="{AB05719F-55A7-49E1-ADEA-EC6F44248B12}"/>
                  </a:ext>
                </a:extLst>
              </p:cNvPr>
              <p:cNvSpPr/>
              <p:nvPr/>
            </p:nvSpPr>
            <p:spPr>
              <a:xfrm>
                <a:off x="4919748" y="1121725"/>
                <a:ext cx="1504323" cy="221970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600"/>
                  </a:spcBef>
                </a:pPr>
                <a:r>
                  <a:rPr lang="en-US" altLang="zh-TW" dirty="0">
                    <a:solidFill>
                      <a:schemeClr val="tx1"/>
                    </a:solidFill>
                    <a:latin typeface="+mn-ea"/>
                  </a:rPr>
                  <a:t>power supply</a:t>
                </a:r>
                <a:endParaRPr lang="en-US" altLang="zh-TW" sz="2000" dirty="0">
                  <a:solidFill>
                    <a:schemeClr val="tx1"/>
                  </a:solidFill>
                  <a:latin typeface="+mn-ea"/>
                </a:endParaRPr>
              </a:p>
              <a:p>
                <a:pPr algn="ctr">
                  <a:spcBef>
                    <a:spcPts val="600"/>
                  </a:spcBef>
                </a:pPr>
                <a:r>
                  <a:rPr lang="zh-TW" altLang="en-US" dirty="0">
                    <a:solidFill>
                      <a:schemeClr val="tx1"/>
                    </a:solidFill>
                    <a:latin typeface="+mn-ea"/>
                  </a:rPr>
                  <a:t>電源供應器</a:t>
                </a:r>
              </a:p>
            </p:txBody>
          </p:sp>
          <p:sp>
            <p:nvSpPr>
              <p:cNvPr id="62" name="橢圓 61">
                <a:extLst>
                  <a:ext uri="{FF2B5EF4-FFF2-40B4-BE49-F238E27FC236}">
                    <a16:creationId xmlns:a16="http://schemas.microsoft.com/office/drawing/2014/main" id="{56CEB0FD-E736-4BB3-9684-7BD71E4BDC08}"/>
                  </a:ext>
                </a:extLst>
              </p:cNvPr>
              <p:cNvSpPr/>
              <p:nvPr/>
            </p:nvSpPr>
            <p:spPr>
              <a:xfrm>
                <a:off x="5953158" y="1301867"/>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rPr>
                  <a:t>+</a:t>
                </a:r>
                <a:endParaRPr lang="zh-TW" altLang="en-US" sz="2000" b="1" dirty="0">
                  <a:solidFill>
                    <a:schemeClr val="tx1"/>
                  </a:solidFill>
                </a:endParaRPr>
              </a:p>
            </p:txBody>
          </p:sp>
          <p:sp>
            <p:nvSpPr>
              <p:cNvPr id="63" name="橢圓 62">
                <a:extLst>
                  <a:ext uri="{FF2B5EF4-FFF2-40B4-BE49-F238E27FC236}">
                    <a16:creationId xmlns:a16="http://schemas.microsoft.com/office/drawing/2014/main" id="{72CA34D6-ACE3-439D-B8D5-94B5380898D0}"/>
                  </a:ext>
                </a:extLst>
              </p:cNvPr>
              <p:cNvSpPr/>
              <p:nvPr/>
            </p:nvSpPr>
            <p:spPr>
              <a:xfrm>
                <a:off x="5953158" y="2952831"/>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3200" b="1" dirty="0">
                    <a:solidFill>
                      <a:schemeClr val="tx1"/>
                    </a:solidFill>
                  </a:rPr>
                  <a:t>-</a:t>
                </a:r>
                <a:endParaRPr lang="zh-TW" altLang="en-US" sz="3200" b="1" dirty="0">
                  <a:solidFill>
                    <a:schemeClr val="tx1"/>
                  </a:solidFill>
                </a:endParaRPr>
              </a:p>
            </p:txBody>
          </p:sp>
        </p:grpSp>
        <p:cxnSp>
          <p:nvCxnSpPr>
            <p:cNvPr id="38" name="直線接點 37">
              <a:extLst>
                <a:ext uri="{FF2B5EF4-FFF2-40B4-BE49-F238E27FC236}">
                  <a16:creationId xmlns:a16="http://schemas.microsoft.com/office/drawing/2014/main" id="{7D172622-9ED3-4951-A979-6094C24F25AC}"/>
                </a:ext>
              </a:extLst>
            </p:cNvPr>
            <p:cNvCxnSpPr>
              <a:stCxn id="62" idx="6"/>
            </p:cNvCxnSpPr>
            <p:nvPr/>
          </p:nvCxnSpPr>
          <p:spPr>
            <a:xfrm>
              <a:off x="3877374" y="1425281"/>
              <a:ext cx="115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30A8A464-D90A-400A-8A42-61A84A9D2F14}"/>
                </a:ext>
              </a:extLst>
            </p:cNvPr>
            <p:cNvCxnSpPr>
              <a:cxnSpLocks/>
            </p:cNvCxnSpPr>
            <p:nvPr/>
          </p:nvCxnSpPr>
          <p:spPr>
            <a:xfrm>
              <a:off x="3877002" y="2501323"/>
              <a:ext cx="115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0509F58-2300-43D8-ABB2-E7390B6385D9}"/>
                </a:ext>
              </a:extLst>
            </p:cNvPr>
            <p:cNvCxnSpPr/>
            <p:nvPr/>
          </p:nvCxnSpPr>
          <p:spPr>
            <a:xfrm>
              <a:off x="5029281" y="1415791"/>
              <a:ext cx="0" cy="6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48D2F2CB-1CD8-417F-ACD9-A788A69DE8B6}"/>
                </a:ext>
              </a:extLst>
            </p:cNvPr>
            <p:cNvCxnSpPr/>
            <p:nvPr/>
          </p:nvCxnSpPr>
          <p:spPr>
            <a:xfrm>
              <a:off x="5029281" y="23453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群組 48">
              <a:extLst>
                <a:ext uri="{FF2B5EF4-FFF2-40B4-BE49-F238E27FC236}">
                  <a16:creationId xmlns:a16="http://schemas.microsoft.com/office/drawing/2014/main" id="{A9D93E5A-E2D2-480F-823B-B37B78DB607C}"/>
                </a:ext>
              </a:extLst>
            </p:cNvPr>
            <p:cNvGrpSpPr/>
            <p:nvPr/>
          </p:nvGrpSpPr>
          <p:grpSpPr>
            <a:xfrm rot="5400000">
              <a:off x="4867086" y="2108664"/>
              <a:ext cx="322655" cy="148226"/>
              <a:chOff x="4846914" y="4997362"/>
              <a:chExt cx="1930677" cy="291178"/>
            </a:xfrm>
          </p:grpSpPr>
          <p:cxnSp>
            <p:nvCxnSpPr>
              <p:cNvPr id="52" name="直線接點 51">
                <a:extLst>
                  <a:ext uri="{FF2B5EF4-FFF2-40B4-BE49-F238E27FC236}">
                    <a16:creationId xmlns:a16="http://schemas.microsoft.com/office/drawing/2014/main" id="{B292656D-E791-493A-9F06-F2CA36668418}"/>
                  </a:ext>
                </a:extLst>
              </p:cNvPr>
              <p:cNvCxnSpPr>
                <a:cxnSpLocks/>
              </p:cNvCxnSpPr>
              <p:nvPr/>
            </p:nvCxnSpPr>
            <p:spPr>
              <a:xfrm flipH="1" flipV="1">
                <a:off x="5101441"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788CA27F-1D2B-4122-B1F7-32B8FBDB71A6}"/>
                  </a:ext>
                </a:extLst>
              </p:cNvPr>
              <p:cNvCxnSpPr>
                <a:cxnSpLocks/>
              </p:cNvCxnSpPr>
              <p:nvPr/>
            </p:nvCxnSpPr>
            <p:spPr>
              <a:xfrm flipH="1">
                <a:off x="4969873" y="4997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3EC3D5B3-9672-4397-8AF6-60761025EACD}"/>
                  </a:ext>
                </a:extLst>
              </p:cNvPr>
              <p:cNvCxnSpPr>
                <a:cxnSpLocks/>
              </p:cNvCxnSpPr>
              <p:nvPr/>
            </p:nvCxnSpPr>
            <p:spPr>
              <a:xfrm flipH="1">
                <a:off x="5373420" y="5000540"/>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AE26FC13-064C-4AB1-B181-D005B8FD20BB}"/>
                  </a:ext>
                </a:extLst>
              </p:cNvPr>
              <p:cNvCxnSpPr>
                <a:cxnSpLocks/>
              </p:cNvCxnSpPr>
              <p:nvPr/>
            </p:nvCxnSpPr>
            <p:spPr>
              <a:xfrm flipH="1" flipV="1">
                <a:off x="5645399" y="4998951"/>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2CA30CCD-1380-4BBE-A01B-DA66F269D024}"/>
                  </a:ext>
                </a:extLst>
              </p:cNvPr>
              <p:cNvCxnSpPr>
                <a:cxnSpLocks/>
              </p:cNvCxnSpPr>
              <p:nvPr/>
            </p:nvCxnSpPr>
            <p:spPr>
              <a:xfrm flipH="1">
                <a:off x="5927452"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723D7F92-8120-4B46-AD94-5CEE3FF8177A}"/>
                  </a:ext>
                </a:extLst>
              </p:cNvPr>
              <p:cNvCxnSpPr>
                <a:cxnSpLocks/>
              </p:cNvCxnSpPr>
              <p:nvPr/>
            </p:nvCxnSpPr>
            <p:spPr>
              <a:xfrm flipH="1" flipV="1">
                <a:off x="6212108" y="4997362"/>
                <a:ext cx="288000"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1A0C9146-287E-4270-A4AA-A5BD529B6BDA}"/>
                  </a:ext>
                </a:extLst>
              </p:cNvPr>
              <p:cNvCxnSpPr>
                <a:cxnSpLocks/>
              </p:cNvCxnSpPr>
              <p:nvPr/>
            </p:nvCxnSpPr>
            <p:spPr>
              <a:xfrm flipH="1">
                <a:off x="6494161" y="5141362"/>
                <a:ext cx="144000" cy="14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285105B9-87E2-493A-A007-69FA79236CDD}"/>
                  </a:ext>
                </a:extLst>
              </p:cNvPr>
              <p:cNvCxnSpPr>
                <a:cxnSpLocks/>
              </p:cNvCxnSpPr>
              <p:nvPr/>
            </p:nvCxnSpPr>
            <p:spPr>
              <a:xfrm flipH="1">
                <a:off x="6633591" y="5144607"/>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5A110586-3116-48FC-8E24-073F2035EBF4}"/>
                  </a:ext>
                </a:extLst>
              </p:cNvPr>
              <p:cNvCxnSpPr>
                <a:cxnSpLocks/>
              </p:cNvCxnSpPr>
              <p:nvPr/>
            </p:nvCxnSpPr>
            <p:spPr>
              <a:xfrm flipH="1">
                <a:off x="4846914" y="5143029"/>
                <a:ext cx="143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文字方塊 49">
              <a:extLst>
                <a:ext uri="{FF2B5EF4-FFF2-40B4-BE49-F238E27FC236}">
                  <a16:creationId xmlns:a16="http://schemas.microsoft.com/office/drawing/2014/main" id="{257D812C-3E64-4CB7-BD16-4F486CB80D11}"/>
                </a:ext>
              </a:extLst>
            </p:cNvPr>
            <p:cNvSpPr txBox="1"/>
            <p:nvPr/>
          </p:nvSpPr>
          <p:spPr>
            <a:xfrm>
              <a:off x="5248837" y="1996667"/>
              <a:ext cx="603995" cy="346901"/>
            </a:xfrm>
            <a:prstGeom prst="rect">
              <a:avLst/>
            </a:prstGeom>
            <a:noFill/>
          </p:spPr>
          <p:txBody>
            <a:bodyPr wrap="square" lIns="0" tIns="0" rIns="0" bIns="0" rtlCol="0">
              <a:spAutoFit/>
            </a:bodyPr>
            <a:lstStyle/>
            <a:p>
              <a:r>
                <a:rPr lang="en-US" altLang="zh-TW" sz="3200" dirty="0">
                  <a:solidFill>
                    <a:srgbClr val="0000FF"/>
                  </a:solidFill>
                </a:rPr>
                <a:t>R</a:t>
              </a:r>
              <a:r>
                <a:rPr lang="en-US" altLang="zh-TW" sz="3200" baseline="-25000" dirty="0">
                  <a:solidFill>
                    <a:srgbClr val="0000FF"/>
                  </a:solidFill>
                </a:rPr>
                <a:t>DUT</a:t>
              </a:r>
              <a:endParaRPr lang="zh-TW" altLang="en-US" sz="3200" baseline="-25000" dirty="0">
                <a:solidFill>
                  <a:srgbClr val="0000FF"/>
                </a:solidFill>
              </a:endParaRPr>
            </a:p>
          </p:txBody>
        </p:sp>
        <p:sp>
          <p:nvSpPr>
            <p:cNvPr id="51" name="橢圓 50">
              <a:extLst>
                <a:ext uri="{FF2B5EF4-FFF2-40B4-BE49-F238E27FC236}">
                  <a16:creationId xmlns:a16="http://schemas.microsoft.com/office/drawing/2014/main" id="{BB710765-2C75-4B45-A62D-DC9281B222BE}"/>
                </a:ext>
              </a:extLst>
            </p:cNvPr>
            <p:cNvSpPr/>
            <p:nvPr/>
          </p:nvSpPr>
          <p:spPr>
            <a:xfrm>
              <a:off x="4853250" y="1543488"/>
              <a:ext cx="352063" cy="3516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3200" dirty="0">
                  <a:solidFill>
                    <a:schemeClr val="tx1"/>
                  </a:solidFill>
                </a:rPr>
                <a:t>A</a:t>
              </a:r>
              <a:endParaRPr lang="zh-TW" altLang="en-US" sz="3200" dirty="0">
                <a:solidFill>
                  <a:schemeClr val="tx1"/>
                </a:solidFill>
              </a:endParaRPr>
            </a:p>
          </p:txBody>
        </p:sp>
      </p:grpSp>
      <p:sp>
        <p:nvSpPr>
          <p:cNvPr id="65" name="矩形 64">
            <a:extLst>
              <a:ext uri="{FF2B5EF4-FFF2-40B4-BE49-F238E27FC236}">
                <a16:creationId xmlns:a16="http://schemas.microsoft.com/office/drawing/2014/main" id="{F1E803F4-27A8-4AAD-A733-ABA8F31E72D4}"/>
              </a:ext>
            </a:extLst>
          </p:cNvPr>
          <p:cNvSpPr/>
          <p:nvPr/>
        </p:nvSpPr>
        <p:spPr>
          <a:xfrm>
            <a:off x="400982" y="1026306"/>
            <a:ext cx="6949018" cy="369332"/>
          </a:xfrm>
          <a:prstGeom prst="rect">
            <a:avLst/>
          </a:prstGeom>
        </p:spPr>
        <p:txBody>
          <a:bodyPr wrap="none">
            <a:spAutoFit/>
          </a:bodyPr>
          <a:lstStyle/>
          <a:p>
            <a:pPr marL="285750" indent="-285750">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以數位電錶測試電壓，電流 </a:t>
            </a:r>
            <a:r>
              <a:rPr lang="en-US" altLang="zh-TW" b="1" dirty="0">
                <a:latin typeface="微軟正黑體" panose="020B0604030504040204" pitchFamily="34" charset="-120"/>
                <a:ea typeface="微軟正黑體" panose="020B0604030504040204" pitchFamily="34" charset="-120"/>
              </a:rPr>
              <a:t>(Digital Multi-Meter</a:t>
            </a:r>
            <a:r>
              <a:rPr lang="zh-TW" altLang="en-US"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簡稱</a:t>
            </a:r>
            <a:r>
              <a:rPr lang="en-US" altLang="zh-TW" b="1" dirty="0">
                <a:latin typeface="微軟正黑體" panose="020B0604030504040204" pitchFamily="34" charset="-120"/>
                <a:ea typeface="微軟正黑體" panose="020B0604030504040204" pitchFamily="34" charset="-120"/>
              </a:rPr>
              <a:t>DMM)</a:t>
            </a:r>
            <a:endParaRPr lang="zh-TW" altLang="en-US" dirty="0"/>
          </a:p>
        </p:txBody>
      </p:sp>
      <p:sp>
        <p:nvSpPr>
          <p:cNvPr id="66" name="矩形 65">
            <a:extLst>
              <a:ext uri="{FF2B5EF4-FFF2-40B4-BE49-F238E27FC236}">
                <a16:creationId xmlns:a16="http://schemas.microsoft.com/office/drawing/2014/main" id="{86B86BD3-C500-4468-9F39-86FD8C793497}"/>
              </a:ext>
            </a:extLst>
          </p:cNvPr>
          <p:cNvSpPr/>
          <p:nvPr/>
        </p:nvSpPr>
        <p:spPr>
          <a:xfrm>
            <a:off x="6747108" y="3677813"/>
            <a:ext cx="1555234" cy="461665"/>
          </a:xfrm>
          <a:prstGeom prst="rect">
            <a:avLst/>
          </a:prstGeom>
        </p:spPr>
        <p:txBody>
          <a:bodyPr wrap="none">
            <a:spAutoFit/>
          </a:bodyPr>
          <a:lstStyle/>
          <a:p>
            <a:pPr lvl="0" algn="ctr">
              <a:spcBef>
                <a:spcPts val="600"/>
              </a:spcBef>
            </a:pPr>
            <a:r>
              <a:rPr lang="zh-TW" altLang="en-US" sz="2400" dirty="0">
                <a:solidFill>
                  <a:prstClr val="black"/>
                </a:solidFill>
                <a:latin typeface="微軟正黑體"/>
              </a:rPr>
              <a:t>沒差異</a:t>
            </a:r>
            <a:r>
              <a:rPr lang="en-US" altLang="zh-TW" sz="2400" dirty="0">
                <a:solidFill>
                  <a:prstClr val="black"/>
                </a:solidFill>
                <a:latin typeface="微軟正黑體"/>
              </a:rPr>
              <a:t>???</a:t>
            </a:r>
            <a:endParaRPr lang="zh-TW" altLang="en-US" sz="2400" dirty="0">
              <a:solidFill>
                <a:prstClr val="black"/>
              </a:solidFill>
              <a:latin typeface="微軟正黑體"/>
            </a:endParaRPr>
          </a:p>
        </p:txBody>
      </p:sp>
    </p:spTree>
    <p:extLst>
      <p:ext uri="{BB962C8B-B14F-4D97-AF65-F5344CB8AC3E}">
        <p14:creationId xmlns:p14="http://schemas.microsoft.com/office/powerpoint/2010/main" val="915138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964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324529-F7C9-4842-A697-5EE72107776E}"/>
              </a:ext>
            </a:extLst>
          </p:cNvPr>
          <p:cNvSpPr>
            <a:spLocks noGrp="1"/>
          </p:cNvSpPr>
          <p:nvPr>
            <p:ph type="title"/>
          </p:nvPr>
        </p:nvSpPr>
        <p:spPr>
          <a:xfrm>
            <a:off x="2082539" y="108157"/>
            <a:ext cx="5929017" cy="807840"/>
          </a:xfrm>
        </p:spPr>
        <p:txBody>
          <a:bodyPr/>
          <a:lstStyle/>
          <a:p>
            <a:r>
              <a:rPr lang="zh-TW" altLang="en-US" dirty="0"/>
              <a:t>影片內容</a:t>
            </a:r>
            <a:r>
              <a:rPr lang="en-US" altLang="zh-TW" dirty="0"/>
              <a:t>-</a:t>
            </a:r>
            <a:r>
              <a:rPr lang="zh-TW" altLang="en-US" dirty="0"/>
              <a:t>多檔位歐姆計</a:t>
            </a:r>
          </a:p>
        </p:txBody>
      </p:sp>
      <p:pic>
        <p:nvPicPr>
          <p:cNvPr id="3" name="圖片 2">
            <a:extLst>
              <a:ext uri="{FF2B5EF4-FFF2-40B4-BE49-F238E27FC236}">
                <a16:creationId xmlns:a16="http://schemas.microsoft.com/office/drawing/2014/main" id="{317D0CD7-1F64-4512-850A-5B9753CD7352}"/>
              </a:ext>
            </a:extLst>
          </p:cNvPr>
          <p:cNvPicPr>
            <a:picLocks noChangeAspect="1"/>
          </p:cNvPicPr>
          <p:nvPr/>
        </p:nvPicPr>
        <p:blipFill>
          <a:blip r:embed="rId2"/>
          <a:stretch>
            <a:fillRect/>
          </a:stretch>
        </p:blipFill>
        <p:spPr>
          <a:xfrm>
            <a:off x="145904" y="902592"/>
            <a:ext cx="5788152" cy="2952013"/>
          </a:xfrm>
          <a:prstGeom prst="rect">
            <a:avLst/>
          </a:prstGeom>
        </p:spPr>
      </p:pic>
      <p:sp>
        <p:nvSpPr>
          <p:cNvPr id="5" name="文字方塊 4">
            <a:extLst>
              <a:ext uri="{FF2B5EF4-FFF2-40B4-BE49-F238E27FC236}">
                <a16:creationId xmlns:a16="http://schemas.microsoft.com/office/drawing/2014/main" id="{B26DD60B-366F-4F96-B3AE-B25DCEB8647D}"/>
              </a:ext>
            </a:extLst>
          </p:cNvPr>
          <p:cNvSpPr txBox="1"/>
          <p:nvPr/>
        </p:nvSpPr>
        <p:spPr>
          <a:xfrm>
            <a:off x="5376707" y="2246054"/>
            <a:ext cx="2954655" cy="461665"/>
          </a:xfrm>
          <a:prstGeom prst="rect">
            <a:avLst/>
          </a:prstGeom>
          <a:noFill/>
          <a:ln>
            <a:noFill/>
          </a:ln>
        </p:spPr>
        <p:txBody>
          <a:bodyPr wrap="none" rtlCol="0">
            <a:spAutoFit/>
          </a:bodyPr>
          <a:lstStyle/>
          <a:p>
            <a:r>
              <a:rPr lang="zh-TW" altLang="en-US" sz="2400" b="1" dirty="0">
                <a:solidFill>
                  <a:srgbClr val="FF3300"/>
                </a:solidFill>
              </a:rPr>
              <a:t>擴充檢流計測量範圍</a:t>
            </a:r>
          </a:p>
        </p:txBody>
      </p:sp>
      <p:sp>
        <p:nvSpPr>
          <p:cNvPr id="7" name="矩形 6">
            <a:extLst>
              <a:ext uri="{FF2B5EF4-FFF2-40B4-BE49-F238E27FC236}">
                <a16:creationId xmlns:a16="http://schemas.microsoft.com/office/drawing/2014/main" id="{8CBACEF9-E600-4C4E-9631-9AEC05470795}"/>
              </a:ext>
            </a:extLst>
          </p:cNvPr>
          <p:cNvSpPr/>
          <p:nvPr/>
        </p:nvSpPr>
        <p:spPr>
          <a:xfrm>
            <a:off x="816698" y="894077"/>
            <a:ext cx="4748939" cy="1847088"/>
          </a:xfrm>
          <a:prstGeom prst="rect">
            <a:avLst/>
          </a:prstGeom>
          <a:noFill/>
          <a:ln w="285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DE5C0C0B-2E77-410F-ACB4-23990A1D1E37}"/>
              </a:ext>
            </a:extLst>
          </p:cNvPr>
          <p:cNvSpPr/>
          <p:nvPr/>
        </p:nvSpPr>
        <p:spPr>
          <a:xfrm>
            <a:off x="70468" y="3780889"/>
            <a:ext cx="1907253" cy="530273"/>
          </a:xfrm>
          <a:prstGeom prst="rect">
            <a:avLst/>
          </a:prstGeom>
        </p:spPr>
        <p:txBody>
          <a:bodyPr wrap="none">
            <a:spAutoFit/>
          </a:bodyPr>
          <a:lstStyle/>
          <a:p>
            <a:pPr lvl="0">
              <a:lnSpc>
                <a:spcPct val="110000"/>
              </a:lnSpc>
              <a:defRPr/>
            </a:pPr>
            <a:r>
              <a:rPr lang="en-US" altLang="zh-TW" sz="2800" b="1" dirty="0" err="1">
                <a:solidFill>
                  <a:srgbClr val="002060"/>
                </a:solidFill>
                <a:latin typeface="微軟正黑體"/>
              </a:rPr>
              <a:t>V</a:t>
            </a:r>
            <a:r>
              <a:rPr lang="en-US" altLang="zh-TW" sz="2800" b="1" baseline="-25000" dirty="0" err="1">
                <a:solidFill>
                  <a:srgbClr val="002060"/>
                </a:solidFill>
                <a:latin typeface="微軟正黑體"/>
              </a:rPr>
              <a:t>ab</a:t>
            </a:r>
            <a:r>
              <a:rPr lang="en-US" altLang="zh-TW" sz="2800" b="1" dirty="0">
                <a:solidFill>
                  <a:srgbClr val="002060"/>
                </a:solidFill>
                <a:latin typeface="微軟正黑體"/>
              </a:rPr>
              <a:t>=I R</a:t>
            </a:r>
            <a:r>
              <a:rPr lang="en-US" altLang="zh-TW" sz="2800" b="1" baseline="-25000" dirty="0">
                <a:solidFill>
                  <a:srgbClr val="002060"/>
                </a:solidFill>
                <a:latin typeface="微軟正黑體"/>
              </a:rPr>
              <a:t>DUT</a:t>
            </a:r>
          </a:p>
        </p:txBody>
      </p:sp>
      <p:sp>
        <p:nvSpPr>
          <p:cNvPr id="11" name="矩形 10">
            <a:extLst>
              <a:ext uri="{FF2B5EF4-FFF2-40B4-BE49-F238E27FC236}">
                <a16:creationId xmlns:a16="http://schemas.microsoft.com/office/drawing/2014/main" id="{32859621-7466-4319-8082-62A19FCC82F4}"/>
              </a:ext>
            </a:extLst>
          </p:cNvPr>
          <p:cNvSpPr/>
          <p:nvPr/>
        </p:nvSpPr>
        <p:spPr>
          <a:xfrm>
            <a:off x="61088" y="4455790"/>
            <a:ext cx="6348533" cy="530273"/>
          </a:xfrm>
          <a:prstGeom prst="rect">
            <a:avLst/>
          </a:prstGeom>
        </p:spPr>
        <p:txBody>
          <a:bodyPr wrap="none">
            <a:spAutoFit/>
          </a:bodyPr>
          <a:lstStyle/>
          <a:p>
            <a:pPr lvl="0">
              <a:lnSpc>
                <a:spcPct val="110000"/>
              </a:lnSpc>
              <a:defRPr/>
            </a:pPr>
            <a:r>
              <a:rPr lang="en-US" altLang="zh-TW" sz="2800" b="1" dirty="0">
                <a:solidFill>
                  <a:srgbClr val="002060"/>
                </a:solidFill>
                <a:latin typeface="微軟正黑體"/>
              </a:rPr>
              <a:t>V-</a:t>
            </a:r>
            <a:r>
              <a:rPr lang="en-US" altLang="zh-TW" sz="2800" b="1" dirty="0">
                <a:solidFill>
                  <a:srgbClr val="FF0000"/>
                </a:solidFill>
                <a:latin typeface="微軟正黑體"/>
              </a:rPr>
              <a:t>I</a:t>
            </a:r>
            <a:r>
              <a:rPr lang="en-US" altLang="zh-TW" sz="2800" b="1" baseline="-25000" dirty="0">
                <a:solidFill>
                  <a:srgbClr val="FF0000"/>
                </a:solidFill>
                <a:latin typeface="微軟正黑體"/>
              </a:rPr>
              <a:t>G</a:t>
            </a:r>
            <a:r>
              <a:rPr lang="en-US" altLang="zh-TW" sz="2800" b="1" dirty="0">
                <a:solidFill>
                  <a:srgbClr val="002060"/>
                </a:solidFill>
                <a:latin typeface="微軟正黑體"/>
              </a:rPr>
              <a:t>(</a:t>
            </a:r>
            <a:r>
              <a:rPr lang="en-US" altLang="zh-TW" sz="2800" b="1" dirty="0" err="1">
                <a:solidFill>
                  <a:srgbClr val="002060"/>
                </a:solidFill>
                <a:latin typeface="微軟正黑體"/>
              </a:rPr>
              <a:t>R</a:t>
            </a:r>
            <a:r>
              <a:rPr lang="en-US" altLang="zh-TW" sz="2800" b="1" baseline="-25000" dirty="0" err="1">
                <a:solidFill>
                  <a:srgbClr val="002060"/>
                </a:solidFill>
                <a:latin typeface="微軟正黑體"/>
              </a:rPr>
              <a:t>G</a:t>
            </a:r>
            <a:r>
              <a:rPr lang="en-US" altLang="zh-TW" sz="2800" b="1" dirty="0" err="1">
                <a:solidFill>
                  <a:srgbClr val="002060"/>
                </a:solidFill>
                <a:latin typeface="微軟正黑體"/>
              </a:rPr>
              <a:t>+R</a:t>
            </a:r>
            <a:r>
              <a:rPr lang="en-US" altLang="zh-TW" sz="2800" b="1" baseline="-25000" dirty="0" err="1">
                <a:solidFill>
                  <a:srgbClr val="002060"/>
                </a:solidFill>
                <a:latin typeface="微軟正黑體"/>
              </a:rPr>
              <a:t>so</a:t>
            </a:r>
            <a:r>
              <a:rPr lang="en-US" altLang="zh-TW" sz="2800" b="1" dirty="0">
                <a:solidFill>
                  <a:srgbClr val="002060"/>
                </a:solidFill>
                <a:latin typeface="微軟正黑體"/>
              </a:rPr>
              <a:t>)=</a:t>
            </a:r>
            <a:r>
              <a:rPr lang="en-US" altLang="zh-TW" sz="2800" b="1" dirty="0">
                <a:solidFill>
                  <a:srgbClr val="FF0000"/>
                </a:solidFill>
                <a:latin typeface="微軟正黑體"/>
              </a:rPr>
              <a:t>I</a:t>
            </a:r>
            <a:r>
              <a:rPr lang="en-US" altLang="zh-TW" sz="2800" b="1" baseline="-25000" dirty="0">
                <a:solidFill>
                  <a:srgbClr val="FF0000"/>
                </a:solidFill>
                <a:latin typeface="微軟正黑體"/>
              </a:rPr>
              <a:t>G</a:t>
            </a:r>
            <a:r>
              <a:rPr lang="en-US" altLang="zh-TW" sz="2800" b="1" dirty="0">
                <a:solidFill>
                  <a:srgbClr val="002060"/>
                </a:solidFill>
                <a:latin typeface="微軟正黑體"/>
              </a:rPr>
              <a:t>[1+(</a:t>
            </a:r>
            <a:r>
              <a:rPr lang="en-US" altLang="zh-TW" sz="2800" b="1" dirty="0" err="1">
                <a:solidFill>
                  <a:srgbClr val="002060"/>
                </a:solidFill>
                <a:latin typeface="微軟正黑體"/>
              </a:rPr>
              <a:t>R</a:t>
            </a:r>
            <a:r>
              <a:rPr lang="en-US" altLang="zh-TW" sz="2800" b="1" baseline="-25000" dirty="0" err="1">
                <a:solidFill>
                  <a:srgbClr val="002060"/>
                </a:solidFill>
                <a:latin typeface="微軟正黑體"/>
              </a:rPr>
              <a:t>G</a:t>
            </a:r>
            <a:r>
              <a:rPr lang="en-US" altLang="zh-TW" sz="2800" b="1" dirty="0" err="1">
                <a:solidFill>
                  <a:srgbClr val="002060"/>
                </a:solidFill>
                <a:latin typeface="微軟正黑體"/>
              </a:rPr>
              <a:t>+R</a:t>
            </a:r>
            <a:r>
              <a:rPr lang="en-US" altLang="zh-TW" sz="2800" b="1" baseline="-25000" dirty="0" err="1">
                <a:solidFill>
                  <a:srgbClr val="002060"/>
                </a:solidFill>
                <a:latin typeface="微軟正黑體"/>
              </a:rPr>
              <a:t>so</a:t>
            </a:r>
            <a:r>
              <a:rPr lang="en-US" altLang="zh-TW" sz="2800" b="1" dirty="0">
                <a:solidFill>
                  <a:srgbClr val="002060"/>
                </a:solidFill>
                <a:latin typeface="微軟正黑體"/>
              </a:rPr>
              <a:t>)/</a:t>
            </a:r>
            <a:r>
              <a:rPr lang="en-US" altLang="zh-TW" sz="2800" b="1" dirty="0" err="1">
                <a:solidFill>
                  <a:srgbClr val="002060"/>
                </a:solidFill>
                <a:latin typeface="微軟正黑體"/>
              </a:rPr>
              <a:t>R</a:t>
            </a:r>
            <a:r>
              <a:rPr lang="en-US" altLang="zh-TW" sz="2800" b="1" baseline="-25000" dirty="0" err="1">
                <a:solidFill>
                  <a:srgbClr val="002060"/>
                </a:solidFill>
                <a:latin typeface="微軟正黑體"/>
              </a:rPr>
              <a:t>p</a:t>
            </a:r>
            <a:r>
              <a:rPr lang="en-US" altLang="zh-TW" sz="2800" b="1" dirty="0">
                <a:solidFill>
                  <a:srgbClr val="002060"/>
                </a:solidFill>
                <a:latin typeface="微軟正黑體"/>
              </a:rPr>
              <a:t>]</a:t>
            </a:r>
            <a:r>
              <a:rPr lang="en-US" altLang="zh-TW" sz="2800" b="1" dirty="0">
                <a:solidFill>
                  <a:srgbClr val="FF0000"/>
                </a:solidFill>
                <a:latin typeface="微軟正黑體"/>
              </a:rPr>
              <a:t>R</a:t>
            </a:r>
            <a:r>
              <a:rPr lang="en-US" altLang="zh-TW" sz="2800" b="1" baseline="-25000" dirty="0">
                <a:solidFill>
                  <a:srgbClr val="FF0000"/>
                </a:solidFill>
                <a:latin typeface="微軟正黑體"/>
              </a:rPr>
              <a:t>DUT</a:t>
            </a:r>
          </a:p>
        </p:txBody>
      </p:sp>
      <p:grpSp>
        <p:nvGrpSpPr>
          <p:cNvPr id="13" name="群組 12">
            <a:extLst>
              <a:ext uri="{FF2B5EF4-FFF2-40B4-BE49-F238E27FC236}">
                <a16:creationId xmlns:a16="http://schemas.microsoft.com/office/drawing/2014/main" id="{15EC4A8A-BF64-4F28-B618-062599B71BE2}"/>
              </a:ext>
            </a:extLst>
          </p:cNvPr>
          <p:cNvGrpSpPr/>
          <p:nvPr/>
        </p:nvGrpSpPr>
        <p:grpSpPr>
          <a:xfrm>
            <a:off x="6179063" y="3454495"/>
            <a:ext cx="3062161" cy="2811623"/>
            <a:chOff x="4147997" y="2067541"/>
            <a:chExt cx="5247315" cy="4162464"/>
          </a:xfrm>
        </p:grpSpPr>
        <p:sp>
          <p:nvSpPr>
            <p:cNvPr id="14" name="文字方塊 1">
              <a:extLst>
                <a:ext uri="{FF2B5EF4-FFF2-40B4-BE49-F238E27FC236}">
                  <a16:creationId xmlns:a16="http://schemas.microsoft.com/office/drawing/2014/main" id="{D709CC80-87EC-4A2C-910E-B3CCF78147B9}"/>
                </a:ext>
              </a:extLst>
            </p:cNvPr>
            <p:cNvSpPr txBox="1">
              <a:spLocks noChangeArrowheads="1"/>
            </p:cNvSpPr>
            <p:nvPr/>
          </p:nvSpPr>
          <p:spPr bwMode="auto">
            <a:xfrm>
              <a:off x="7288156" y="5637663"/>
              <a:ext cx="1441137" cy="59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000" i="1" dirty="0">
                  <a:solidFill>
                    <a:srgbClr val="FF0000"/>
                  </a:solidFill>
                </a:rPr>
                <a:t>I</a:t>
              </a:r>
              <a:r>
                <a:rPr lang="en-US" altLang="zh-TW" sz="2000" i="1" baseline="-25000" dirty="0">
                  <a:solidFill>
                    <a:srgbClr val="FF0000"/>
                  </a:solidFill>
                </a:rPr>
                <a:t>G(max)</a:t>
              </a:r>
              <a:endParaRPr lang="zh-TW" altLang="en-US" sz="2000" i="1" baseline="-25000" dirty="0">
                <a:solidFill>
                  <a:srgbClr val="FF0000"/>
                </a:solidFill>
              </a:endParaRPr>
            </a:p>
          </p:txBody>
        </p:sp>
        <p:sp>
          <p:nvSpPr>
            <p:cNvPr id="15" name="文字方塊 6">
              <a:extLst>
                <a:ext uri="{FF2B5EF4-FFF2-40B4-BE49-F238E27FC236}">
                  <a16:creationId xmlns:a16="http://schemas.microsoft.com/office/drawing/2014/main" id="{694E4BFA-E162-48AD-BB1D-2B5B1D35E3F1}"/>
                </a:ext>
              </a:extLst>
            </p:cNvPr>
            <p:cNvSpPr txBox="1">
              <a:spLocks noChangeArrowheads="1"/>
            </p:cNvSpPr>
            <p:nvPr/>
          </p:nvSpPr>
          <p:spPr bwMode="auto">
            <a:xfrm>
              <a:off x="7487462" y="5081182"/>
              <a:ext cx="1140837" cy="50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600" i="1" dirty="0">
                  <a:solidFill>
                    <a:srgbClr val="FF0000"/>
                  </a:solidFill>
                </a:rPr>
                <a:t>R</a:t>
              </a:r>
              <a:r>
                <a:rPr lang="en-US" altLang="zh-TW" sz="1600" dirty="0">
                  <a:solidFill>
                    <a:srgbClr val="FF0000"/>
                  </a:solidFill>
                </a:rPr>
                <a:t>=0</a:t>
              </a:r>
              <a:endParaRPr lang="zh-TW" altLang="en-US" sz="1600" dirty="0">
                <a:solidFill>
                  <a:srgbClr val="FF0000"/>
                </a:solidFill>
              </a:endParaRPr>
            </a:p>
          </p:txBody>
        </p:sp>
        <p:sp>
          <p:nvSpPr>
            <p:cNvPr id="16" name="矩形 15">
              <a:extLst>
                <a:ext uri="{FF2B5EF4-FFF2-40B4-BE49-F238E27FC236}">
                  <a16:creationId xmlns:a16="http://schemas.microsoft.com/office/drawing/2014/main" id="{368A850F-0250-4BDC-A5D1-EF3210A07A85}"/>
                </a:ext>
              </a:extLst>
            </p:cNvPr>
            <p:cNvSpPr/>
            <p:nvPr/>
          </p:nvSpPr>
          <p:spPr>
            <a:xfrm>
              <a:off x="8724517" y="5271830"/>
              <a:ext cx="670795" cy="592342"/>
            </a:xfrm>
            <a:prstGeom prst="rect">
              <a:avLst/>
            </a:prstGeom>
            <a:solidFill>
              <a:schemeClr val="bg1"/>
            </a:solidFill>
          </p:spPr>
          <p:txBody>
            <a:bodyPr wrap="none">
              <a:spAutoFit/>
            </a:bodyPr>
            <a:lstStyle/>
            <a:p>
              <a:r>
                <a:rPr lang="en-US" altLang="zh-TW" sz="2000" b="1" dirty="0">
                  <a:latin typeface="+mn-ea"/>
                </a:rPr>
                <a:t>I</a:t>
              </a:r>
              <a:r>
                <a:rPr lang="en-US" altLang="zh-TW" sz="2000" b="1" baseline="-25000" dirty="0">
                  <a:latin typeface="+mn-ea"/>
                </a:rPr>
                <a:t>G</a:t>
              </a:r>
              <a:endParaRPr lang="zh-TW" altLang="en-US" sz="2000" b="1" dirty="0">
                <a:latin typeface="+mn-ea"/>
              </a:endParaRPr>
            </a:p>
          </p:txBody>
        </p:sp>
        <p:sp>
          <p:nvSpPr>
            <p:cNvPr id="17" name="矩形 16">
              <a:extLst>
                <a:ext uri="{FF2B5EF4-FFF2-40B4-BE49-F238E27FC236}">
                  <a16:creationId xmlns:a16="http://schemas.microsoft.com/office/drawing/2014/main" id="{2375E9DA-0101-4615-A537-B40B2409CE54}"/>
                </a:ext>
              </a:extLst>
            </p:cNvPr>
            <p:cNvSpPr/>
            <p:nvPr/>
          </p:nvSpPr>
          <p:spPr>
            <a:xfrm>
              <a:off x="4147997" y="2067541"/>
              <a:ext cx="1231162" cy="592342"/>
            </a:xfrm>
            <a:prstGeom prst="rect">
              <a:avLst/>
            </a:prstGeom>
            <a:solidFill>
              <a:schemeClr val="bg1"/>
            </a:solidFill>
          </p:spPr>
          <p:txBody>
            <a:bodyPr wrap="none">
              <a:spAutoFit/>
            </a:bodyPr>
            <a:lstStyle/>
            <a:p>
              <a:r>
                <a:rPr lang="en-US" altLang="zh-TW" sz="2000" b="1" i="1" dirty="0">
                  <a:solidFill>
                    <a:srgbClr val="000066"/>
                  </a:solidFill>
                  <a:latin typeface="+mn-ea"/>
                </a:rPr>
                <a:t>R</a:t>
              </a:r>
              <a:r>
                <a:rPr lang="en-US" altLang="zh-TW" sz="2000" b="1" i="1" baseline="-25000" dirty="0">
                  <a:solidFill>
                    <a:srgbClr val="000066"/>
                  </a:solidFill>
                  <a:latin typeface="+mn-ea"/>
                </a:rPr>
                <a:t>DUT</a:t>
              </a:r>
              <a:endParaRPr lang="zh-TW" altLang="en-US" sz="2000" dirty="0">
                <a:latin typeface="+mn-ea"/>
              </a:endParaRPr>
            </a:p>
          </p:txBody>
        </p:sp>
        <p:cxnSp>
          <p:nvCxnSpPr>
            <p:cNvPr id="18" name="直線單箭頭接點 17">
              <a:extLst>
                <a:ext uri="{FF2B5EF4-FFF2-40B4-BE49-F238E27FC236}">
                  <a16:creationId xmlns:a16="http://schemas.microsoft.com/office/drawing/2014/main" id="{543F5B91-CD32-4943-B114-3361CF1CB079}"/>
                </a:ext>
              </a:extLst>
            </p:cNvPr>
            <p:cNvCxnSpPr>
              <a:cxnSpLocks/>
            </p:cNvCxnSpPr>
            <p:nvPr/>
          </p:nvCxnSpPr>
          <p:spPr>
            <a:xfrm>
              <a:off x="4207509" y="5582403"/>
              <a:ext cx="4348094" cy="129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直線單箭頭接點 18">
              <a:extLst>
                <a:ext uri="{FF2B5EF4-FFF2-40B4-BE49-F238E27FC236}">
                  <a16:creationId xmlns:a16="http://schemas.microsoft.com/office/drawing/2014/main" id="{A066D23A-A82E-4958-9C88-A3D553FFAED8}"/>
                </a:ext>
              </a:extLst>
            </p:cNvPr>
            <p:cNvCxnSpPr>
              <a:cxnSpLocks/>
            </p:cNvCxnSpPr>
            <p:nvPr/>
          </p:nvCxnSpPr>
          <p:spPr>
            <a:xfrm rot="16200000">
              <a:off x="2776890" y="4336837"/>
              <a:ext cx="35939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手繪多邊形: 圖案 19">
              <a:extLst>
                <a:ext uri="{FF2B5EF4-FFF2-40B4-BE49-F238E27FC236}">
                  <a16:creationId xmlns:a16="http://schemas.microsoft.com/office/drawing/2014/main" id="{503FECA8-4E34-4224-87C0-A92B56E1972F}"/>
                </a:ext>
              </a:extLst>
            </p:cNvPr>
            <p:cNvSpPr/>
            <p:nvPr/>
          </p:nvSpPr>
          <p:spPr>
            <a:xfrm>
              <a:off x="4854522" y="2718566"/>
              <a:ext cx="3320621" cy="2871788"/>
            </a:xfrm>
            <a:custGeom>
              <a:avLst/>
              <a:gdLst>
                <a:gd name="connsiteX0" fmla="*/ 0 w 2677853"/>
                <a:gd name="connsiteY0" fmla="*/ 0 h 2379802"/>
                <a:gd name="connsiteX1" fmla="*/ 492980 w 2677853"/>
                <a:gd name="connsiteY1" fmla="*/ 1685676 h 2379802"/>
                <a:gd name="connsiteX2" fmla="*/ 2536466 w 2677853"/>
                <a:gd name="connsiteY2" fmla="*/ 2377440 h 2379802"/>
                <a:gd name="connsiteX3" fmla="*/ 2337683 w 2677853"/>
                <a:gd name="connsiteY3" fmla="*/ 1868556 h 2379802"/>
                <a:gd name="connsiteX0" fmla="*/ 0 w 2536466"/>
                <a:gd name="connsiteY0" fmla="*/ 0 h 2377440"/>
                <a:gd name="connsiteX1" fmla="*/ 492980 w 2536466"/>
                <a:gd name="connsiteY1" fmla="*/ 1685676 h 2377440"/>
                <a:gd name="connsiteX2" fmla="*/ 2536466 w 2536466"/>
                <a:gd name="connsiteY2" fmla="*/ 2377440 h 2377440"/>
                <a:gd name="connsiteX0" fmla="*/ 0 w 2775005"/>
                <a:gd name="connsiteY0" fmla="*/ 0 h 2822713"/>
                <a:gd name="connsiteX1" fmla="*/ 731519 w 2775005"/>
                <a:gd name="connsiteY1" fmla="*/ 2130949 h 2822713"/>
                <a:gd name="connsiteX2" fmla="*/ 2775005 w 2775005"/>
                <a:gd name="connsiteY2" fmla="*/ 2822713 h 2822713"/>
                <a:gd name="connsiteX0" fmla="*/ 0 w 2775005"/>
                <a:gd name="connsiteY0" fmla="*/ 0 h 2822713"/>
                <a:gd name="connsiteX1" fmla="*/ 445272 w 2775005"/>
                <a:gd name="connsiteY1" fmla="*/ 2266121 h 2822713"/>
                <a:gd name="connsiteX2" fmla="*/ 2775005 w 2775005"/>
                <a:gd name="connsiteY2" fmla="*/ 2822713 h 2822713"/>
                <a:gd name="connsiteX0" fmla="*/ 0 w 2775005"/>
                <a:gd name="connsiteY0" fmla="*/ 0 h 2822713"/>
                <a:gd name="connsiteX1" fmla="*/ 445272 w 2775005"/>
                <a:gd name="connsiteY1" fmla="*/ 1463039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580444 w 2775005"/>
                <a:gd name="connsiteY1" fmla="*/ 1773140 h 2822713"/>
                <a:gd name="connsiteX2" fmla="*/ 2775005 w 2775005"/>
                <a:gd name="connsiteY2"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2775005 w 2775005"/>
                <a:gd name="connsiteY3"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2775005 w 2775005"/>
                <a:gd name="connsiteY4"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1779890 w 2775005"/>
                <a:gd name="connsiteY4" fmla="*/ 2383848 h 2822713"/>
                <a:gd name="connsiteX5" fmla="*/ 2775005 w 2775005"/>
                <a:gd name="connsiteY5"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040419 w 2775005"/>
                <a:gd name="connsiteY3" fmla="*/ 2061359 h 2822713"/>
                <a:gd name="connsiteX4" fmla="*/ 2145650 w 2775005"/>
                <a:gd name="connsiteY4" fmla="*/ 2755950 h 2822713"/>
                <a:gd name="connsiteX5" fmla="*/ 2775005 w 2775005"/>
                <a:gd name="connsiteY5" fmla="*/ 2822713 h 2822713"/>
                <a:gd name="connsiteX0" fmla="*/ 0 w 2775005"/>
                <a:gd name="connsiteY0" fmla="*/ 0 h 2822713"/>
                <a:gd name="connsiteX1" fmla="*/ 141921 w 2775005"/>
                <a:gd name="connsiteY1" fmla="*/ 878898 h 2822713"/>
                <a:gd name="connsiteX2" fmla="*/ 580444 w 2775005"/>
                <a:gd name="connsiteY2" fmla="*/ 1773140 h 2822713"/>
                <a:gd name="connsiteX3" fmla="*/ 1286910 w 2775005"/>
                <a:gd name="connsiteY3" fmla="*/ 2565766 h 2822713"/>
                <a:gd name="connsiteX4" fmla="*/ 2145650 w 2775005"/>
                <a:gd name="connsiteY4" fmla="*/ 2755950 h 2822713"/>
                <a:gd name="connsiteX5" fmla="*/ 2775005 w 2775005"/>
                <a:gd name="connsiteY5" fmla="*/ 2822713 h 2822713"/>
                <a:gd name="connsiteX0" fmla="*/ 0 w 3554233"/>
                <a:gd name="connsiteY0" fmla="*/ 0 h 2830982"/>
                <a:gd name="connsiteX1" fmla="*/ 141921 w 3554233"/>
                <a:gd name="connsiteY1" fmla="*/ 878898 h 2830982"/>
                <a:gd name="connsiteX2" fmla="*/ 580444 w 3554233"/>
                <a:gd name="connsiteY2" fmla="*/ 1773140 h 2830982"/>
                <a:gd name="connsiteX3" fmla="*/ 1286910 w 3554233"/>
                <a:gd name="connsiteY3" fmla="*/ 2565766 h 2830982"/>
                <a:gd name="connsiteX4" fmla="*/ 2145650 w 3554233"/>
                <a:gd name="connsiteY4" fmla="*/ 2755950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1286910 w 3554233"/>
                <a:gd name="connsiteY3" fmla="*/ 2565766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2161554 w 3554233"/>
                <a:gd name="connsiteY3" fmla="*/ 2607110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580444 w 3554233"/>
                <a:gd name="connsiteY2" fmla="*/ 17731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554233"/>
                <a:gd name="connsiteY0" fmla="*/ 0 h 2830982"/>
                <a:gd name="connsiteX1" fmla="*/ 141921 w 3554233"/>
                <a:gd name="connsiteY1" fmla="*/ 878898 h 2830982"/>
                <a:gd name="connsiteX2" fmla="*/ 1407380 w 3554233"/>
                <a:gd name="connsiteY2" fmla="*/ 22527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554233"/>
                <a:gd name="connsiteY0" fmla="*/ 0 h 2830982"/>
                <a:gd name="connsiteX1" fmla="*/ 690561 w 3554233"/>
                <a:gd name="connsiteY1" fmla="*/ 878899 h 2830982"/>
                <a:gd name="connsiteX2" fmla="*/ 1407380 w 3554233"/>
                <a:gd name="connsiteY2" fmla="*/ 2252740 h 2830982"/>
                <a:gd name="connsiteX3" fmla="*/ 2153603 w 3554233"/>
                <a:gd name="connsiteY3" fmla="*/ 2582303 h 2830982"/>
                <a:gd name="connsiteX4" fmla="*/ 2908975 w 3554233"/>
                <a:gd name="connsiteY4" fmla="*/ 2813832 h 2830982"/>
                <a:gd name="connsiteX5" fmla="*/ 3554233 w 3554233"/>
                <a:gd name="connsiteY5" fmla="*/ 2830982 h 2830982"/>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44070 w 3307742"/>
                <a:gd name="connsiteY1" fmla="*/ 1771946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59438 w 3307742"/>
                <a:gd name="connsiteY1" fmla="*/ 2120178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60889 w 3307742"/>
                <a:gd name="connsiteY2" fmla="*/ 3145787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907112 w 3307742"/>
                <a:gd name="connsiteY3" fmla="*/ 3475350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85647 w 3307742"/>
                <a:gd name="connsiteY3" fmla="*/ 3497584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4182 w 3307742"/>
                <a:gd name="connsiteY3" fmla="*/ 3480908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81354 w 3307742"/>
                <a:gd name="connsiteY3" fmla="*/ 3542053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662484 w 3307742"/>
                <a:gd name="connsiteY4" fmla="*/ 370687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36386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27800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07742"/>
                <a:gd name="connsiteY0" fmla="*/ 0 h 3724029"/>
                <a:gd name="connsiteX1" fmla="*/ 427800 w 3307742"/>
                <a:gd name="connsiteY1" fmla="*/ 2130127 h 3724029"/>
                <a:gd name="connsiteX2" fmla="*/ 1145598 w 3307742"/>
                <a:gd name="connsiteY2" fmla="*/ 3157666 h 3724029"/>
                <a:gd name="connsiteX3" fmla="*/ 1868475 w 3307742"/>
                <a:gd name="connsiteY3" fmla="*/ 3536494 h 3724029"/>
                <a:gd name="connsiteX4" fmla="*/ 2593797 w 3307742"/>
                <a:gd name="connsiteY4" fmla="*/ 3629059 h 3724029"/>
                <a:gd name="connsiteX5" fmla="*/ 3307742 w 3307742"/>
                <a:gd name="connsiteY5" fmla="*/ 3724029 h 3724029"/>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 name="connsiteX0" fmla="*/ 0 w 3320621"/>
                <a:gd name="connsiteY0" fmla="*/ 0 h 3718470"/>
                <a:gd name="connsiteX1" fmla="*/ 440679 w 3320621"/>
                <a:gd name="connsiteY1" fmla="*/ 2124568 h 3718470"/>
                <a:gd name="connsiteX2" fmla="*/ 1158477 w 3320621"/>
                <a:gd name="connsiteY2" fmla="*/ 3152107 h 3718470"/>
                <a:gd name="connsiteX3" fmla="*/ 1881354 w 3320621"/>
                <a:gd name="connsiteY3" fmla="*/ 3530935 h 3718470"/>
                <a:gd name="connsiteX4" fmla="*/ 2606676 w 3320621"/>
                <a:gd name="connsiteY4" fmla="*/ 3623500 h 3718470"/>
                <a:gd name="connsiteX5" fmla="*/ 3320621 w 3320621"/>
                <a:gd name="connsiteY5" fmla="*/ 3718470 h 37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0621" h="3718470">
                  <a:moveTo>
                    <a:pt x="0" y="0"/>
                  </a:moveTo>
                  <a:cubicBezTo>
                    <a:pt x="19360" y="313242"/>
                    <a:pt x="247600" y="1599217"/>
                    <a:pt x="440679" y="2124568"/>
                  </a:cubicBezTo>
                  <a:cubicBezTo>
                    <a:pt x="633759" y="2649919"/>
                    <a:pt x="918365" y="2917713"/>
                    <a:pt x="1158477" y="3152107"/>
                  </a:cubicBezTo>
                  <a:cubicBezTo>
                    <a:pt x="1398589" y="3386501"/>
                    <a:pt x="1617952" y="3461781"/>
                    <a:pt x="1881354" y="3530935"/>
                  </a:cubicBezTo>
                  <a:cubicBezTo>
                    <a:pt x="2056987" y="3577046"/>
                    <a:pt x="2443201" y="3601753"/>
                    <a:pt x="2606676" y="3623500"/>
                  </a:cubicBezTo>
                  <a:cubicBezTo>
                    <a:pt x="2752265" y="3642868"/>
                    <a:pt x="3134154" y="3686813"/>
                    <a:pt x="3320621" y="371847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21" name="直線接點 20">
              <a:extLst>
                <a:ext uri="{FF2B5EF4-FFF2-40B4-BE49-F238E27FC236}">
                  <a16:creationId xmlns:a16="http://schemas.microsoft.com/office/drawing/2014/main" id="{AF14EECE-5BC1-4C58-A06C-3EB0E32B58A1}"/>
                </a:ext>
              </a:extLst>
            </p:cNvPr>
            <p:cNvCxnSpPr/>
            <p:nvPr/>
          </p:nvCxnSpPr>
          <p:spPr>
            <a:xfrm>
              <a:off x="8172782" y="5506686"/>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CFC4177B-E7D9-4D45-B81D-6802E5B66D04}"/>
                </a:ext>
              </a:extLst>
            </p:cNvPr>
            <p:cNvCxnSpPr/>
            <p:nvPr/>
          </p:nvCxnSpPr>
          <p:spPr>
            <a:xfrm>
              <a:off x="5304629" y="5505313"/>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9AFB72A-7CBA-45C1-A6F7-CAF2538D1C84}"/>
                </a:ext>
              </a:extLst>
            </p:cNvPr>
            <p:cNvCxnSpPr/>
            <p:nvPr/>
          </p:nvCxnSpPr>
          <p:spPr>
            <a:xfrm>
              <a:off x="6008412" y="5502664"/>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D756F5DA-C447-424D-B4E2-373FBED5C89C}"/>
                </a:ext>
              </a:extLst>
            </p:cNvPr>
            <p:cNvCxnSpPr/>
            <p:nvPr/>
          </p:nvCxnSpPr>
          <p:spPr>
            <a:xfrm>
              <a:off x="6738779" y="5502664"/>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5ACFD2DE-5734-4B07-A6B8-D4680EEE8000}"/>
                </a:ext>
              </a:extLst>
            </p:cNvPr>
            <p:cNvCxnSpPr/>
            <p:nvPr/>
          </p:nvCxnSpPr>
          <p:spPr>
            <a:xfrm>
              <a:off x="7468184" y="5505313"/>
              <a:ext cx="0" cy="18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73058EBB-37CF-4CFC-9320-04217458221A}"/>
                </a:ext>
              </a:extLst>
            </p:cNvPr>
            <p:cNvCxnSpPr>
              <a:cxnSpLocks/>
            </p:cNvCxnSpPr>
            <p:nvPr/>
          </p:nvCxnSpPr>
          <p:spPr>
            <a:xfrm rot="5400000">
              <a:off x="4570663" y="4780959"/>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AA1E66A2-72C3-4A97-B9A8-51F569A4A922}"/>
                </a:ext>
              </a:extLst>
            </p:cNvPr>
            <p:cNvCxnSpPr>
              <a:cxnSpLocks/>
            </p:cNvCxnSpPr>
            <p:nvPr/>
          </p:nvCxnSpPr>
          <p:spPr>
            <a:xfrm rot="5400000">
              <a:off x="4566906" y="5252175"/>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66A342B1-AE46-461A-A05A-EF4F7D959E8F}"/>
                </a:ext>
              </a:extLst>
            </p:cNvPr>
            <p:cNvCxnSpPr>
              <a:cxnSpLocks/>
            </p:cNvCxnSpPr>
            <p:nvPr/>
          </p:nvCxnSpPr>
          <p:spPr>
            <a:xfrm rot="5400000">
              <a:off x="4566415" y="4055661"/>
              <a:ext cx="0" cy="21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F182BC23-9D2E-499A-903C-FE2B4DD7F424}"/>
                </a:ext>
              </a:extLst>
            </p:cNvPr>
            <p:cNvCxnSpPr>
              <a:cxnSpLocks/>
            </p:cNvCxnSpPr>
            <p:nvPr/>
          </p:nvCxnSpPr>
          <p:spPr>
            <a:xfrm rot="5400000">
              <a:off x="4568243" y="496398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DA1C3221-553A-43F2-9B58-F74586D5B2A4}"/>
                </a:ext>
              </a:extLst>
            </p:cNvPr>
            <p:cNvCxnSpPr>
              <a:cxnSpLocks/>
            </p:cNvCxnSpPr>
            <p:nvPr/>
          </p:nvCxnSpPr>
          <p:spPr>
            <a:xfrm rot="5400000">
              <a:off x="4568243" y="511507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7F680211-FA4C-4649-94D4-80C75B79D4F0}"/>
                </a:ext>
              </a:extLst>
            </p:cNvPr>
            <p:cNvCxnSpPr>
              <a:cxnSpLocks/>
            </p:cNvCxnSpPr>
            <p:nvPr/>
          </p:nvCxnSpPr>
          <p:spPr>
            <a:xfrm rot="5400000">
              <a:off x="4566906" y="5392428"/>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C1EC19DE-FA85-44DC-AE69-2D2E5AA3289D}"/>
                </a:ext>
              </a:extLst>
            </p:cNvPr>
            <p:cNvCxnSpPr>
              <a:cxnSpLocks/>
            </p:cNvCxnSpPr>
            <p:nvPr/>
          </p:nvCxnSpPr>
          <p:spPr>
            <a:xfrm rot="5400000">
              <a:off x="4574378" y="2608362"/>
              <a:ext cx="0" cy="21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矩形 5">
            <a:extLst>
              <a:ext uri="{FF2B5EF4-FFF2-40B4-BE49-F238E27FC236}">
                <a16:creationId xmlns:a16="http://schemas.microsoft.com/office/drawing/2014/main" id="{E111E0EB-8B0B-4625-8B8A-63DDB1B3F63E}"/>
              </a:ext>
            </a:extLst>
          </p:cNvPr>
          <p:cNvSpPr/>
          <p:nvPr/>
        </p:nvSpPr>
        <p:spPr>
          <a:xfrm>
            <a:off x="6707607" y="4649075"/>
            <a:ext cx="665755" cy="96110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7FF03AE4-1A22-4A39-B90F-527396717A79}"/>
              </a:ext>
            </a:extLst>
          </p:cNvPr>
          <p:cNvSpPr txBox="1"/>
          <p:nvPr/>
        </p:nvSpPr>
        <p:spPr>
          <a:xfrm>
            <a:off x="7421009" y="4427334"/>
            <a:ext cx="1391211" cy="646331"/>
          </a:xfrm>
          <a:prstGeom prst="rect">
            <a:avLst/>
          </a:prstGeom>
          <a:noFill/>
          <a:ln>
            <a:noFill/>
          </a:ln>
        </p:spPr>
        <p:txBody>
          <a:bodyPr wrap="square" rtlCol="0">
            <a:spAutoFit/>
          </a:bodyPr>
          <a:lstStyle/>
          <a:p>
            <a:r>
              <a:rPr lang="zh-TW" altLang="en-US" dirty="0">
                <a:solidFill>
                  <a:srgbClr val="6600CC"/>
                </a:solidFill>
              </a:rPr>
              <a:t>中間範圍</a:t>
            </a:r>
            <a:endParaRPr lang="en-US" altLang="zh-TW" dirty="0">
              <a:solidFill>
                <a:srgbClr val="6600CC"/>
              </a:solidFill>
            </a:endParaRPr>
          </a:p>
          <a:p>
            <a:r>
              <a:rPr lang="zh-TW" altLang="en-US" dirty="0">
                <a:solidFill>
                  <a:srgbClr val="6600CC"/>
                </a:solidFill>
              </a:rPr>
              <a:t>讀值較準確</a:t>
            </a:r>
          </a:p>
        </p:txBody>
      </p:sp>
      <p:sp>
        <p:nvSpPr>
          <p:cNvPr id="34" name="矩形 33">
            <a:extLst>
              <a:ext uri="{FF2B5EF4-FFF2-40B4-BE49-F238E27FC236}">
                <a16:creationId xmlns:a16="http://schemas.microsoft.com/office/drawing/2014/main" id="{28EF5C88-C0D1-43C2-AD50-842C7A3FD683}"/>
              </a:ext>
            </a:extLst>
          </p:cNvPr>
          <p:cNvSpPr/>
          <p:nvPr/>
        </p:nvSpPr>
        <p:spPr>
          <a:xfrm>
            <a:off x="6564705" y="1218808"/>
            <a:ext cx="1371850" cy="523220"/>
          </a:xfrm>
          <a:prstGeom prst="rect">
            <a:avLst/>
          </a:prstGeom>
        </p:spPr>
        <p:txBody>
          <a:bodyPr wrap="none">
            <a:spAutoFit/>
          </a:bodyPr>
          <a:lstStyle/>
          <a:p>
            <a:r>
              <a:rPr lang="en-US" altLang="zh-TW" sz="2800" b="1" dirty="0">
                <a:solidFill>
                  <a:srgbClr val="002060"/>
                </a:solidFill>
                <a:latin typeface="微軟正黑體"/>
              </a:rPr>
              <a:t>R</a:t>
            </a:r>
            <a:r>
              <a:rPr lang="en-US" altLang="zh-TW" sz="2800" b="1" baseline="-25000" dirty="0">
                <a:solidFill>
                  <a:srgbClr val="002060"/>
                </a:solidFill>
                <a:latin typeface="微軟正黑體"/>
              </a:rPr>
              <a:t>G</a:t>
            </a:r>
            <a:r>
              <a:rPr lang="en-US" altLang="zh-TW" sz="2800" b="1" dirty="0">
                <a:solidFill>
                  <a:srgbClr val="002060"/>
                </a:solidFill>
                <a:latin typeface="微軟正黑體"/>
              </a:rPr>
              <a:t>&lt;</a:t>
            </a:r>
            <a:r>
              <a:rPr lang="en-US" altLang="zh-TW" sz="2800" b="1" dirty="0" err="1">
                <a:solidFill>
                  <a:srgbClr val="002060"/>
                </a:solidFill>
                <a:latin typeface="微軟正黑體"/>
              </a:rPr>
              <a:t>R</a:t>
            </a:r>
            <a:r>
              <a:rPr lang="en-US" altLang="zh-TW" sz="2800" b="1" baseline="-25000" dirty="0" err="1">
                <a:solidFill>
                  <a:srgbClr val="002060"/>
                </a:solidFill>
                <a:latin typeface="微軟正黑體"/>
              </a:rPr>
              <a:t>so</a:t>
            </a:r>
            <a:endParaRPr lang="zh-TW" altLang="en-US" sz="2800" dirty="0"/>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B034706A-FAF9-4F30-AEF3-6C027149DD28}"/>
                  </a:ext>
                </a:extLst>
              </p:cNvPr>
              <p:cNvSpPr/>
              <p:nvPr/>
            </p:nvSpPr>
            <p:spPr>
              <a:xfrm>
                <a:off x="70468" y="4936195"/>
                <a:ext cx="5998758" cy="1511183"/>
              </a:xfrm>
              <a:prstGeom prst="rect">
                <a:avLst/>
              </a:prstGeom>
            </p:spPr>
            <p:txBody>
              <a:bodyPr wrap="none">
                <a:spAutoFit/>
              </a:bodyPr>
              <a:lstStyle/>
              <a:p>
                <a:pPr lvl="0">
                  <a:lnSpc>
                    <a:spcPct val="120000"/>
                  </a:lnSpc>
                  <a:defRPr/>
                </a:pPr>
                <a:r>
                  <a:rPr lang="en-US" altLang="zh-TW" sz="2800" b="1" dirty="0">
                    <a:solidFill>
                      <a:srgbClr val="FF0000"/>
                    </a:solidFill>
                    <a:latin typeface="微軟正黑體"/>
                  </a:rPr>
                  <a:t>R</a:t>
                </a:r>
                <a:r>
                  <a:rPr lang="en-US" altLang="zh-TW" sz="2800" b="1" baseline="-25000" dirty="0">
                    <a:solidFill>
                      <a:srgbClr val="FF0000"/>
                    </a:solidFill>
                    <a:latin typeface="微軟正黑體"/>
                  </a:rPr>
                  <a:t>DUT</a:t>
                </a:r>
                <a:r>
                  <a:rPr lang="en-US" altLang="zh-TW" sz="2800" b="1" dirty="0">
                    <a:solidFill>
                      <a:srgbClr val="002060"/>
                    </a:solidFill>
                    <a:latin typeface="微軟正黑體"/>
                  </a:rPr>
                  <a:t>=</a:t>
                </a:r>
                <a14:m>
                  <m:oMath xmlns:m="http://schemas.openxmlformats.org/officeDocument/2006/math">
                    <m:f>
                      <m:fPr>
                        <m:ctrlPr>
                          <a:rPr lang="en-US" altLang="zh-TW" sz="2800" b="1" i="1" smtClean="0">
                            <a:solidFill>
                              <a:srgbClr val="002060"/>
                            </a:solidFill>
                            <a:latin typeface="Cambria Math" panose="02040503050406030204" pitchFamily="18" charset="0"/>
                          </a:rPr>
                        </m:ctrlPr>
                      </m:fPr>
                      <m:num>
                        <m:r>
                          <m:rPr>
                            <m:nor/>
                          </m:rPr>
                          <a:rPr lang="en-US" altLang="zh-TW" sz="2800" b="1" dirty="0">
                            <a:solidFill>
                              <a:srgbClr val="002060"/>
                            </a:solidFill>
                            <a:latin typeface="微軟正黑體"/>
                          </a:rPr>
                          <m:t>V</m:t>
                        </m:r>
                      </m:num>
                      <m:den>
                        <m:r>
                          <m:rPr>
                            <m:nor/>
                          </m:rPr>
                          <a:rPr lang="en-US" altLang="zh-TW" sz="2800" b="1" dirty="0">
                            <a:solidFill>
                              <a:srgbClr val="FF0000"/>
                            </a:solidFill>
                            <a:latin typeface="微軟正黑體"/>
                          </a:rPr>
                          <m:t>I</m:t>
                        </m:r>
                        <m:r>
                          <m:rPr>
                            <m:sty m:val="p"/>
                          </m:rPr>
                          <a:rPr lang="en-US" altLang="zh-TW" sz="2800" b="1" i="1" baseline="-25000" dirty="0" smtClean="0">
                            <a:solidFill>
                              <a:srgbClr val="FF0000"/>
                            </a:solidFill>
                            <a:latin typeface="Cambria Math" panose="02040503050406030204" pitchFamily="18" charset="0"/>
                          </a:rPr>
                          <m:t>G</m:t>
                        </m:r>
                        <m:r>
                          <m:rPr>
                            <m:nor/>
                          </m:rPr>
                          <a:rPr lang="en-US" altLang="zh-TW" sz="2800" b="1" dirty="0">
                            <a:solidFill>
                              <a:srgbClr val="002060"/>
                            </a:solidFill>
                            <a:latin typeface="微軟正黑體"/>
                          </a:rPr>
                          <m:t>[1+</m:t>
                        </m:r>
                        <m:f>
                          <m:fPr>
                            <m:ctrlPr>
                              <a:rPr lang="en-US" altLang="zh-TW" sz="2800" b="1" i="1">
                                <a:solidFill>
                                  <a:srgbClr val="002060"/>
                                </a:solidFill>
                                <a:latin typeface="Cambria Math" panose="02040503050406030204" pitchFamily="18" charset="0"/>
                              </a:rPr>
                            </m:ctrlPr>
                          </m:fPr>
                          <m:num>
                            <m:r>
                              <m:rPr>
                                <m:nor/>
                              </m:rPr>
                              <a:rPr lang="en-US" altLang="zh-TW" sz="2800" b="1" dirty="0">
                                <a:solidFill>
                                  <a:srgbClr val="002060"/>
                                </a:solidFill>
                                <a:latin typeface="微軟正黑體"/>
                              </a:rPr>
                              <m:t>(</m:t>
                            </m:r>
                            <m:r>
                              <m:rPr>
                                <m:nor/>
                              </m:rPr>
                              <a:rPr lang="en-US" altLang="zh-TW" sz="2800" b="1" dirty="0">
                                <a:solidFill>
                                  <a:srgbClr val="002060"/>
                                </a:solidFill>
                                <a:latin typeface="微軟正黑體"/>
                              </a:rPr>
                              <m:t>R</m:t>
                            </m:r>
                            <m:r>
                              <m:rPr>
                                <m:sty m:val="p"/>
                              </m:rPr>
                              <a:rPr lang="en-US" altLang="zh-TW" sz="2800" b="1" i="1" baseline="-25000" dirty="0" smtClean="0">
                                <a:solidFill>
                                  <a:srgbClr val="002060"/>
                                </a:solidFill>
                                <a:latin typeface="Cambria Math" panose="02040503050406030204" pitchFamily="18" charset="0"/>
                              </a:rPr>
                              <m:t>G</m:t>
                            </m:r>
                            <m:r>
                              <m:rPr>
                                <m:nor/>
                              </m:rPr>
                              <a:rPr lang="en-US" altLang="zh-TW" sz="2800" b="1" dirty="0">
                                <a:solidFill>
                                  <a:srgbClr val="002060"/>
                                </a:solidFill>
                                <a:latin typeface="微軟正黑體"/>
                              </a:rPr>
                              <m:t>+</m:t>
                            </m:r>
                            <m:r>
                              <m:rPr>
                                <m:nor/>
                              </m:rPr>
                              <a:rPr lang="en-US" altLang="zh-TW" sz="2800" b="1" dirty="0">
                                <a:solidFill>
                                  <a:srgbClr val="002060"/>
                                </a:solidFill>
                                <a:latin typeface="微軟正黑體"/>
                              </a:rPr>
                              <m:t>Rso</m:t>
                            </m:r>
                            <m:r>
                              <m:rPr>
                                <m:nor/>
                              </m:rPr>
                              <a:rPr lang="en-US" altLang="zh-TW" sz="2800" b="1" dirty="0">
                                <a:solidFill>
                                  <a:srgbClr val="002060"/>
                                </a:solidFill>
                                <a:latin typeface="微軟正黑體"/>
                              </a:rPr>
                              <m:t>)</m:t>
                            </m:r>
                          </m:num>
                          <m:den>
                            <m:r>
                              <m:rPr>
                                <m:nor/>
                              </m:rPr>
                              <a:rPr lang="en-US" altLang="zh-TW" sz="2800" b="1" dirty="0">
                                <a:solidFill>
                                  <a:srgbClr val="002060"/>
                                </a:solidFill>
                                <a:latin typeface="微軟正黑體"/>
                              </a:rPr>
                              <m:t>R</m:t>
                            </m:r>
                            <m:r>
                              <m:rPr>
                                <m:nor/>
                              </m:rPr>
                              <a:rPr lang="en-US" altLang="zh-TW" sz="2800" b="1" baseline="-25000" dirty="0">
                                <a:solidFill>
                                  <a:srgbClr val="002060"/>
                                </a:solidFill>
                                <a:latin typeface="微軟正黑體"/>
                              </a:rPr>
                              <m:t>p</m:t>
                            </m:r>
                          </m:den>
                        </m:f>
                        <m:r>
                          <m:rPr>
                            <m:nor/>
                          </m:rPr>
                          <a:rPr lang="en-US" altLang="zh-TW" sz="2800" b="1" dirty="0">
                            <a:solidFill>
                              <a:srgbClr val="002060"/>
                            </a:solidFill>
                            <a:latin typeface="微軟正黑體"/>
                          </a:rPr>
                          <m:t>]</m:t>
                        </m:r>
                      </m:den>
                    </m:f>
                  </m:oMath>
                </a14:m>
                <a:r>
                  <a:rPr lang="en-US" altLang="zh-TW" sz="2800" b="1" dirty="0">
                    <a:solidFill>
                      <a:srgbClr val="002060"/>
                    </a:solidFill>
                    <a:latin typeface="微軟正黑體"/>
                  </a:rPr>
                  <a:t> -</a:t>
                </a:r>
                <a14:m>
                  <m:oMath xmlns:m="http://schemas.openxmlformats.org/officeDocument/2006/math">
                    <m:r>
                      <a:rPr lang="en-US" altLang="zh-TW" sz="2800" b="1" i="0" dirty="0" smtClean="0">
                        <a:solidFill>
                          <a:srgbClr val="002060"/>
                        </a:solidFill>
                        <a:latin typeface="Cambria Math" panose="02040503050406030204" pitchFamily="18" charset="0"/>
                      </a:rPr>
                      <m:t> </m:t>
                    </m:r>
                    <m:f>
                      <m:fPr>
                        <m:ctrlPr>
                          <a:rPr lang="en-US" altLang="zh-TW" sz="2800" b="1" i="1" dirty="0" smtClean="0">
                            <a:solidFill>
                              <a:srgbClr val="002060"/>
                            </a:solidFill>
                            <a:latin typeface="Cambria Math" panose="02040503050406030204" pitchFamily="18" charset="0"/>
                          </a:rPr>
                        </m:ctrlPr>
                      </m:fPr>
                      <m:num>
                        <m:r>
                          <m:rPr>
                            <m:nor/>
                          </m:rPr>
                          <a:rPr lang="en-US" altLang="zh-TW" sz="2800" b="1" dirty="0">
                            <a:solidFill>
                              <a:srgbClr val="002060"/>
                            </a:solidFill>
                            <a:latin typeface="微軟正黑體"/>
                          </a:rPr>
                          <m:t>(</m:t>
                        </m:r>
                        <m:r>
                          <m:rPr>
                            <m:nor/>
                          </m:rPr>
                          <a:rPr lang="en-US" altLang="zh-TW" sz="2800" b="1" dirty="0">
                            <a:solidFill>
                              <a:srgbClr val="002060"/>
                            </a:solidFill>
                            <a:latin typeface="微軟正黑體"/>
                          </a:rPr>
                          <m:t>R</m:t>
                        </m:r>
                        <m:r>
                          <m:rPr>
                            <m:sty m:val="p"/>
                          </m:rPr>
                          <a:rPr lang="en-US" altLang="zh-TW" sz="2800" b="1" i="1" baseline="-25000" dirty="0" smtClean="0">
                            <a:solidFill>
                              <a:srgbClr val="002060"/>
                            </a:solidFill>
                            <a:latin typeface="Cambria Math" panose="02040503050406030204" pitchFamily="18" charset="0"/>
                          </a:rPr>
                          <m:t>G</m:t>
                        </m:r>
                        <m:r>
                          <m:rPr>
                            <m:nor/>
                          </m:rPr>
                          <a:rPr lang="en-US" altLang="zh-TW" sz="2800" b="1" dirty="0">
                            <a:solidFill>
                              <a:srgbClr val="002060"/>
                            </a:solidFill>
                            <a:latin typeface="微軟正黑體"/>
                          </a:rPr>
                          <m:t>+</m:t>
                        </m:r>
                        <m:r>
                          <m:rPr>
                            <m:nor/>
                          </m:rPr>
                          <a:rPr lang="en-US" altLang="zh-TW" sz="2800" b="1" dirty="0">
                            <a:solidFill>
                              <a:srgbClr val="002060"/>
                            </a:solidFill>
                            <a:latin typeface="微軟正黑體"/>
                          </a:rPr>
                          <m:t>Rso</m:t>
                        </m:r>
                        <m:r>
                          <m:rPr>
                            <m:nor/>
                          </m:rPr>
                          <a:rPr lang="en-US" altLang="zh-TW" sz="2800" b="1" dirty="0">
                            <a:solidFill>
                              <a:srgbClr val="002060"/>
                            </a:solidFill>
                            <a:latin typeface="微軟正黑體"/>
                          </a:rPr>
                          <m:t>)</m:t>
                        </m:r>
                      </m:num>
                      <m:den>
                        <m:r>
                          <m:rPr>
                            <m:nor/>
                          </m:rPr>
                          <a:rPr lang="en-US" altLang="zh-TW" sz="2800" b="1" dirty="0">
                            <a:solidFill>
                              <a:srgbClr val="002060"/>
                            </a:solidFill>
                            <a:latin typeface="微軟正黑體"/>
                          </a:rPr>
                          <m:t>[1+</m:t>
                        </m:r>
                        <m:f>
                          <m:fPr>
                            <m:ctrlPr>
                              <a:rPr lang="en-US" altLang="zh-TW" sz="2800" b="1" i="1">
                                <a:solidFill>
                                  <a:srgbClr val="002060"/>
                                </a:solidFill>
                                <a:latin typeface="Cambria Math" panose="02040503050406030204" pitchFamily="18" charset="0"/>
                              </a:rPr>
                            </m:ctrlPr>
                          </m:fPr>
                          <m:num>
                            <m:r>
                              <m:rPr>
                                <m:nor/>
                              </m:rPr>
                              <a:rPr lang="en-US" altLang="zh-TW" sz="2800" b="1" dirty="0">
                                <a:solidFill>
                                  <a:srgbClr val="002060"/>
                                </a:solidFill>
                                <a:latin typeface="微軟正黑體"/>
                              </a:rPr>
                              <m:t>(</m:t>
                            </m:r>
                            <m:r>
                              <m:rPr>
                                <m:nor/>
                              </m:rPr>
                              <a:rPr lang="en-US" altLang="zh-TW" sz="2800" b="1" dirty="0">
                                <a:solidFill>
                                  <a:srgbClr val="002060"/>
                                </a:solidFill>
                                <a:latin typeface="微軟正黑體"/>
                              </a:rPr>
                              <m:t>R</m:t>
                            </m:r>
                            <m:r>
                              <m:rPr>
                                <m:sty m:val="p"/>
                              </m:rPr>
                              <a:rPr lang="en-US" altLang="zh-TW" sz="2800" b="1" i="1" baseline="-25000" dirty="0" smtClean="0">
                                <a:solidFill>
                                  <a:srgbClr val="002060"/>
                                </a:solidFill>
                                <a:latin typeface="Cambria Math" panose="02040503050406030204" pitchFamily="18" charset="0"/>
                              </a:rPr>
                              <m:t>G</m:t>
                            </m:r>
                            <m:r>
                              <m:rPr>
                                <m:nor/>
                              </m:rPr>
                              <a:rPr lang="en-US" altLang="zh-TW" sz="2800" b="1" dirty="0">
                                <a:solidFill>
                                  <a:srgbClr val="002060"/>
                                </a:solidFill>
                                <a:latin typeface="微軟正黑體"/>
                              </a:rPr>
                              <m:t>+</m:t>
                            </m:r>
                            <m:r>
                              <m:rPr>
                                <m:nor/>
                              </m:rPr>
                              <a:rPr lang="en-US" altLang="zh-TW" sz="2800" b="1" dirty="0">
                                <a:solidFill>
                                  <a:srgbClr val="002060"/>
                                </a:solidFill>
                                <a:latin typeface="微軟正黑體"/>
                              </a:rPr>
                              <m:t>Rso</m:t>
                            </m:r>
                            <m:r>
                              <m:rPr>
                                <m:nor/>
                              </m:rPr>
                              <a:rPr lang="en-US" altLang="zh-TW" sz="2800" b="1" dirty="0">
                                <a:solidFill>
                                  <a:srgbClr val="002060"/>
                                </a:solidFill>
                                <a:latin typeface="微軟正黑體"/>
                              </a:rPr>
                              <m:t>)</m:t>
                            </m:r>
                          </m:num>
                          <m:den>
                            <m:r>
                              <m:rPr>
                                <m:nor/>
                              </m:rPr>
                              <a:rPr lang="en-US" altLang="zh-TW" sz="2800" b="1" dirty="0">
                                <a:solidFill>
                                  <a:srgbClr val="002060"/>
                                </a:solidFill>
                                <a:latin typeface="微軟正黑體"/>
                              </a:rPr>
                              <m:t>R</m:t>
                            </m:r>
                            <m:r>
                              <m:rPr>
                                <m:nor/>
                              </m:rPr>
                              <a:rPr lang="en-US" altLang="zh-TW" sz="2800" b="1" baseline="-25000" dirty="0">
                                <a:solidFill>
                                  <a:srgbClr val="002060"/>
                                </a:solidFill>
                                <a:latin typeface="微軟正黑體"/>
                              </a:rPr>
                              <m:t>p</m:t>
                            </m:r>
                          </m:den>
                        </m:f>
                        <m:r>
                          <m:rPr>
                            <m:nor/>
                          </m:rPr>
                          <a:rPr lang="en-US" altLang="zh-TW" sz="2800" b="1" dirty="0">
                            <a:solidFill>
                              <a:srgbClr val="002060"/>
                            </a:solidFill>
                            <a:latin typeface="微軟正黑體"/>
                          </a:rPr>
                          <m:t>]</m:t>
                        </m:r>
                      </m:den>
                    </m:f>
                  </m:oMath>
                </a14:m>
                <a:endParaRPr lang="en-US" altLang="zh-TW" sz="2800" b="1" baseline="-25000" dirty="0">
                  <a:solidFill>
                    <a:srgbClr val="FF0000"/>
                  </a:solidFill>
                  <a:latin typeface="微軟正黑體"/>
                </a:endParaRPr>
              </a:p>
            </p:txBody>
          </p:sp>
        </mc:Choice>
        <mc:Fallback xmlns="">
          <p:sp>
            <p:nvSpPr>
              <p:cNvPr id="12" name="矩形 11">
                <a:extLst>
                  <a:ext uri="{FF2B5EF4-FFF2-40B4-BE49-F238E27FC236}">
                    <a16:creationId xmlns:a16="http://schemas.microsoft.com/office/drawing/2014/main" id="{B034706A-FAF9-4F30-AEF3-6C027149DD28}"/>
                  </a:ext>
                </a:extLst>
              </p:cNvPr>
              <p:cNvSpPr>
                <a:spLocks noRot="1" noChangeAspect="1" noMove="1" noResize="1" noEditPoints="1" noAdjustHandles="1" noChangeArrowheads="1" noChangeShapeType="1" noTextEdit="1"/>
              </p:cNvSpPr>
              <p:nvPr/>
            </p:nvSpPr>
            <p:spPr>
              <a:xfrm>
                <a:off x="70468" y="4936195"/>
                <a:ext cx="5998758" cy="1511183"/>
              </a:xfrm>
              <a:prstGeom prst="rect">
                <a:avLst/>
              </a:prstGeom>
              <a:blipFill>
                <a:blip r:embed="rId3"/>
                <a:stretch>
                  <a:fillRect l="-2134" b="-121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58559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324529-F7C9-4842-A697-5EE72107776E}"/>
              </a:ext>
            </a:extLst>
          </p:cNvPr>
          <p:cNvSpPr>
            <a:spLocks noGrp="1"/>
          </p:cNvSpPr>
          <p:nvPr>
            <p:ph type="title"/>
          </p:nvPr>
        </p:nvSpPr>
        <p:spPr/>
        <p:txBody>
          <a:bodyPr/>
          <a:lstStyle/>
          <a:p>
            <a:r>
              <a:rPr lang="en-US" altLang="zh-TW" dirty="0"/>
              <a:t> </a:t>
            </a:r>
            <a:endParaRPr lang="zh-TW" altLang="en-US" dirty="0"/>
          </a:p>
        </p:txBody>
      </p:sp>
      <p:pic>
        <p:nvPicPr>
          <p:cNvPr id="3" name="圖片 2">
            <a:extLst>
              <a:ext uri="{FF2B5EF4-FFF2-40B4-BE49-F238E27FC236}">
                <a16:creationId xmlns:a16="http://schemas.microsoft.com/office/drawing/2014/main" id="{317D0CD7-1F64-4512-850A-5B9753CD7352}"/>
              </a:ext>
            </a:extLst>
          </p:cNvPr>
          <p:cNvPicPr>
            <a:picLocks noChangeAspect="1"/>
          </p:cNvPicPr>
          <p:nvPr/>
        </p:nvPicPr>
        <p:blipFill>
          <a:blip r:embed="rId2"/>
          <a:stretch>
            <a:fillRect/>
          </a:stretch>
        </p:blipFill>
        <p:spPr>
          <a:xfrm>
            <a:off x="548640" y="915997"/>
            <a:ext cx="5788152" cy="2952013"/>
          </a:xfrm>
          <a:prstGeom prst="rect">
            <a:avLst/>
          </a:prstGeom>
        </p:spPr>
      </p:pic>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5BAB43AD-C1B9-451D-BDFD-24C7635871D6}"/>
                  </a:ext>
                </a:extLst>
              </p:cNvPr>
              <p:cNvSpPr/>
              <p:nvPr/>
            </p:nvSpPr>
            <p:spPr>
              <a:xfrm>
                <a:off x="548640" y="3868010"/>
                <a:ext cx="5157216" cy="2423227"/>
              </a:xfrm>
              <a:prstGeom prst="rect">
                <a:avLst/>
              </a:prstGeom>
            </p:spPr>
            <p:txBody>
              <a:bodyPr wrap="square">
                <a:spAutoFit/>
              </a:bodyPr>
              <a:lstStyle/>
              <a:p>
                <a:pPr lvl="0">
                  <a:lnSpc>
                    <a:spcPct val="110000"/>
                  </a:lnSpc>
                  <a:defRPr/>
                </a:pPr>
                <a:r>
                  <a:rPr lang="en-US" altLang="zh-TW" sz="2000" b="1" dirty="0">
                    <a:solidFill>
                      <a:srgbClr val="002060"/>
                    </a:solidFill>
                    <a:latin typeface="微軟正黑體"/>
                  </a:rPr>
                  <a:t>V</a:t>
                </a:r>
                <a:r>
                  <a:rPr lang="en-US" altLang="zh-TW" sz="2000" b="1" baseline="-25000" dirty="0" err="1">
                    <a:solidFill>
                      <a:srgbClr val="002060"/>
                    </a:solidFill>
                    <a:latin typeface="微軟正黑體"/>
                  </a:rPr>
                  <a:t>ab</a:t>
                </a:r>
                <a:r>
                  <a:rPr lang="en-US" altLang="zh-TW" sz="2000" b="1" dirty="0">
                    <a:solidFill>
                      <a:srgbClr val="002060"/>
                    </a:solidFill>
                    <a:latin typeface="微軟正黑體"/>
                  </a:rPr>
                  <a:t>=I R</a:t>
                </a:r>
                <a:r>
                  <a:rPr lang="en-US" altLang="zh-TW" sz="2000" b="1" baseline="-25000" dirty="0">
                    <a:solidFill>
                      <a:srgbClr val="002060"/>
                    </a:solidFill>
                    <a:latin typeface="微軟正黑體"/>
                  </a:rPr>
                  <a:t>DUT</a:t>
                </a:r>
              </a:p>
              <a:p>
                <a:pPr lvl="0">
                  <a:lnSpc>
                    <a:spcPct val="110000"/>
                  </a:lnSpc>
                  <a:defRPr/>
                </a:pPr>
                <a:r>
                  <a:rPr lang="en-US" altLang="zh-TW" sz="2000" b="1" dirty="0" err="1">
                    <a:solidFill>
                      <a:srgbClr val="002060"/>
                    </a:solidFill>
                    <a:latin typeface="微軟正黑體"/>
                  </a:rPr>
                  <a:t>V</a:t>
                </a:r>
                <a:r>
                  <a:rPr lang="en-US" altLang="zh-TW" sz="2000" b="1" baseline="-25000" dirty="0" err="1">
                    <a:solidFill>
                      <a:srgbClr val="002060"/>
                    </a:solidFill>
                    <a:latin typeface="微軟正黑體"/>
                  </a:rPr>
                  <a:t>ab</a:t>
                </a:r>
                <a:r>
                  <a:rPr lang="en-US" altLang="zh-TW" sz="2000" b="1" dirty="0">
                    <a:solidFill>
                      <a:srgbClr val="002060"/>
                    </a:solidFill>
                    <a:latin typeface="微軟正黑體"/>
                  </a:rPr>
                  <a:t>=V-I [(Rs+Rs0)//</a:t>
                </a:r>
                <a:r>
                  <a:rPr lang="en-US" altLang="zh-TW" sz="2000" b="1" dirty="0" err="1">
                    <a:solidFill>
                      <a:srgbClr val="002060"/>
                    </a:solidFill>
                    <a:latin typeface="微軟正黑體"/>
                  </a:rPr>
                  <a:t>Rp</a:t>
                </a:r>
                <a:r>
                  <a:rPr lang="en-US" altLang="zh-TW" sz="2000" b="1" dirty="0">
                    <a:solidFill>
                      <a:srgbClr val="002060"/>
                    </a:solidFill>
                    <a:latin typeface="微軟正黑體"/>
                  </a:rPr>
                  <a:t>]</a:t>
                </a:r>
              </a:p>
              <a:p>
                <a:pPr lvl="0">
                  <a:lnSpc>
                    <a:spcPct val="110000"/>
                  </a:lnSpc>
                  <a:defRPr/>
                </a:pPr>
                <a:r>
                  <a:rPr lang="en-US" altLang="zh-TW" sz="2000" b="1" dirty="0">
                    <a:solidFill>
                      <a:srgbClr val="002060"/>
                    </a:solidFill>
                    <a:latin typeface="微軟正黑體"/>
                  </a:rPr>
                  <a:t>=V-I[</a:t>
                </a:r>
                <a14:m>
                  <m:oMath xmlns:m="http://schemas.openxmlformats.org/officeDocument/2006/math">
                    <m:f>
                      <m:fPr>
                        <m:ctrlPr>
                          <a:rPr lang="en-US" altLang="zh-TW" sz="2000" b="1" i="1" smtClean="0">
                            <a:solidFill>
                              <a:srgbClr val="002060"/>
                            </a:solidFill>
                            <a:latin typeface="Cambria Math" panose="02040503050406030204" pitchFamily="18" charset="0"/>
                          </a:rPr>
                        </m:ctrlPr>
                      </m:fPr>
                      <m:num>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num>
                      <m:den>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den>
                    </m:f>
                  </m:oMath>
                </a14:m>
                <a:r>
                  <a:rPr lang="en-US" altLang="zh-TW" sz="2000" b="1" dirty="0">
                    <a:solidFill>
                      <a:srgbClr val="002060"/>
                    </a:solidFill>
                    <a:latin typeface="微軟正黑體"/>
                  </a:rPr>
                  <a:t>]</a:t>
                </a:r>
              </a:p>
              <a:p>
                <a:pPr lvl="0">
                  <a:lnSpc>
                    <a:spcPct val="110000"/>
                  </a:lnSpc>
                  <a:defRPr/>
                </a:pPr>
                <a:r>
                  <a:rPr lang="en-US" altLang="zh-TW" sz="2000" b="1" dirty="0">
                    <a:solidFill>
                      <a:srgbClr val="002060"/>
                    </a:solidFill>
                    <a:latin typeface="微軟正黑體"/>
                  </a:rPr>
                  <a:t>=V-[</a:t>
                </a:r>
                <a:r>
                  <a:rPr lang="en-US" altLang="zh-TW" sz="2000" b="1" i="1" dirty="0">
                    <a:solidFill>
                      <a:srgbClr val="FF0000"/>
                    </a:solidFill>
                    <a:latin typeface="微軟正黑體"/>
                  </a:rPr>
                  <a:t>I</a:t>
                </a:r>
                <a:r>
                  <a:rPr lang="en-US" altLang="zh-TW" sz="2000" b="1" i="1" baseline="-25000" dirty="0">
                    <a:solidFill>
                      <a:srgbClr val="FF0000"/>
                    </a:solidFill>
                    <a:latin typeface="微軟正黑體"/>
                  </a:rPr>
                  <a:t>G </a:t>
                </a:r>
                <a:r>
                  <a:rPr lang="en-US" altLang="zh-TW" sz="2000" b="1" dirty="0">
                    <a:solidFill>
                      <a:srgbClr val="FF0000"/>
                    </a:solidFill>
                    <a:latin typeface="微軟正黑體"/>
                  </a:rPr>
                  <a:t>(</a:t>
                </a:r>
                <a:r>
                  <a:rPr lang="en-US" altLang="zh-TW" sz="2000" b="1" i="1" dirty="0">
                    <a:solidFill>
                      <a:srgbClr val="FF0000"/>
                    </a:solidFill>
                    <a:latin typeface="微軟正黑體"/>
                  </a:rPr>
                  <a:t>1 +  </a:t>
                </a:r>
                <a14:m>
                  <m:oMath xmlns:m="http://schemas.openxmlformats.org/officeDocument/2006/math">
                    <m:f>
                      <m:fPr>
                        <m:ctrlPr>
                          <a:rPr lang="en-US" altLang="zh-TW" sz="2000" b="1" i="1">
                            <a:solidFill>
                              <a:srgbClr val="FF0000"/>
                            </a:solidFill>
                            <a:latin typeface="Cambria Math" panose="02040503050406030204" pitchFamily="18" charset="0"/>
                          </a:rPr>
                        </m:ctrlPr>
                      </m:fPr>
                      <m:num>
                        <m:r>
                          <m:rPr>
                            <m:nor/>
                          </m:rPr>
                          <a:rPr lang="en-US" altLang="zh-TW" sz="2000" b="1" i="1" dirty="0">
                            <a:solidFill>
                              <a:srgbClr val="FF0000"/>
                            </a:solidFill>
                            <a:latin typeface="微軟正黑體" panose="020B0604030504040204" pitchFamily="34" charset="-120"/>
                            <a:ea typeface="微軟正黑體" panose="020B0604030504040204" pitchFamily="34" charset="-120"/>
                          </a:rPr>
                          <m:t>R</m:t>
                        </m:r>
                        <m:r>
                          <m:rPr>
                            <m:sty m:val="p"/>
                          </m:rPr>
                          <a:rPr lang="en-US" altLang="zh-TW" sz="2000" b="1" i="1" baseline="-25000" dirty="0" smtClean="0">
                            <a:solidFill>
                              <a:srgbClr val="FF0000"/>
                            </a:solidFill>
                            <a:latin typeface="Cambria Math" panose="02040503050406030204" pitchFamily="18" charset="0"/>
                            <a:ea typeface="微軟正黑體" panose="020B0604030504040204" pitchFamily="34" charset="-120"/>
                          </a:rPr>
                          <m:t>G</m:t>
                        </m:r>
                        <m:r>
                          <a:rPr lang="en-US" altLang="zh-TW" sz="2000" b="1" i="1" dirty="0">
                            <a:solidFill>
                              <a:srgbClr val="FF0000"/>
                            </a:solidFill>
                            <a:latin typeface="Cambria Math" panose="02040503050406030204" pitchFamily="18" charset="0"/>
                          </a:rPr>
                          <m:t>+</m:t>
                        </m:r>
                        <m:r>
                          <m:rPr>
                            <m:nor/>
                          </m:rPr>
                          <a:rPr lang="en-US" altLang="zh-TW" sz="2000" b="1" i="1" dirty="0">
                            <a:solidFill>
                              <a:srgbClr val="FF0000"/>
                            </a:solidFill>
                            <a:latin typeface="微軟正黑體" panose="020B0604030504040204" pitchFamily="34" charset="-120"/>
                            <a:ea typeface="微軟正黑體" panose="020B0604030504040204" pitchFamily="34" charset="-120"/>
                          </a:rPr>
                          <m:t>R</m:t>
                        </m:r>
                        <m:r>
                          <m:rPr>
                            <m:nor/>
                          </m:rPr>
                          <a:rPr lang="en-US" altLang="zh-TW" sz="2000" b="1" i="1" baseline="-25000" dirty="0" smtClean="0">
                            <a:solidFill>
                              <a:srgbClr val="FF0000"/>
                            </a:solidFill>
                            <a:latin typeface="微軟正黑體" panose="020B0604030504040204" pitchFamily="34" charset="-120"/>
                            <a:ea typeface="微軟正黑體" panose="020B0604030504040204" pitchFamily="34" charset="-120"/>
                          </a:rPr>
                          <m:t>so</m:t>
                        </m:r>
                      </m:num>
                      <m:den>
                        <m:r>
                          <m:rPr>
                            <m:nor/>
                          </m:rPr>
                          <a:rPr lang="en-US" altLang="zh-TW" sz="2000" b="1" i="1" dirty="0">
                            <a:solidFill>
                              <a:srgbClr val="FF0000"/>
                            </a:solidFill>
                            <a:latin typeface="微軟正黑體" panose="020B0604030504040204" pitchFamily="34" charset="-120"/>
                            <a:ea typeface="微軟正黑體" panose="020B0604030504040204" pitchFamily="34" charset="-120"/>
                          </a:rPr>
                          <m:t>R</m:t>
                        </m:r>
                        <m:r>
                          <m:rPr>
                            <m:nor/>
                          </m:rPr>
                          <a:rPr lang="en-US" altLang="zh-TW" sz="2000" b="1" i="1" baseline="-25000" dirty="0">
                            <a:solidFill>
                              <a:srgbClr val="FF0000"/>
                            </a:solidFill>
                            <a:latin typeface="微軟正黑體" panose="020B0604030504040204" pitchFamily="34" charset="-120"/>
                            <a:ea typeface="微軟正黑體" panose="020B0604030504040204" pitchFamily="34" charset="-120"/>
                          </a:rPr>
                          <m:t>p</m:t>
                        </m:r>
                      </m:den>
                    </m:f>
                  </m:oMath>
                </a14:m>
                <a:r>
                  <a:rPr lang="en-US" altLang="zh-TW" sz="2000" b="1" i="1" baseline="-25000" dirty="0">
                    <a:solidFill>
                      <a:srgbClr val="FF0000"/>
                    </a:solidFill>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a:rPr>
                  <a:t>) </a:t>
                </a:r>
                <a:r>
                  <a:rPr lang="en-US" altLang="zh-TW" sz="2000" b="1" dirty="0">
                    <a:solidFill>
                      <a:srgbClr val="002060"/>
                    </a:solidFill>
                    <a:latin typeface="微軟正黑體"/>
                  </a:rPr>
                  <a:t>] [</a:t>
                </a:r>
                <a14:m>
                  <m:oMath xmlns:m="http://schemas.openxmlformats.org/officeDocument/2006/math">
                    <m:f>
                      <m:fPr>
                        <m:ctrlPr>
                          <a:rPr lang="en-US" altLang="zh-TW" sz="2000" b="1" i="1">
                            <a:solidFill>
                              <a:srgbClr val="002060"/>
                            </a:solidFill>
                            <a:latin typeface="Cambria Math" panose="02040503050406030204" pitchFamily="18" charset="0"/>
                          </a:rPr>
                        </m:ctrlPr>
                      </m:fPr>
                      <m:num>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m:t>
                        </m:r>
                        <m:r>
                          <m:rPr>
                            <m:sty m:val="p"/>
                          </m:rPr>
                          <a:rPr lang="en-US" altLang="zh-TW" sz="2000" b="1" i="1" dirty="0" smtClean="0">
                            <a:solidFill>
                              <a:srgbClr val="002060"/>
                            </a:solidFill>
                            <a:latin typeface="Cambria Math" panose="02040503050406030204" pitchFamily="18" charset="0"/>
                          </a:rPr>
                          <m:t>G</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num>
                      <m:den>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m:t>
                        </m:r>
                        <m:r>
                          <m:rPr>
                            <m:sty m:val="p"/>
                          </m:rPr>
                          <a:rPr lang="en-US" altLang="zh-TW" sz="2000" b="1" i="1" dirty="0" smtClean="0">
                            <a:solidFill>
                              <a:srgbClr val="002060"/>
                            </a:solidFill>
                            <a:latin typeface="Cambria Math" panose="02040503050406030204" pitchFamily="18" charset="0"/>
                          </a:rPr>
                          <m:t>G</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den>
                    </m:f>
                  </m:oMath>
                </a14:m>
                <a:r>
                  <a:rPr lang="en-US" altLang="zh-TW" sz="2000" b="1" dirty="0">
                    <a:solidFill>
                      <a:srgbClr val="002060"/>
                    </a:solidFill>
                    <a:latin typeface="微軟正黑體"/>
                  </a:rPr>
                  <a:t>]</a:t>
                </a:r>
              </a:p>
              <a:p>
                <a:pPr lvl="0">
                  <a:lnSpc>
                    <a:spcPct val="110000"/>
                  </a:lnSpc>
                  <a:defRPr/>
                </a:pPr>
                <a:r>
                  <a:rPr lang="en-US" altLang="zh-TW" sz="2000" b="1" dirty="0">
                    <a:solidFill>
                      <a:srgbClr val="FF3300"/>
                    </a:solidFill>
                    <a:latin typeface="微軟正黑體"/>
                  </a:rPr>
                  <a:t>=V-IG*(</a:t>
                </a:r>
                <a:r>
                  <a:rPr lang="en-US" altLang="zh-TW" sz="2000" b="1" dirty="0" err="1">
                    <a:solidFill>
                      <a:srgbClr val="FF3300"/>
                    </a:solidFill>
                    <a:latin typeface="微軟正黑體"/>
                  </a:rPr>
                  <a:t>RG+Rso</a:t>
                </a:r>
                <a:r>
                  <a:rPr lang="en-US" altLang="zh-TW" sz="2000" b="1" dirty="0">
                    <a:solidFill>
                      <a:srgbClr val="FF3300"/>
                    </a:solidFill>
                    <a:latin typeface="微軟正黑體"/>
                  </a:rPr>
                  <a:t>)</a:t>
                </a:r>
              </a:p>
            </p:txBody>
          </p:sp>
        </mc:Choice>
        <mc:Fallback xmlns="">
          <p:sp>
            <p:nvSpPr>
              <p:cNvPr id="4" name="矩形 3">
                <a:extLst>
                  <a:ext uri="{FF2B5EF4-FFF2-40B4-BE49-F238E27FC236}">
                    <a16:creationId xmlns:a16="http://schemas.microsoft.com/office/drawing/2014/main" id="{5BAB43AD-C1B9-451D-BDFD-24C7635871D6}"/>
                  </a:ext>
                </a:extLst>
              </p:cNvPr>
              <p:cNvSpPr>
                <a:spLocks noRot="1" noChangeAspect="1" noMove="1" noResize="1" noEditPoints="1" noAdjustHandles="1" noChangeArrowheads="1" noChangeShapeType="1" noTextEdit="1"/>
              </p:cNvSpPr>
              <p:nvPr/>
            </p:nvSpPr>
            <p:spPr>
              <a:xfrm>
                <a:off x="548640" y="3868010"/>
                <a:ext cx="5157216" cy="2423227"/>
              </a:xfrm>
              <a:prstGeom prst="rect">
                <a:avLst/>
              </a:prstGeom>
              <a:blipFill>
                <a:blip r:embed="rId3"/>
                <a:stretch>
                  <a:fillRect l="-1182" t="-1259" b="-3778"/>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B26DD60B-366F-4F96-B3AE-B25DCEB8647D}"/>
              </a:ext>
            </a:extLst>
          </p:cNvPr>
          <p:cNvSpPr txBox="1"/>
          <p:nvPr/>
        </p:nvSpPr>
        <p:spPr>
          <a:xfrm>
            <a:off x="5632317" y="1469334"/>
            <a:ext cx="2262158" cy="369332"/>
          </a:xfrm>
          <a:prstGeom prst="rect">
            <a:avLst/>
          </a:prstGeom>
          <a:noFill/>
        </p:spPr>
        <p:txBody>
          <a:bodyPr wrap="none" rtlCol="0">
            <a:spAutoFit/>
          </a:bodyPr>
          <a:lstStyle/>
          <a:p>
            <a:r>
              <a:rPr lang="zh-TW" altLang="en-US" dirty="0"/>
              <a:t>擴充檢流計測量範圍</a:t>
            </a:r>
          </a:p>
        </p:txBody>
      </p:sp>
      <p:sp>
        <p:nvSpPr>
          <p:cNvPr id="7" name="矩形 6">
            <a:extLst>
              <a:ext uri="{FF2B5EF4-FFF2-40B4-BE49-F238E27FC236}">
                <a16:creationId xmlns:a16="http://schemas.microsoft.com/office/drawing/2014/main" id="{8CBACEF9-E600-4C4E-9631-9AEC05470795}"/>
              </a:ext>
            </a:extLst>
          </p:cNvPr>
          <p:cNvSpPr/>
          <p:nvPr/>
        </p:nvSpPr>
        <p:spPr>
          <a:xfrm>
            <a:off x="1225296" y="1307592"/>
            <a:ext cx="4748939" cy="1847088"/>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B134353B-5966-48A7-883A-ADC2B3E0C652}"/>
                  </a:ext>
                </a:extLst>
              </p:cNvPr>
              <p:cNvSpPr/>
              <p:nvPr/>
            </p:nvSpPr>
            <p:spPr>
              <a:xfrm>
                <a:off x="9454896" y="1992573"/>
                <a:ext cx="4572000" cy="2064476"/>
              </a:xfrm>
              <a:prstGeom prst="rect">
                <a:avLst/>
              </a:prstGeom>
            </p:spPr>
            <p:txBody>
              <a:bodyPr>
                <a:spAutoFit/>
              </a:bodyPr>
              <a:lstStyle/>
              <a:p>
                <a:pPr lvl="0">
                  <a:lnSpc>
                    <a:spcPct val="110000"/>
                  </a:lnSpc>
                  <a:defRPr/>
                </a:pPr>
                <a:r>
                  <a:rPr lang="en-US" altLang="zh-TW" sz="2000" b="1" dirty="0">
                    <a:solidFill>
                      <a:srgbClr val="002060"/>
                    </a:solidFill>
                    <a:latin typeface="微軟正黑體"/>
                  </a:rPr>
                  <a:t>I</a:t>
                </a:r>
                <a:r>
                  <a:rPr lang="en-US" altLang="zh-TW" sz="2000" b="1" baseline="-25000" dirty="0">
                    <a:solidFill>
                      <a:srgbClr val="002060"/>
                    </a:solidFill>
                    <a:latin typeface="微軟正黑體"/>
                  </a:rPr>
                  <a:t>G</a:t>
                </a:r>
                <a:r>
                  <a:rPr lang="en-US" altLang="zh-TW" sz="2000" b="1" dirty="0">
                    <a:solidFill>
                      <a:srgbClr val="002060"/>
                    </a:solidFill>
                    <a:latin typeface="微軟正黑體"/>
                  </a:rPr>
                  <a:t>(</a:t>
                </a:r>
                <a:r>
                  <a:rPr lang="en-US" altLang="zh-TW" sz="2000" b="1" dirty="0" err="1">
                    <a:solidFill>
                      <a:srgbClr val="002060"/>
                    </a:solidFill>
                    <a:latin typeface="微軟正黑體"/>
                  </a:rPr>
                  <a:t>R</a:t>
                </a:r>
                <a:r>
                  <a:rPr lang="en-US" altLang="zh-TW" sz="2000" b="1" baseline="-25000" dirty="0" err="1">
                    <a:solidFill>
                      <a:srgbClr val="002060"/>
                    </a:solidFill>
                    <a:latin typeface="微軟正黑體"/>
                  </a:rPr>
                  <a:t>G</a:t>
                </a:r>
                <a:r>
                  <a:rPr lang="en-US" altLang="zh-TW" sz="2000" b="1" dirty="0" err="1">
                    <a:solidFill>
                      <a:srgbClr val="002060"/>
                    </a:solidFill>
                    <a:latin typeface="微軟正黑體"/>
                  </a:rPr>
                  <a:t>+R</a:t>
                </a:r>
                <a:r>
                  <a:rPr lang="en-US" altLang="zh-TW" sz="2000" b="1" baseline="-25000" dirty="0" err="1">
                    <a:solidFill>
                      <a:srgbClr val="002060"/>
                    </a:solidFill>
                    <a:latin typeface="微軟正黑體"/>
                  </a:rPr>
                  <a:t>so</a:t>
                </a:r>
                <a:r>
                  <a:rPr lang="en-US" altLang="zh-TW" sz="2000" b="1" dirty="0">
                    <a:solidFill>
                      <a:srgbClr val="002060"/>
                    </a:solidFill>
                    <a:latin typeface="微軟正黑體"/>
                  </a:rPr>
                  <a:t>)</a:t>
                </a:r>
              </a:p>
              <a:p>
                <a:pPr lvl="0">
                  <a:lnSpc>
                    <a:spcPct val="110000"/>
                  </a:lnSpc>
                  <a:defRPr/>
                </a:pPr>
                <a:r>
                  <a:rPr lang="en-US" altLang="zh-TW" sz="2000" b="1" dirty="0">
                    <a:solidFill>
                      <a:srgbClr val="002060"/>
                    </a:solidFill>
                    <a:latin typeface="微軟正黑體"/>
                  </a:rPr>
                  <a:t>I</a:t>
                </a:r>
                <a:r>
                  <a:rPr lang="en-US" altLang="zh-TW" sz="2000" b="1" baseline="-25000" dirty="0">
                    <a:solidFill>
                      <a:srgbClr val="002060"/>
                    </a:solidFill>
                    <a:latin typeface="微軟正黑體"/>
                  </a:rPr>
                  <a:t>G</a:t>
                </a:r>
                <a:r>
                  <a:rPr lang="en-US" altLang="zh-TW" sz="2000" b="1" dirty="0">
                    <a:solidFill>
                      <a:srgbClr val="002060"/>
                    </a:solidFill>
                    <a:latin typeface="微軟正黑體"/>
                  </a:rPr>
                  <a:t> = </a:t>
                </a:r>
                <a14:m>
                  <m:oMath xmlns:m="http://schemas.openxmlformats.org/officeDocument/2006/math">
                    <m:f>
                      <m:fPr>
                        <m:ctrlPr>
                          <a:rPr lang="en-US" altLang="zh-TW" sz="2000" b="1" i="1">
                            <a:solidFill>
                              <a:srgbClr val="002060"/>
                            </a:solidFill>
                            <a:latin typeface="Cambria Math" panose="02040503050406030204" pitchFamily="18" charset="0"/>
                          </a:rPr>
                        </m:ctrlPr>
                      </m:fPr>
                      <m:num>
                        <m:r>
                          <m:rPr>
                            <m:nor/>
                          </m:rPr>
                          <a:rPr lang="en-US" altLang="zh-TW" sz="2000" b="1" dirty="0">
                            <a:solidFill>
                              <a:srgbClr val="002060"/>
                            </a:solidFill>
                            <a:latin typeface="微軟正黑體"/>
                            <a:sym typeface="Symbol" pitchFamily="18" charset="2"/>
                          </a:rPr>
                          <m:t></m:t>
                        </m:r>
                      </m:num>
                      <m:den>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m:t>
                        </m:r>
                        <m:r>
                          <m:rPr>
                            <m:sty m:val="p"/>
                          </m:rPr>
                          <a:rPr lang="en-US" altLang="zh-TW" sz="2000" b="1" i="1" baseline="-25000" dirty="0" smtClean="0">
                            <a:solidFill>
                              <a:srgbClr val="002060"/>
                            </a:solidFill>
                            <a:latin typeface="Cambria Math" panose="02040503050406030204" pitchFamily="18" charset="0"/>
                          </a:rPr>
                          <m:t>G</m:t>
                        </m:r>
                        <m:r>
                          <m:rPr>
                            <m:nor/>
                          </m:rPr>
                          <a:rPr lang="en-US" altLang="zh-TW" sz="2000" b="1" baseline="-25000" dirty="0">
                            <a:solidFill>
                              <a:srgbClr val="002060"/>
                            </a:solidFill>
                            <a:latin typeface="微軟正黑體"/>
                          </a:rPr>
                          <m:t> + </m:t>
                        </m:r>
                        <m:r>
                          <m:rPr>
                            <m:nor/>
                          </m:rPr>
                          <a:rPr lang="en-US" altLang="zh-TW" sz="2000" b="1" dirty="0">
                            <a:solidFill>
                              <a:srgbClr val="002060"/>
                            </a:solidFill>
                            <a:latin typeface="微軟正黑體"/>
                          </a:rPr>
                          <m:t>R</m:t>
                        </m:r>
                        <m:r>
                          <m:rPr>
                            <m:nor/>
                          </m:rPr>
                          <a:rPr lang="en-US" altLang="zh-TW" sz="2000" b="1" baseline="-25000" dirty="0">
                            <a:solidFill>
                              <a:srgbClr val="002060"/>
                            </a:solidFill>
                            <a:latin typeface="微軟正黑體"/>
                          </a:rPr>
                          <m:t>S</m:t>
                        </m:r>
                        <m:r>
                          <m:rPr>
                            <m:nor/>
                          </m:rPr>
                          <a:rPr lang="en-US" altLang="zh-TW" sz="2000" b="1" baseline="-25000" dirty="0">
                            <a:solidFill>
                              <a:srgbClr val="002060"/>
                            </a:solidFill>
                            <a:latin typeface="微軟正黑體"/>
                          </a:rPr>
                          <m:t>0+</m:t>
                        </m:r>
                        <m:r>
                          <m:rPr>
                            <m:nor/>
                          </m:rPr>
                          <a:rPr lang="en-US" altLang="zh-TW" sz="2000" b="1" dirty="0">
                            <a:solidFill>
                              <a:srgbClr val="000066"/>
                            </a:solidFill>
                            <a:latin typeface="微軟正黑體"/>
                          </a:rPr>
                          <m:t>R</m:t>
                        </m:r>
                        <m:r>
                          <m:rPr>
                            <m:nor/>
                          </m:rPr>
                          <a:rPr lang="en-US" altLang="zh-TW" sz="2000" b="1" baseline="-25000" dirty="0">
                            <a:solidFill>
                              <a:srgbClr val="000066"/>
                            </a:solidFill>
                            <a:latin typeface="微軟正黑體"/>
                          </a:rPr>
                          <m:t>DUT</m:t>
                        </m:r>
                        <m:r>
                          <m:rPr>
                            <m:nor/>
                          </m:rPr>
                          <a:rPr lang="en-US" altLang="zh-TW" sz="2000" b="1" dirty="0">
                            <a:solidFill>
                              <a:srgbClr val="002060"/>
                            </a:solidFill>
                            <a:latin typeface="微軟正黑體"/>
                          </a:rPr>
                          <m:t>) </m:t>
                        </m:r>
                      </m:den>
                    </m:f>
                  </m:oMath>
                </a14:m>
                <a:r>
                  <a:rPr lang="en-US" altLang="zh-TW" sz="2000" b="1" dirty="0">
                    <a:solidFill>
                      <a:srgbClr val="002060"/>
                    </a:solidFill>
                    <a:latin typeface="微軟正黑體"/>
                  </a:rPr>
                  <a:t>    </a:t>
                </a:r>
              </a:p>
              <a:p>
                <a:pPr lvl="0">
                  <a:lnSpc>
                    <a:spcPct val="110000"/>
                  </a:lnSpc>
                  <a:defRPr/>
                </a:pPr>
                <a:r>
                  <a:rPr lang="en-US" altLang="zh-TW" sz="2000" b="1" dirty="0">
                    <a:solidFill>
                      <a:srgbClr val="CC3300"/>
                    </a:solidFill>
                    <a:latin typeface="微軟正黑體"/>
                  </a:rPr>
                  <a:t>R</a:t>
                </a:r>
                <a:r>
                  <a:rPr lang="en-US" altLang="zh-TW" sz="2000" b="1" baseline="-25000" dirty="0">
                    <a:solidFill>
                      <a:srgbClr val="CC3300"/>
                    </a:solidFill>
                    <a:latin typeface="微軟正黑體"/>
                  </a:rPr>
                  <a:t>DUT</a:t>
                </a:r>
                <a:r>
                  <a:rPr lang="en-US" altLang="zh-TW" sz="2000" b="1" dirty="0">
                    <a:solidFill>
                      <a:srgbClr val="CC3300"/>
                    </a:solidFill>
                    <a:latin typeface="微軟正黑體"/>
                  </a:rPr>
                  <a:t> = </a:t>
                </a:r>
                <a14:m>
                  <m:oMath xmlns:m="http://schemas.openxmlformats.org/officeDocument/2006/math">
                    <m:f>
                      <m:fPr>
                        <m:ctrlPr>
                          <a:rPr lang="en-US" altLang="zh-TW" sz="2000" b="1" i="1">
                            <a:solidFill>
                              <a:srgbClr val="CC3300"/>
                            </a:solidFill>
                            <a:latin typeface="Cambria Math" panose="02040503050406030204" pitchFamily="18" charset="0"/>
                          </a:rPr>
                        </m:ctrlPr>
                      </m:fPr>
                      <m:num>
                        <m:r>
                          <m:rPr>
                            <m:nor/>
                          </m:rPr>
                          <a:rPr lang="en-US" altLang="zh-TW" sz="2000" b="1" dirty="0">
                            <a:solidFill>
                              <a:srgbClr val="CC3300"/>
                            </a:solidFill>
                            <a:latin typeface="微軟正黑體"/>
                            <a:sym typeface="Symbol" pitchFamily="18" charset="2"/>
                          </a:rPr>
                          <m:t></m:t>
                        </m:r>
                      </m:num>
                      <m:den>
                        <m:r>
                          <m:rPr>
                            <m:nor/>
                          </m:rPr>
                          <a:rPr lang="en-US" altLang="zh-TW" sz="2000" b="1" dirty="0">
                            <a:solidFill>
                              <a:srgbClr val="CC3300"/>
                            </a:solidFill>
                            <a:latin typeface="微軟正黑體"/>
                          </a:rPr>
                          <m:t>I</m:t>
                        </m:r>
                        <m:r>
                          <m:rPr>
                            <m:sty m:val="p"/>
                          </m:rPr>
                          <a:rPr lang="en-US" altLang="zh-TW" sz="2000" b="1" i="1" baseline="-25000" dirty="0" smtClean="0">
                            <a:solidFill>
                              <a:srgbClr val="CC3300"/>
                            </a:solidFill>
                            <a:latin typeface="Cambria Math" panose="02040503050406030204" pitchFamily="18" charset="0"/>
                          </a:rPr>
                          <m:t>G</m:t>
                        </m:r>
                      </m:den>
                    </m:f>
                  </m:oMath>
                </a14:m>
                <a:r>
                  <a:rPr lang="zh-TW" altLang="en-US" sz="2000" b="1" dirty="0">
                    <a:solidFill>
                      <a:srgbClr val="CC3300"/>
                    </a:solidFill>
                    <a:latin typeface="微軟正黑體"/>
                  </a:rPr>
                  <a:t> </a:t>
                </a:r>
                <a:r>
                  <a:rPr lang="en-US" altLang="zh-TW" sz="2000" b="1" dirty="0">
                    <a:solidFill>
                      <a:srgbClr val="CC3300"/>
                    </a:solidFill>
                    <a:latin typeface="微軟正黑體"/>
                  </a:rPr>
                  <a:t>–</a:t>
                </a:r>
                <a:r>
                  <a:rPr lang="zh-TW" altLang="en-US" sz="2000" b="1" dirty="0">
                    <a:solidFill>
                      <a:srgbClr val="CC3300"/>
                    </a:solidFill>
                    <a:latin typeface="微軟正黑體"/>
                  </a:rPr>
                  <a:t> </a:t>
                </a:r>
                <a:r>
                  <a:rPr lang="en-US" altLang="zh-TW" sz="2000" b="1" dirty="0">
                    <a:solidFill>
                      <a:srgbClr val="CC3300"/>
                    </a:solidFill>
                    <a:latin typeface="微軟正黑體"/>
                  </a:rPr>
                  <a:t>(R</a:t>
                </a:r>
                <a:r>
                  <a:rPr lang="en-US" altLang="zh-TW" sz="2000" b="1" baseline="-25000" dirty="0">
                    <a:solidFill>
                      <a:srgbClr val="CC3300"/>
                    </a:solidFill>
                    <a:latin typeface="微軟正黑體"/>
                  </a:rPr>
                  <a:t>G</a:t>
                </a:r>
                <a:r>
                  <a:rPr lang="en-US" altLang="zh-TW" sz="2000" b="1" dirty="0">
                    <a:solidFill>
                      <a:srgbClr val="CC3300"/>
                    </a:solidFill>
                    <a:latin typeface="微軟正黑體"/>
                  </a:rPr>
                  <a:t> + R</a:t>
                </a:r>
                <a:r>
                  <a:rPr lang="en-US" altLang="zh-TW" sz="2000" b="1" baseline="-25000" dirty="0">
                    <a:solidFill>
                      <a:srgbClr val="CC3300"/>
                    </a:solidFill>
                    <a:latin typeface="微軟正黑體"/>
                  </a:rPr>
                  <a:t>S0</a:t>
                </a:r>
                <a:r>
                  <a:rPr lang="en-US" altLang="zh-TW" sz="2000" b="1" dirty="0">
                    <a:solidFill>
                      <a:srgbClr val="CC3300"/>
                    </a:solidFill>
                    <a:latin typeface="微軟正黑體"/>
                  </a:rPr>
                  <a:t>)</a:t>
                </a:r>
              </a:p>
              <a:p>
                <a:pPr lvl="0">
                  <a:lnSpc>
                    <a:spcPct val="110000"/>
                  </a:lnSpc>
                  <a:defRPr/>
                </a:pPr>
                <a:r>
                  <a:rPr lang="en-US" altLang="zh-TW" sz="2000" b="1" dirty="0">
                    <a:solidFill>
                      <a:srgbClr val="CC3300"/>
                    </a:solidFill>
                    <a:latin typeface="微軟正黑體"/>
                  </a:rPr>
                  <a:t>   = (R</a:t>
                </a:r>
                <a:r>
                  <a:rPr lang="en-US" altLang="zh-TW" sz="2000" b="1" baseline="-25000" dirty="0">
                    <a:solidFill>
                      <a:srgbClr val="CC3300"/>
                    </a:solidFill>
                    <a:latin typeface="微軟正黑體"/>
                  </a:rPr>
                  <a:t>G</a:t>
                </a:r>
                <a:r>
                  <a:rPr lang="en-US" altLang="zh-TW" sz="2000" b="1" dirty="0">
                    <a:solidFill>
                      <a:srgbClr val="CC3300"/>
                    </a:solidFill>
                    <a:latin typeface="微軟正黑體"/>
                  </a:rPr>
                  <a:t> + R</a:t>
                </a:r>
                <a:r>
                  <a:rPr lang="en-US" altLang="zh-TW" sz="2000" b="1" baseline="-25000" dirty="0">
                    <a:solidFill>
                      <a:srgbClr val="CC3300"/>
                    </a:solidFill>
                    <a:latin typeface="微軟正黑體"/>
                  </a:rPr>
                  <a:t>S0</a:t>
                </a:r>
                <a:r>
                  <a:rPr lang="en-US" altLang="zh-TW" sz="2000" b="1" dirty="0">
                    <a:solidFill>
                      <a:srgbClr val="CC3300"/>
                    </a:solidFill>
                    <a:latin typeface="微軟正黑體"/>
                  </a:rPr>
                  <a:t>)[</a:t>
                </a:r>
                <a14:m>
                  <m:oMath xmlns:m="http://schemas.openxmlformats.org/officeDocument/2006/math">
                    <m:f>
                      <m:fPr>
                        <m:ctrlPr>
                          <a:rPr lang="en-US" altLang="zh-TW" sz="2000" b="1" i="1">
                            <a:solidFill>
                              <a:srgbClr val="CC3300"/>
                            </a:solidFill>
                            <a:latin typeface="Cambria Math" panose="02040503050406030204" pitchFamily="18" charset="0"/>
                          </a:rPr>
                        </m:ctrlPr>
                      </m:fPr>
                      <m:num>
                        <m:r>
                          <m:rPr>
                            <m:nor/>
                          </m:rPr>
                          <a:rPr lang="en-US" altLang="zh-TW" sz="2000" b="1" dirty="0">
                            <a:solidFill>
                              <a:srgbClr val="CC3300"/>
                            </a:solidFill>
                            <a:latin typeface="微軟正黑體"/>
                          </a:rPr>
                          <m:t>I</m:t>
                        </m:r>
                        <m:r>
                          <m:rPr>
                            <m:sty m:val="p"/>
                          </m:rPr>
                          <a:rPr lang="en-US" altLang="zh-TW" sz="2000" b="1" i="1" baseline="-25000" dirty="0" smtClean="0">
                            <a:solidFill>
                              <a:srgbClr val="CC3300"/>
                            </a:solidFill>
                            <a:latin typeface="Cambria Math" panose="02040503050406030204" pitchFamily="18" charset="0"/>
                          </a:rPr>
                          <m:t>G</m:t>
                        </m:r>
                        <m:r>
                          <m:rPr>
                            <m:nor/>
                          </m:rPr>
                          <a:rPr lang="en-US" altLang="zh-TW" sz="2000" b="1" baseline="-25000" dirty="0">
                            <a:solidFill>
                              <a:srgbClr val="CC3300"/>
                            </a:solidFill>
                            <a:latin typeface="微軟正黑體"/>
                          </a:rPr>
                          <m:t>(</m:t>
                        </m:r>
                        <m:r>
                          <m:rPr>
                            <m:nor/>
                          </m:rPr>
                          <a:rPr lang="en-US" altLang="zh-TW" sz="2000" b="1" baseline="-25000" dirty="0">
                            <a:solidFill>
                              <a:srgbClr val="CC3300"/>
                            </a:solidFill>
                            <a:latin typeface="微軟正黑體"/>
                          </a:rPr>
                          <m:t>max</m:t>
                        </m:r>
                        <m:r>
                          <m:rPr>
                            <m:nor/>
                          </m:rPr>
                          <a:rPr lang="en-US" altLang="zh-TW" sz="2000" b="1" baseline="-25000" dirty="0">
                            <a:solidFill>
                              <a:srgbClr val="CC3300"/>
                            </a:solidFill>
                            <a:latin typeface="微軟正黑體"/>
                          </a:rPr>
                          <m:t>)</m:t>
                        </m:r>
                        <m:r>
                          <a:rPr lang="en-US" altLang="zh-TW" sz="2000" b="1" baseline="-25000" dirty="0">
                            <a:solidFill>
                              <a:srgbClr val="CC3300"/>
                            </a:solidFill>
                            <a:latin typeface="Cambria Math" panose="02040503050406030204" pitchFamily="18" charset="0"/>
                          </a:rPr>
                          <m:t> </m:t>
                        </m:r>
                      </m:num>
                      <m:den>
                        <m:r>
                          <m:rPr>
                            <m:nor/>
                          </m:rPr>
                          <a:rPr lang="en-US" altLang="zh-TW" sz="2000" b="1" dirty="0">
                            <a:solidFill>
                              <a:srgbClr val="CC3300"/>
                            </a:solidFill>
                            <a:latin typeface="微軟正黑體"/>
                          </a:rPr>
                          <m:t>I</m:t>
                        </m:r>
                        <m:r>
                          <m:rPr>
                            <m:sty m:val="p"/>
                          </m:rPr>
                          <a:rPr lang="en-US" altLang="zh-TW" sz="2000" b="1" i="1" baseline="-25000" dirty="0" smtClean="0">
                            <a:solidFill>
                              <a:srgbClr val="CC3300"/>
                            </a:solidFill>
                            <a:latin typeface="Cambria Math" panose="02040503050406030204" pitchFamily="18" charset="0"/>
                          </a:rPr>
                          <m:t>G</m:t>
                        </m:r>
                      </m:den>
                    </m:f>
                  </m:oMath>
                </a14:m>
                <a:r>
                  <a:rPr lang="en-US" altLang="zh-TW" sz="2000" b="1" dirty="0">
                    <a:solidFill>
                      <a:srgbClr val="CC3300"/>
                    </a:solidFill>
                    <a:latin typeface="微軟正黑體"/>
                  </a:rPr>
                  <a:t>)– 1] </a:t>
                </a:r>
                <a:endParaRPr lang="zh-TW" altLang="en-US" sz="2000" dirty="0"/>
              </a:p>
            </p:txBody>
          </p:sp>
        </mc:Choice>
        <mc:Fallback xmlns="">
          <p:sp>
            <p:nvSpPr>
              <p:cNvPr id="8" name="矩形 7">
                <a:extLst>
                  <a:ext uri="{FF2B5EF4-FFF2-40B4-BE49-F238E27FC236}">
                    <a16:creationId xmlns:a16="http://schemas.microsoft.com/office/drawing/2014/main" id="{B134353B-5966-48A7-883A-ADC2B3E0C652}"/>
                  </a:ext>
                </a:extLst>
              </p:cNvPr>
              <p:cNvSpPr>
                <a:spLocks noRot="1" noChangeAspect="1" noMove="1" noResize="1" noEditPoints="1" noAdjustHandles="1" noChangeArrowheads="1" noChangeShapeType="1" noTextEdit="1"/>
              </p:cNvSpPr>
              <p:nvPr/>
            </p:nvSpPr>
            <p:spPr>
              <a:xfrm>
                <a:off x="9454896" y="1992573"/>
                <a:ext cx="4572000" cy="2064476"/>
              </a:xfrm>
              <a:prstGeom prst="rect">
                <a:avLst/>
              </a:prstGeom>
              <a:blipFill>
                <a:blip r:embed="rId4"/>
                <a:stretch>
                  <a:fillRect l="-1333" t="-147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70CAAF26-C3D8-4185-991B-1108364BA79D}"/>
                  </a:ext>
                </a:extLst>
              </p:cNvPr>
              <p:cNvSpPr/>
              <p:nvPr/>
            </p:nvSpPr>
            <p:spPr>
              <a:xfrm>
                <a:off x="4867075" y="4057049"/>
                <a:ext cx="4968027" cy="2755178"/>
              </a:xfrm>
              <a:prstGeom prst="rect">
                <a:avLst/>
              </a:prstGeom>
            </p:spPr>
            <p:txBody>
              <a:bodyPr wrap="none">
                <a:spAutoFit/>
              </a:bodyPr>
              <a:lstStyle/>
              <a:p>
                <a:pPr lvl="0">
                  <a:lnSpc>
                    <a:spcPct val="110000"/>
                  </a:lnSpc>
                  <a:defRPr/>
                </a:pPr>
                <a:r>
                  <a:rPr lang="en-US" altLang="zh-TW" sz="2000" b="1" dirty="0">
                    <a:solidFill>
                      <a:srgbClr val="002060"/>
                    </a:solidFill>
                    <a:latin typeface="微軟正黑體"/>
                  </a:rPr>
                  <a:t>R</a:t>
                </a:r>
                <a:r>
                  <a:rPr lang="en-US" altLang="zh-TW" sz="2000" b="1" baseline="-25000" dirty="0">
                    <a:solidFill>
                      <a:srgbClr val="002060"/>
                    </a:solidFill>
                    <a:latin typeface="微軟正黑體"/>
                  </a:rPr>
                  <a:t>DUT</a:t>
                </a:r>
                <a:r>
                  <a:rPr lang="en-US" altLang="zh-TW" sz="2000" b="1" dirty="0">
                    <a:solidFill>
                      <a:srgbClr val="002060"/>
                    </a:solidFill>
                    <a:latin typeface="微軟正黑體"/>
                  </a:rPr>
                  <a:t>=</a:t>
                </a:r>
                <a:r>
                  <a:rPr lang="en-US" altLang="zh-TW" sz="2000" b="1" dirty="0" err="1">
                    <a:solidFill>
                      <a:srgbClr val="002060"/>
                    </a:solidFill>
                    <a:latin typeface="微軟正黑體"/>
                  </a:rPr>
                  <a:t>V</a:t>
                </a:r>
                <a:r>
                  <a:rPr lang="en-US" altLang="zh-TW" sz="2000" b="1" baseline="-25000" dirty="0" err="1">
                    <a:solidFill>
                      <a:srgbClr val="002060"/>
                    </a:solidFill>
                    <a:latin typeface="微軟正黑體"/>
                  </a:rPr>
                  <a:t>ab</a:t>
                </a:r>
                <a:r>
                  <a:rPr lang="en-US" altLang="zh-TW" sz="2000" b="1" dirty="0">
                    <a:solidFill>
                      <a:srgbClr val="002060"/>
                    </a:solidFill>
                    <a:latin typeface="微軟正黑體"/>
                  </a:rPr>
                  <a:t>/I</a:t>
                </a:r>
              </a:p>
              <a:p>
                <a:pPr lvl="0">
                  <a:lnSpc>
                    <a:spcPct val="110000"/>
                  </a:lnSpc>
                  <a:defRPr/>
                </a:pPr>
                <a:r>
                  <a:rPr lang="en-US" altLang="zh-TW" sz="2000" b="1" dirty="0">
                    <a:solidFill>
                      <a:srgbClr val="002060"/>
                    </a:solidFill>
                    <a:latin typeface="微軟正黑體"/>
                  </a:rPr>
                  <a:t>={V-I[</a:t>
                </a:r>
                <a14:m>
                  <m:oMath xmlns:m="http://schemas.openxmlformats.org/officeDocument/2006/math">
                    <m:f>
                      <m:fPr>
                        <m:ctrlPr>
                          <a:rPr lang="en-US" altLang="zh-TW" sz="2000" b="1" i="1">
                            <a:solidFill>
                              <a:srgbClr val="002060"/>
                            </a:solidFill>
                            <a:latin typeface="Cambria Math" panose="02040503050406030204" pitchFamily="18" charset="0"/>
                          </a:rPr>
                        </m:ctrlPr>
                      </m:fPr>
                      <m:num>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num>
                      <m:den>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den>
                    </m:f>
                  </m:oMath>
                </a14:m>
                <a:r>
                  <a:rPr lang="en-US" altLang="zh-TW" sz="2000" b="1" dirty="0">
                    <a:solidFill>
                      <a:srgbClr val="002060"/>
                    </a:solidFill>
                    <a:latin typeface="微軟正黑體"/>
                  </a:rPr>
                  <a:t>]}/I</a:t>
                </a:r>
              </a:p>
              <a:p>
                <a:pPr lvl="0">
                  <a:lnSpc>
                    <a:spcPct val="110000"/>
                  </a:lnSpc>
                  <a:defRPr/>
                </a:pPr>
                <a:r>
                  <a:rPr lang="en-US" altLang="zh-TW" sz="2000" b="1" dirty="0">
                    <a:solidFill>
                      <a:srgbClr val="002060"/>
                    </a:solidFill>
                    <a:latin typeface="微軟正黑體"/>
                  </a:rPr>
                  <a:t>=</a:t>
                </a:r>
                <a:r>
                  <a:rPr lang="en-US" altLang="zh-TW" sz="2000" b="1" dirty="0">
                    <a:solidFill>
                      <a:srgbClr val="0000FF"/>
                    </a:solidFill>
                    <a:latin typeface="微軟正黑體"/>
                  </a:rPr>
                  <a:t>V</a:t>
                </a:r>
                <a:r>
                  <a:rPr lang="en-US" altLang="zh-TW" sz="2000" b="1" dirty="0">
                    <a:solidFill>
                      <a:srgbClr val="002060"/>
                    </a:solidFill>
                    <a:latin typeface="微軟正黑體"/>
                  </a:rPr>
                  <a:t>/I- [</a:t>
                </a:r>
                <a14:m>
                  <m:oMath xmlns:m="http://schemas.openxmlformats.org/officeDocument/2006/math">
                    <m:f>
                      <m:fPr>
                        <m:ctrlPr>
                          <a:rPr lang="en-US" altLang="zh-TW" sz="2000" b="1" i="1">
                            <a:solidFill>
                              <a:srgbClr val="002060"/>
                            </a:solidFill>
                            <a:latin typeface="Cambria Math" panose="02040503050406030204" pitchFamily="18" charset="0"/>
                          </a:rPr>
                        </m:ctrlPr>
                      </m:fPr>
                      <m:num>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num>
                      <m:den>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den>
                    </m:f>
                    <m:r>
                      <a:rPr lang="en-US" altLang="zh-TW" sz="2000" b="1" i="1" dirty="0">
                        <a:solidFill>
                          <a:srgbClr val="002060"/>
                        </a:solidFill>
                        <a:latin typeface="Cambria Math" panose="02040503050406030204" pitchFamily="18" charset="0"/>
                      </a:rPr>
                      <m:t>]</m:t>
                    </m:r>
                  </m:oMath>
                </a14:m>
                <a:endParaRPr lang="en-US" altLang="zh-TW" sz="2000" b="1" dirty="0">
                  <a:solidFill>
                    <a:srgbClr val="002060"/>
                  </a:solidFill>
                  <a:latin typeface="微軟正黑體"/>
                </a:endParaRPr>
              </a:p>
              <a:p>
                <a:pPr>
                  <a:lnSpc>
                    <a:spcPct val="110000"/>
                  </a:lnSpc>
                  <a:defRPr/>
                </a:pPr>
                <a:r>
                  <a:rPr lang="en-US" altLang="zh-TW" sz="2000" b="1" dirty="0">
                    <a:solidFill>
                      <a:srgbClr val="FF0000"/>
                    </a:solidFill>
                    <a:latin typeface="微軟正黑體"/>
                  </a:rPr>
                  <a:t>=V/[I</a:t>
                </a:r>
                <a:r>
                  <a:rPr lang="en-US" altLang="zh-TW" sz="2000" b="1" baseline="-25000" dirty="0">
                    <a:solidFill>
                      <a:srgbClr val="FF0000"/>
                    </a:solidFill>
                    <a:latin typeface="微軟正黑體"/>
                  </a:rPr>
                  <a:t>G </a:t>
                </a:r>
                <a:r>
                  <a:rPr lang="en-US" altLang="zh-TW" sz="2000" b="1" dirty="0">
                    <a:solidFill>
                      <a:srgbClr val="FF0000"/>
                    </a:solidFill>
                    <a:latin typeface="微軟正黑體"/>
                  </a:rPr>
                  <a:t>(1 +  </a:t>
                </a:r>
                <a14:m>
                  <m:oMath xmlns:m="http://schemas.openxmlformats.org/officeDocument/2006/math">
                    <m:f>
                      <m:fPr>
                        <m:ctrlPr>
                          <a:rPr lang="en-US" altLang="zh-TW" sz="2000" b="1" i="1">
                            <a:solidFill>
                              <a:srgbClr val="FF0000"/>
                            </a:solidFill>
                            <a:latin typeface="Cambria Math" panose="02040503050406030204" pitchFamily="18" charset="0"/>
                          </a:rPr>
                        </m:ctrlPr>
                      </m:fPr>
                      <m:num>
                        <m:r>
                          <m:rPr>
                            <m:nor/>
                          </m:rPr>
                          <a:rPr lang="en-US" altLang="zh-TW" sz="2000" b="1" dirty="0">
                            <a:solidFill>
                              <a:srgbClr val="FF0000"/>
                            </a:solidFill>
                            <a:latin typeface="微軟正黑體"/>
                          </a:rPr>
                          <m:t>(</m:t>
                        </m:r>
                        <m:r>
                          <m:rPr>
                            <m:nor/>
                          </m:rPr>
                          <a:rPr lang="en-US" altLang="zh-TW" sz="2000" b="1" dirty="0">
                            <a:solidFill>
                              <a:srgbClr val="FF0000"/>
                            </a:solidFill>
                            <a:latin typeface="微軟正黑體"/>
                          </a:rPr>
                          <m:t>R</m:t>
                        </m:r>
                        <m:r>
                          <m:rPr>
                            <m:sty m:val="p"/>
                          </m:rPr>
                          <a:rPr lang="en-US" altLang="zh-TW" sz="2000" b="1" i="1" dirty="0" smtClean="0">
                            <a:solidFill>
                              <a:srgbClr val="FF0000"/>
                            </a:solidFill>
                            <a:latin typeface="Cambria Math" panose="02040503050406030204" pitchFamily="18" charset="0"/>
                          </a:rPr>
                          <m:t>G</m:t>
                        </m:r>
                        <m:r>
                          <m:rPr>
                            <m:nor/>
                          </m:rPr>
                          <a:rPr lang="en-US" altLang="zh-TW" sz="2000" b="1" dirty="0">
                            <a:solidFill>
                              <a:srgbClr val="FF0000"/>
                            </a:solidFill>
                            <a:latin typeface="微軟正黑體"/>
                          </a:rPr>
                          <m:t> +</m:t>
                        </m:r>
                        <m:r>
                          <m:rPr>
                            <m:nor/>
                          </m:rPr>
                          <a:rPr lang="en-US" altLang="zh-TW" sz="2000" b="1" dirty="0">
                            <a:solidFill>
                              <a:srgbClr val="FF0000"/>
                            </a:solidFill>
                            <a:latin typeface="微軟正黑體"/>
                          </a:rPr>
                          <m:t>Rs</m:t>
                        </m:r>
                        <m:r>
                          <m:rPr>
                            <m:nor/>
                          </m:rPr>
                          <a:rPr lang="en-US" altLang="zh-TW" sz="2000" b="1" dirty="0">
                            <a:solidFill>
                              <a:srgbClr val="FF0000"/>
                            </a:solidFill>
                            <a:latin typeface="微軟正黑體"/>
                          </a:rPr>
                          <m:t>)</m:t>
                        </m:r>
                      </m:num>
                      <m:den>
                        <m:r>
                          <m:rPr>
                            <m:nor/>
                          </m:rPr>
                          <a:rPr lang="en-US" altLang="zh-TW" sz="2000" b="1" dirty="0">
                            <a:solidFill>
                              <a:srgbClr val="FF0000"/>
                            </a:solidFill>
                            <a:latin typeface="微軟正黑體"/>
                          </a:rPr>
                          <m:t>Rp</m:t>
                        </m:r>
                      </m:den>
                    </m:f>
                  </m:oMath>
                </a14:m>
                <a:r>
                  <a:rPr lang="en-US" altLang="zh-TW" sz="2000" b="1" dirty="0">
                    <a:solidFill>
                      <a:srgbClr val="FF0000"/>
                    </a:solidFill>
                    <a:latin typeface="微軟正黑體"/>
                  </a:rPr>
                  <a:t> )]</a:t>
                </a:r>
                <a:r>
                  <a:rPr lang="en-US" altLang="zh-TW" sz="2000" b="1" dirty="0">
                    <a:solidFill>
                      <a:srgbClr val="002060"/>
                    </a:solidFill>
                    <a:latin typeface="微軟正黑體"/>
                  </a:rPr>
                  <a:t> - [</a:t>
                </a:r>
                <a14:m>
                  <m:oMath xmlns:m="http://schemas.openxmlformats.org/officeDocument/2006/math">
                    <m:f>
                      <m:fPr>
                        <m:ctrlPr>
                          <a:rPr lang="en-US" altLang="zh-TW" sz="2000" b="1" i="1">
                            <a:solidFill>
                              <a:srgbClr val="002060"/>
                            </a:solidFill>
                            <a:latin typeface="Cambria Math" panose="02040503050406030204" pitchFamily="18" charset="0"/>
                          </a:rPr>
                        </m:ctrlPr>
                      </m:fPr>
                      <m:num>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num>
                      <m:den>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m:t>
                        </m:r>
                        <m:r>
                          <m:rPr>
                            <m:nor/>
                          </m:rPr>
                          <a:rPr lang="en-US" altLang="zh-TW" sz="2000" b="1" dirty="0">
                            <a:solidFill>
                              <a:srgbClr val="002060"/>
                            </a:solidFill>
                            <a:latin typeface="微軟正黑體"/>
                          </a:rPr>
                          <m:t>Rs</m:t>
                        </m:r>
                        <m:r>
                          <m:rPr>
                            <m:nor/>
                          </m:rPr>
                          <a:rPr lang="en-US" altLang="zh-TW" sz="2000" b="1" dirty="0">
                            <a:solidFill>
                              <a:srgbClr val="002060"/>
                            </a:solidFill>
                            <a:latin typeface="微軟正黑體"/>
                          </a:rPr>
                          <m:t>0)+</m:t>
                        </m:r>
                        <m:r>
                          <m:rPr>
                            <m:nor/>
                          </m:rPr>
                          <a:rPr lang="en-US" altLang="zh-TW" sz="2000" b="1" dirty="0">
                            <a:solidFill>
                              <a:srgbClr val="002060"/>
                            </a:solidFill>
                            <a:latin typeface="微軟正黑體"/>
                          </a:rPr>
                          <m:t>Rp</m:t>
                        </m:r>
                      </m:den>
                    </m:f>
                    <m:r>
                      <a:rPr lang="en-US" altLang="zh-TW" sz="2000" b="1" i="1" dirty="0">
                        <a:solidFill>
                          <a:srgbClr val="002060"/>
                        </a:solidFill>
                        <a:latin typeface="Cambria Math" panose="02040503050406030204" pitchFamily="18" charset="0"/>
                      </a:rPr>
                      <m:t>]</m:t>
                    </m:r>
                  </m:oMath>
                </a14:m>
                <a:endParaRPr lang="en-US" altLang="zh-TW" sz="2000" b="1" dirty="0">
                  <a:solidFill>
                    <a:srgbClr val="002060"/>
                  </a:solidFill>
                  <a:latin typeface="微軟正黑體"/>
                </a:endParaRPr>
              </a:p>
              <a:p>
                <a:pPr lvl="0">
                  <a:lnSpc>
                    <a:spcPct val="110000"/>
                  </a:lnSpc>
                  <a:defRPr/>
                </a:pPr>
                <a:endParaRPr lang="en-US" altLang="zh-TW" sz="2000" b="1" dirty="0">
                  <a:solidFill>
                    <a:srgbClr val="002060"/>
                  </a:solidFill>
                  <a:latin typeface="微軟正黑體"/>
                </a:endParaRPr>
              </a:p>
            </p:txBody>
          </p:sp>
        </mc:Choice>
        <mc:Fallback xmlns="">
          <p:sp>
            <p:nvSpPr>
              <p:cNvPr id="10" name="矩形 9">
                <a:extLst>
                  <a:ext uri="{FF2B5EF4-FFF2-40B4-BE49-F238E27FC236}">
                    <a16:creationId xmlns:a16="http://schemas.microsoft.com/office/drawing/2014/main" id="{70CAAF26-C3D8-4185-991B-1108364BA79D}"/>
                  </a:ext>
                </a:extLst>
              </p:cNvPr>
              <p:cNvSpPr>
                <a:spLocks noRot="1" noChangeAspect="1" noMove="1" noResize="1" noEditPoints="1" noAdjustHandles="1" noChangeArrowheads="1" noChangeShapeType="1" noTextEdit="1"/>
              </p:cNvSpPr>
              <p:nvPr/>
            </p:nvSpPr>
            <p:spPr>
              <a:xfrm>
                <a:off x="4867075" y="4057049"/>
                <a:ext cx="4968027" cy="2755178"/>
              </a:xfrm>
              <a:prstGeom prst="rect">
                <a:avLst/>
              </a:prstGeom>
              <a:blipFill>
                <a:blip r:embed="rId5"/>
                <a:stretch>
                  <a:fillRect l="-1227" t="-110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81861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7808" y="0"/>
            <a:ext cx="6268384" cy="805767"/>
          </a:xfrm>
          <a:solidFill>
            <a:schemeClr val="bg1"/>
          </a:solidFill>
        </p:spPr>
        <p:txBody>
          <a:bodyPr>
            <a:noAutofit/>
          </a:bodyPr>
          <a:lstStyle/>
          <a:p>
            <a:pPr algn="ctr">
              <a:lnSpc>
                <a:spcPct val="100000"/>
              </a:lnSpc>
            </a:pPr>
            <a:r>
              <a:rPr lang="zh-TW" altLang="en-US" sz="4000" b="1" dirty="0">
                <a:solidFill>
                  <a:srgbClr val="0000FF"/>
                </a:solidFill>
                <a:effectLst/>
              </a:rPr>
              <a:t>數位萬用電</a:t>
            </a:r>
            <a:r>
              <a:rPr lang="zh-TW" altLang="en-US" sz="4000" dirty="0">
                <a:solidFill>
                  <a:srgbClr val="0000FF"/>
                </a:solidFill>
              </a:rPr>
              <a:t>錶</a:t>
            </a:r>
            <a:r>
              <a:rPr lang="zh-TW" altLang="en-US" sz="4000" b="1" dirty="0">
                <a:solidFill>
                  <a:srgbClr val="0000FF"/>
                </a:solidFill>
                <a:effectLst/>
              </a:rPr>
              <a:t>量測注意事項</a:t>
            </a:r>
          </a:p>
        </p:txBody>
      </p:sp>
      <p:sp>
        <p:nvSpPr>
          <p:cNvPr id="4" name="文字方塊 3"/>
          <p:cNvSpPr txBox="1"/>
          <p:nvPr/>
        </p:nvSpPr>
        <p:spPr>
          <a:xfrm>
            <a:off x="264843" y="660167"/>
            <a:ext cx="8640000" cy="2711383"/>
          </a:xfrm>
          <a:prstGeom prst="rect">
            <a:avLst/>
          </a:prstGeom>
          <a:noFill/>
        </p:spPr>
        <p:txBody>
          <a:bodyPr wrap="square" rtlCol="0">
            <a:spAutoFit/>
          </a:bodyPr>
          <a:lstStyle/>
          <a:p>
            <a:pPr marL="266700" indent="-266700">
              <a:lnSpc>
                <a:spcPct val="120000"/>
              </a:lnSpc>
              <a:tabLst>
                <a:tab pos="538163" algn="l"/>
              </a:tabLst>
            </a:pP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使用前準備步驟</a:t>
            </a:r>
            <a:endParaRPr lang="en-US" altLang="zh-TW" sz="24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marL="457200" indent="-457200">
              <a:lnSpc>
                <a:spcPct val="120000"/>
              </a:lnSpc>
              <a:buFont typeface="+mj-lt"/>
              <a:buAutoNum type="arabicParenR"/>
            </a:pPr>
            <a:r>
              <a:rPr lang="zh-TW" altLang="en-US" sz="2400" dirty="0">
                <a:latin typeface="微軟正黑體" panose="020B0604030504040204" pitchFamily="34" charset="-120"/>
                <a:ea typeface="微軟正黑體" panose="020B0604030504040204" pitchFamily="34" charset="-120"/>
                <a:cs typeface="Times New Roman" pitchFamily="18" charset="0"/>
              </a:rPr>
              <a:t>選擇擬測量的項目及測量範圍，需確定測量值在量測範圍內，若範圍未知則建議</a:t>
            </a:r>
            <a:r>
              <a:rPr lang="zh-TW" altLang="en-US" sz="2400" b="1" dirty="0">
                <a:latin typeface="微軟正黑體" panose="020B0604030504040204" pitchFamily="34" charset="-120"/>
                <a:ea typeface="微軟正黑體" panose="020B0604030504040204" pitchFamily="34" charset="-120"/>
                <a:cs typeface="Times New Roman" pitchFamily="18" charset="0"/>
              </a:rPr>
              <a:t>先採最大檔位</a:t>
            </a:r>
            <a:r>
              <a:rPr lang="zh-TW" altLang="en-US" sz="2400" dirty="0">
                <a:latin typeface="微軟正黑體" panose="020B0604030504040204" pitchFamily="34" charset="-120"/>
                <a:ea typeface="微軟正黑體" panose="020B0604030504040204" pitchFamily="34" charset="-120"/>
                <a:cs typeface="Times New Roman" pitchFamily="18" charset="0"/>
              </a:rPr>
              <a:t>。</a:t>
            </a:r>
            <a:endParaRPr lang="en-US" altLang="zh-TW" sz="2400" dirty="0">
              <a:latin typeface="微軟正黑體" panose="020B0604030504040204" pitchFamily="34" charset="-120"/>
              <a:ea typeface="微軟正黑體" panose="020B0604030504040204" pitchFamily="34" charset="-120"/>
              <a:cs typeface="Times New Roman" pitchFamily="18" charset="0"/>
            </a:endParaRPr>
          </a:p>
          <a:p>
            <a:pPr marL="457200" indent="-457200">
              <a:lnSpc>
                <a:spcPct val="120000"/>
              </a:lnSpc>
              <a:buFont typeface="+mj-lt"/>
              <a:buAutoNum type="arabicParenR"/>
            </a:pPr>
            <a:r>
              <a:rPr lang="zh-TW" altLang="en-US" sz="2400" dirty="0">
                <a:latin typeface="微軟正黑體" panose="020B0604030504040204" pitchFamily="34" charset="-120"/>
                <a:ea typeface="微軟正黑體" panose="020B0604030504040204" pitchFamily="34" charset="-120"/>
                <a:cs typeface="Times New Roman" pitchFamily="18" charset="0"/>
              </a:rPr>
              <a:t>將香蕉頭接電錶測量接點，另兩端探針接觸待測接點。</a:t>
            </a:r>
            <a:endParaRPr lang="en-US" altLang="zh-TW" sz="2400" dirty="0">
              <a:latin typeface="微軟正黑體" panose="020B0604030504040204" pitchFamily="34" charset="-120"/>
              <a:ea typeface="微軟正黑體" panose="020B0604030504040204" pitchFamily="34" charset="-120"/>
              <a:cs typeface="Times New Roman" pitchFamily="18" charset="0"/>
            </a:endParaRPr>
          </a:p>
          <a:p>
            <a:pPr marL="457200" indent="-457200">
              <a:lnSpc>
                <a:spcPct val="120000"/>
              </a:lnSpc>
              <a:buFont typeface="+mj-lt"/>
              <a:buAutoNum type="arabicParenR"/>
            </a:pPr>
            <a:r>
              <a:rPr lang="zh-TW" altLang="en-US" sz="2400" b="1" dirty="0">
                <a:latin typeface="+mn-ea"/>
              </a:rPr>
              <a:t>電流測量</a:t>
            </a:r>
            <a:r>
              <a:rPr lang="zh-TW" altLang="en-US" sz="2400" dirty="0">
                <a:latin typeface="+mn-ea"/>
              </a:rPr>
              <a:t>先使用</a:t>
            </a:r>
            <a:r>
              <a:rPr lang="en-US" altLang="zh-TW" sz="2400" dirty="0">
                <a:latin typeface="+mn-ea"/>
              </a:rPr>
              <a:t>10</a:t>
            </a:r>
            <a:r>
              <a:rPr lang="zh-TW" altLang="en-US" sz="2400" dirty="0">
                <a:latin typeface="+mn-ea"/>
              </a:rPr>
              <a:t> </a:t>
            </a:r>
            <a:r>
              <a:rPr lang="en-US" altLang="zh-TW" sz="2400" dirty="0">
                <a:latin typeface="+mn-ea"/>
              </a:rPr>
              <a:t>A</a:t>
            </a:r>
            <a:r>
              <a:rPr lang="zh-TW" altLang="en-US" sz="2400" dirty="0">
                <a:latin typeface="+mn-ea"/>
              </a:rPr>
              <a:t>檔位及插座，確定小於</a:t>
            </a:r>
            <a:r>
              <a:rPr lang="en-US" altLang="zh-TW" sz="2400" dirty="0">
                <a:latin typeface="+mn-ea"/>
              </a:rPr>
              <a:t>200</a:t>
            </a:r>
            <a:r>
              <a:rPr lang="zh-TW" altLang="en-US" sz="2400" dirty="0">
                <a:latin typeface="+mn-ea"/>
              </a:rPr>
              <a:t> </a:t>
            </a:r>
            <a:r>
              <a:rPr lang="en-US" altLang="zh-TW" sz="2400" dirty="0">
                <a:latin typeface="+mn-ea"/>
              </a:rPr>
              <a:t>mA</a:t>
            </a:r>
            <a:r>
              <a:rPr lang="zh-TW" altLang="en-US" sz="2400" dirty="0">
                <a:latin typeface="+mn-ea"/>
              </a:rPr>
              <a:t>，再使用</a:t>
            </a:r>
            <a:r>
              <a:rPr lang="en-US" altLang="zh-TW" sz="2400" dirty="0">
                <a:latin typeface="+mn-ea"/>
              </a:rPr>
              <a:t>mA</a:t>
            </a:r>
            <a:r>
              <a:rPr lang="zh-TW" altLang="en-US" sz="2400" dirty="0">
                <a:latin typeface="+mn-ea"/>
              </a:rPr>
              <a:t>電流檔，避免電流檔位保險絲燒毀，導致測試值不準。</a:t>
            </a:r>
            <a:endParaRPr lang="zh-TW" altLang="en-US" sz="2400" dirty="0">
              <a:latin typeface="微軟正黑體" panose="020B0604030504040204" pitchFamily="34" charset="-120"/>
              <a:ea typeface="微軟正黑體" panose="020B0604030504040204" pitchFamily="34" charset="-120"/>
              <a:cs typeface="Times New Roman" pitchFamily="18" charset="0"/>
            </a:endParaRPr>
          </a:p>
        </p:txBody>
      </p:sp>
      <p:sp>
        <p:nvSpPr>
          <p:cNvPr id="5" name="矩形 4"/>
          <p:cNvSpPr/>
          <p:nvPr/>
        </p:nvSpPr>
        <p:spPr>
          <a:xfrm>
            <a:off x="260845" y="4745125"/>
            <a:ext cx="8894171" cy="2169697"/>
          </a:xfrm>
          <a:prstGeom prst="rect">
            <a:avLst/>
          </a:prstGeom>
          <a:solidFill>
            <a:schemeClr val="bg1"/>
          </a:solidFill>
        </p:spPr>
        <p:txBody>
          <a:bodyPr wrap="square">
            <a:spAutoFit/>
          </a:bodyPr>
          <a:lstStyle/>
          <a:p>
            <a:pPr marL="444500" indent="-444500">
              <a:lnSpc>
                <a:spcPct val="110000"/>
              </a:lnSpc>
              <a:spcBef>
                <a:spcPts val="600"/>
              </a:spcBef>
            </a:pPr>
            <a:r>
              <a:rPr lang="zh-TW" altLang="en-US" sz="2400" b="1" dirty="0">
                <a:solidFill>
                  <a:srgbClr val="0000FF"/>
                </a:solidFill>
                <a:latin typeface="微軟正黑體" panose="020B0604030504040204" pitchFamily="34" charset="-120"/>
                <a:ea typeface="微軟正黑體" panose="020B0604030504040204" pitchFamily="34" charset="-120"/>
              </a:rPr>
              <a:t>導通測量</a:t>
            </a:r>
            <a:endParaRPr lang="en-US" altLang="zh-TW" sz="2400" b="1" dirty="0">
              <a:solidFill>
                <a:srgbClr val="0000FF"/>
              </a:solidFill>
              <a:latin typeface="微軟正黑體" panose="020B0604030504040204" pitchFamily="34" charset="-120"/>
              <a:ea typeface="微軟正黑體" panose="020B0604030504040204" pitchFamily="34" charset="-120"/>
            </a:endParaRPr>
          </a:p>
          <a:p>
            <a:pPr indent="622300">
              <a:lnSpc>
                <a:spcPct val="110000"/>
              </a:lnSpc>
              <a:spcBef>
                <a:spcPts val="600"/>
              </a:spcBef>
            </a:pPr>
            <a:r>
              <a:rPr lang="zh-TW" altLang="en-US" sz="2400" dirty="0">
                <a:latin typeface="微軟正黑體" panose="020B0604030504040204" pitchFamily="34" charset="-120"/>
                <a:ea typeface="微軟正黑體" panose="020B0604030504040204" pitchFamily="34" charset="-120"/>
                <a:cs typeface="Arial Unicode MS" pitchFamily="34" charset="-120"/>
              </a:rPr>
              <a:t>切換至</a:t>
            </a:r>
            <a:r>
              <a:rPr lang="en-US" altLang="zh-TW" sz="2400" dirty="0">
                <a:latin typeface="微軟正黑體" panose="020B0604030504040204" pitchFamily="34" charset="-120"/>
                <a:ea typeface="微軟正黑體" panose="020B0604030504040204" pitchFamily="34" charset="-120"/>
                <a:cs typeface="Arial Unicode MS" pitchFamily="34" charset="-120"/>
              </a:rPr>
              <a:t>”</a:t>
            </a:r>
            <a:r>
              <a:rPr lang="zh-TW" altLang="en-US" sz="2400" dirty="0">
                <a:latin typeface="微軟正黑體" panose="020B0604030504040204" pitchFamily="34" charset="-120"/>
                <a:ea typeface="微軟正黑體" panose="020B0604030504040204" pitchFamily="34" charset="-120"/>
                <a:cs typeface="Arial Unicode MS" pitchFamily="34" charset="-120"/>
              </a:rPr>
              <a:t>導通測試</a:t>
            </a:r>
            <a:r>
              <a:rPr lang="en-US" altLang="zh-TW" sz="2400" dirty="0">
                <a:latin typeface="微軟正黑體" panose="020B0604030504040204" pitchFamily="34" charset="-120"/>
                <a:ea typeface="微軟正黑體" panose="020B0604030504040204" pitchFamily="34" charset="-120"/>
                <a:cs typeface="Arial Unicode MS" pitchFamily="34" charset="-120"/>
              </a:rPr>
              <a:t>”</a:t>
            </a:r>
            <a:r>
              <a:rPr lang="zh-TW" altLang="en-US" sz="2400" dirty="0">
                <a:latin typeface="微軟正黑體" panose="020B0604030504040204" pitchFamily="34" charset="-120"/>
                <a:ea typeface="微軟正黑體" panose="020B0604030504040204" pitchFamily="34" charset="-120"/>
                <a:cs typeface="Arial Unicode MS" pitchFamily="34" charset="-120"/>
              </a:rPr>
              <a:t>檔位</a:t>
            </a:r>
            <a:r>
              <a:rPr lang="en-US" altLang="zh-TW" sz="2400" dirty="0">
                <a:latin typeface="微軟正黑體" panose="020B0604030504040204" pitchFamily="34" charset="-120"/>
                <a:ea typeface="微軟正黑體" panose="020B0604030504040204" pitchFamily="34" charset="-120"/>
                <a:cs typeface="Arial Unicode MS" pitchFamily="34" charset="-120"/>
              </a:rPr>
              <a:t>(</a:t>
            </a:r>
            <a:r>
              <a:rPr lang="zh-TW" altLang="en-US" sz="2400" dirty="0">
                <a:latin typeface="微軟正黑體" panose="020B0604030504040204" pitchFamily="34" charset="-120"/>
                <a:ea typeface="微軟正黑體" panose="020B0604030504040204" pitchFamily="34" charset="-120"/>
                <a:cs typeface="Arial Unicode MS" pitchFamily="34" charset="-120"/>
              </a:rPr>
              <a:t>蜂鳴器符號</a:t>
            </a:r>
            <a:r>
              <a:rPr lang="en-US" altLang="zh-TW" sz="2400" dirty="0">
                <a:latin typeface="微軟正黑體" panose="020B0604030504040204" pitchFamily="34" charset="-120"/>
                <a:ea typeface="微軟正黑體" panose="020B0604030504040204" pitchFamily="34" charset="-120"/>
                <a:cs typeface="Arial Unicode MS" pitchFamily="34" charset="-120"/>
              </a:rPr>
              <a:t>)</a:t>
            </a:r>
            <a:r>
              <a:rPr lang="zh-TW" altLang="en-US" sz="2400" dirty="0">
                <a:latin typeface="微軟正黑體" panose="020B0604030504040204" pitchFamily="34" charset="-120"/>
                <a:ea typeface="微軟正黑體" panose="020B0604030504040204" pitchFamily="34" charset="-120"/>
                <a:cs typeface="Arial Unicode MS" pitchFamily="34" charset="-120"/>
              </a:rPr>
              <a:t>可透過蜂鳴器聲響得知線路是否導通，若蜂鳴器響起表示線路電阻夠小，為導通或短路</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(&lt;70</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dirty="0">
                <a:latin typeface="Symbol" panose="05050102010706020507" pitchFamily="18" charset="2"/>
                <a:cs typeface="Times New Roman" panose="02020603050405020304" pitchFamily="18" charset="0"/>
              </a:rPr>
              <a:t>W</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2400" dirty="0">
                <a:latin typeface="微軟正黑體" panose="020B0604030504040204" pitchFamily="34" charset="-120"/>
                <a:ea typeface="微軟正黑體" panose="020B0604030504040204" pitchFamily="34" charset="-120"/>
                <a:cs typeface="Arial Unicode MS" pitchFamily="34" charset="-120"/>
              </a:rPr>
              <a:t>，反之無聲即表</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(&gt;70</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dirty="0">
                <a:latin typeface="Symbol" panose="05050102010706020507" pitchFamily="18" charset="2"/>
                <a:cs typeface="Times New Roman" panose="02020603050405020304" pitchFamily="18" charset="0"/>
              </a:rPr>
              <a:t>W</a:t>
            </a:r>
            <a:r>
              <a:rPr lang="zh-TW" altLang="en-US" sz="2400" dirty="0">
                <a:latin typeface="Symbol" panose="05050102010706020507" pitchFamily="18" charset="2"/>
                <a:cs typeface="Times New Roman" panose="02020603050405020304" pitchFamily="18" charset="0"/>
              </a:rPr>
              <a:t> </a:t>
            </a:r>
            <a:r>
              <a:rPr lang="zh-TW" altLang="en-US" sz="2400" dirty="0">
                <a:latin typeface="微軟正黑體" panose="020B0604030504040204" pitchFamily="34" charset="-120"/>
                <a:ea typeface="微軟正黑體" panose="020B0604030504040204" pitchFamily="34" charset="-120"/>
                <a:cs typeface="Arial Unicode MS" pitchFamily="34" charset="-120"/>
              </a:rPr>
              <a:t>斷路</a:t>
            </a:r>
            <a:r>
              <a:rPr lang="en-US" altLang="zh-TW" sz="2400" dirty="0">
                <a:latin typeface="微軟正黑體" panose="020B0604030504040204" pitchFamily="34" charset="-120"/>
                <a:ea typeface="微軟正黑體" panose="020B0604030504040204" pitchFamily="34" charset="-120"/>
                <a:cs typeface="Arial Unicode MS" pitchFamily="34" charset="-120"/>
              </a:rPr>
              <a:t>(</a:t>
            </a:r>
            <a:r>
              <a:rPr lang="zh-TW" altLang="en-US" sz="2400" dirty="0">
                <a:latin typeface="微軟正黑體" panose="020B0604030504040204" pitchFamily="34" charset="-120"/>
                <a:ea typeface="微軟正黑體" panose="020B0604030504040204" pitchFamily="34" charset="-120"/>
                <a:cs typeface="Arial Unicode MS" pitchFamily="34" charset="-120"/>
              </a:rPr>
              <a:t>電阻顯示數值會有誤差，測電阻建議仍用電阻檔位測試，未知範圍先使用最大檔位</a:t>
            </a:r>
            <a:r>
              <a:rPr lang="en-US" altLang="zh-TW" sz="2400" dirty="0">
                <a:latin typeface="微軟正黑體" panose="020B0604030504040204" pitchFamily="34" charset="-120"/>
                <a:ea typeface="微軟正黑體" panose="020B0604030504040204" pitchFamily="34" charset="-120"/>
                <a:cs typeface="Arial Unicode MS" pitchFamily="34" charset="-120"/>
              </a:rPr>
              <a:t>)</a:t>
            </a:r>
            <a:r>
              <a:rPr lang="zh-TW" altLang="en-US" sz="2400" dirty="0">
                <a:latin typeface="微軟正黑體" panose="020B0604030504040204" pitchFamily="34" charset="-120"/>
                <a:ea typeface="微軟正黑體" panose="020B0604030504040204" pitchFamily="34" charset="-120"/>
                <a:cs typeface="Arial Unicode MS" pitchFamily="34" charset="-120"/>
              </a:rPr>
              <a:t>。</a:t>
            </a:r>
          </a:p>
        </p:txBody>
      </p:sp>
      <p:pic>
        <p:nvPicPr>
          <p:cNvPr id="6" name="圖片 5" descr="會動的清大校徽.gif"/>
          <p:cNvPicPr>
            <a:picLocks noChangeAspect="1"/>
          </p:cNvPicPr>
          <p:nvPr/>
        </p:nvPicPr>
        <p:blipFill>
          <a:blip r:embed="rId3" cstate="print"/>
          <a:stretch>
            <a:fillRect/>
          </a:stretch>
        </p:blipFill>
        <p:spPr>
          <a:xfrm>
            <a:off x="7487816" y="-51775"/>
            <a:ext cx="1656184" cy="1093081"/>
          </a:xfrm>
          <a:prstGeom prst="rect">
            <a:avLst/>
          </a:prstGeom>
        </p:spPr>
      </p:pic>
      <p:sp>
        <p:nvSpPr>
          <p:cNvPr id="7" name="副標題 2"/>
          <p:cNvSpPr txBox="1">
            <a:spLocks/>
          </p:cNvSpPr>
          <p:nvPr/>
        </p:nvSpPr>
        <p:spPr>
          <a:xfrm>
            <a:off x="8904843" y="6355650"/>
            <a:ext cx="2273300" cy="648072"/>
          </a:xfrm>
          <a:prstGeom prst="rect">
            <a:avLst/>
          </a:prstGeo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zh-TW" altLang="en-US" sz="3200" b="1" i="0" u="none" strike="noStrike" kern="1200" cap="all" spc="0" normalizeH="0" baseline="0" noProof="0" dirty="0">
                <a:ln/>
                <a:solidFill>
                  <a:srgbClr val="CCECFF"/>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n-lt"/>
                <a:ea typeface="+mn-ea"/>
                <a:cs typeface="+mn-cs"/>
              </a:rPr>
              <a:t>清華普物</a:t>
            </a:r>
          </a:p>
        </p:txBody>
      </p:sp>
      <p:sp>
        <p:nvSpPr>
          <p:cNvPr id="3" name="矩形 2">
            <a:extLst>
              <a:ext uri="{FF2B5EF4-FFF2-40B4-BE49-F238E27FC236}">
                <a16:creationId xmlns:a16="http://schemas.microsoft.com/office/drawing/2014/main" id="{80167712-6F30-489D-8ECC-343CA6689B1F}"/>
              </a:ext>
            </a:extLst>
          </p:cNvPr>
          <p:cNvSpPr/>
          <p:nvPr/>
        </p:nvSpPr>
        <p:spPr>
          <a:xfrm>
            <a:off x="260845" y="3340822"/>
            <a:ext cx="8525176" cy="1381789"/>
          </a:xfrm>
          <a:prstGeom prst="rect">
            <a:avLst/>
          </a:prstGeom>
        </p:spPr>
        <p:txBody>
          <a:bodyPr wrap="square">
            <a:spAutoFit/>
          </a:bodyPr>
          <a:lstStyle/>
          <a:p>
            <a:pPr lvl="0" defTabSz="685800">
              <a:lnSpc>
                <a:spcPct val="120000"/>
              </a:lnSpc>
              <a:spcBef>
                <a:spcPts val="900"/>
              </a:spcBef>
              <a:spcAft>
                <a:spcPts val="150"/>
              </a:spcAft>
              <a:buClr>
                <a:srgbClr val="0000FF"/>
              </a:buClr>
              <a:buSzPct val="100000"/>
            </a:pP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itchFamily="18" charset="0"/>
              </a:rPr>
              <a:t>刻度換算</a:t>
            </a:r>
            <a:b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b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以所選檔位之測量項目範圍計</a:t>
            </a:r>
            <a:b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b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例：若選擇檔位</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mA</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，顯示</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50</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，則數值為</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50</a:t>
            </a:r>
            <a:r>
              <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en-US"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mA</a:t>
            </a:r>
            <a:endParaRPr lang="zh-TW" altLang="en-US" sz="24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pic>
        <p:nvPicPr>
          <p:cNvPr id="8" name="圖形 7" descr="首頁">
            <a:hlinkClick r:id="rId4" action="ppaction://hlinksldjump"/>
            <a:extLst>
              <a:ext uri="{FF2B5EF4-FFF2-40B4-BE49-F238E27FC236}">
                <a16:creationId xmlns:a16="http://schemas.microsoft.com/office/drawing/2014/main" id="{E32251C8-ABB6-462A-9C74-7F0FB688D8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1196648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9686D7-5F12-4BA1-91C4-D364E6EB19E7}"/>
              </a:ext>
            </a:extLst>
          </p:cNvPr>
          <p:cNvSpPr>
            <a:spLocks noGrp="1"/>
          </p:cNvSpPr>
          <p:nvPr>
            <p:ph type="title"/>
          </p:nvPr>
        </p:nvSpPr>
        <p:spPr/>
        <p:txBody>
          <a:bodyPr/>
          <a:lstStyle/>
          <a:p>
            <a:endParaRPr lang="zh-TW" altLang="en-US" dirty="0"/>
          </a:p>
        </p:txBody>
      </p:sp>
      <p:pic>
        <p:nvPicPr>
          <p:cNvPr id="4" name="圖片 3">
            <a:extLst>
              <a:ext uri="{FF2B5EF4-FFF2-40B4-BE49-F238E27FC236}">
                <a16:creationId xmlns:a16="http://schemas.microsoft.com/office/drawing/2014/main" id="{980E94F4-F549-43BF-981E-2A9EBB9EBC54}"/>
              </a:ext>
            </a:extLst>
          </p:cNvPr>
          <p:cNvPicPr>
            <a:picLocks noChangeAspect="1"/>
          </p:cNvPicPr>
          <p:nvPr/>
        </p:nvPicPr>
        <p:blipFill>
          <a:blip r:embed="rId2"/>
          <a:stretch>
            <a:fillRect/>
          </a:stretch>
        </p:blipFill>
        <p:spPr>
          <a:xfrm>
            <a:off x="638976" y="1419570"/>
            <a:ext cx="7866047" cy="4011760"/>
          </a:xfrm>
          <a:prstGeom prst="rect">
            <a:avLst/>
          </a:prstGeom>
        </p:spPr>
      </p:pic>
    </p:spTree>
    <p:extLst>
      <p:ext uri="{BB962C8B-B14F-4D97-AF65-F5344CB8AC3E}">
        <p14:creationId xmlns:p14="http://schemas.microsoft.com/office/powerpoint/2010/main" val="995188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圖片 1">
            <a:extLst>
              <a:ext uri="{FF2B5EF4-FFF2-40B4-BE49-F238E27FC236}">
                <a16:creationId xmlns:a16="http://schemas.microsoft.com/office/drawing/2014/main" id="{F793E105-3868-4B60-9FF9-79C9956000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8849" y="1126223"/>
            <a:ext cx="5205413" cy="583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id="{8AD2FF70-07E6-4447-8EA7-4850D2132794}"/>
              </a:ext>
            </a:extLst>
          </p:cNvPr>
          <p:cNvSpPr>
            <a:spLocks noGrp="1"/>
          </p:cNvSpPr>
          <p:nvPr>
            <p:ph type="title"/>
          </p:nvPr>
        </p:nvSpPr>
        <p:spPr/>
        <p:txBody>
          <a:bodyPr/>
          <a:lstStyle/>
          <a:p>
            <a:pPr rtl="0" eaLnBrk="1" latinLnBrk="0" hangingPunct="1"/>
            <a:r>
              <a:rPr lang="zh-TW" altLang="zh-TW" sz="4400" kern="1200" dirty="0">
                <a:solidFill>
                  <a:srgbClr val="0000FF"/>
                </a:solidFill>
                <a:effectLst/>
                <a:latin typeface="Calibri" panose="020F0502020204030204" pitchFamily="34" charset="0"/>
                <a:cs typeface="+mn-cs"/>
              </a:rPr>
              <a:t>指針式三用電</a:t>
            </a:r>
            <a:r>
              <a:rPr lang="zh-TW" altLang="en-US" sz="4400" kern="1200" dirty="0">
                <a:solidFill>
                  <a:srgbClr val="0000FF"/>
                </a:solidFill>
                <a:effectLst/>
                <a:latin typeface="Calibri" panose="020F0502020204030204" pitchFamily="34" charset="0"/>
                <a:cs typeface="+mn-cs"/>
              </a:rPr>
              <a:t>錶</a:t>
            </a:r>
            <a:endParaRPr lang="zh-TW" altLang="en-US" dirty="0">
              <a:solidFill>
                <a:srgbClr val="0000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0271" y="109624"/>
            <a:ext cx="5040000" cy="669732"/>
          </a:xfrm>
          <a:solidFill>
            <a:schemeClr val="bg1"/>
          </a:solidFill>
        </p:spPr>
        <p:txBody>
          <a:bodyPr>
            <a:normAutofit/>
          </a:bodyPr>
          <a:lstStyle/>
          <a:p>
            <a:pPr algn="ctr"/>
            <a:r>
              <a:rPr lang="zh-TW" altLang="en-US" sz="4000" b="1" dirty="0">
                <a:solidFill>
                  <a:srgbClr val="0000FF"/>
                </a:solidFill>
                <a:latin typeface="+mn-ea"/>
                <a:ea typeface="+mn-ea"/>
              </a:rPr>
              <a:t>指針式電錶量測簡介</a:t>
            </a:r>
          </a:p>
        </p:txBody>
      </p:sp>
      <p:sp>
        <p:nvSpPr>
          <p:cNvPr id="4" name="文字方塊 3"/>
          <p:cNvSpPr txBox="1"/>
          <p:nvPr/>
        </p:nvSpPr>
        <p:spPr>
          <a:xfrm>
            <a:off x="206344" y="888980"/>
            <a:ext cx="8786842" cy="2308324"/>
          </a:xfrm>
          <a:prstGeom prst="rect">
            <a:avLst/>
          </a:prstGeom>
          <a:noFill/>
        </p:spPr>
        <p:txBody>
          <a:bodyPr wrap="square" rtlCol="0">
            <a:spAutoFit/>
          </a:bodyPr>
          <a:lstStyle/>
          <a:p>
            <a:pPr marL="266700" indent="-266700">
              <a:lnSpc>
                <a:spcPct val="120000"/>
              </a:lnSpc>
              <a:tabLst>
                <a:tab pos="538163" algn="l"/>
              </a:tabLst>
            </a:pPr>
            <a:r>
              <a:rPr lang="zh-TW" altLang="en-US" sz="2400" b="1" dirty="0">
                <a:solidFill>
                  <a:srgbClr val="0000FF"/>
                </a:solidFill>
                <a:latin typeface="+mn-ea"/>
                <a:cs typeface="Arial Unicode MS" pitchFamily="34" charset="-120"/>
              </a:rPr>
              <a:t>一、使用前準備步驟</a:t>
            </a:r>
            <a:endParaRPr lang="en-US" altLang="zh-TW" sz="2400" b="1" dirty="0">
              <a:solidFill>
                <a:srgbClr val="0000FF"/>
              </a:solidFill>
              <a:latin typeface="+mn-ea"/>
              <a:cs typeface="Arial Unicode MS" pitchFamily="34" charset="-120"/>
            </a:endParaRPr>
          </a:p>
          <a:p>
            <a:pPr marL="457200" indent="-457200">
              <a:lnSpc>
                <a:spcPct val="120000"/>
              </a:lnSpc>
              <a:buFont typeface="+mj-lt"/>
              <a:buAutoNum type="arabicParenR"/>
            </a:pPr>
            <a:r>
              <a:rPr lang="zh-TW" altLang="en-US" sz="2400" u="sng" dirty="0">
                <a:latin typeface="+mn-ea"/>
                <a:cs typeface="Arial Unicode MS" pitchFamily="34" charset="-120"/>
              </a:rPr>
              <a:t>歸零</a:t>
            </a:r>
            <a:r>
              <a:rPr lang="zh-TW" altLang="en-US" sz="2400" dirty="0">
                <a:latin typeface="+mn-ea"/>
                <a:cs typeface="Arial Unicode MS" pitchFamily="34" charset="-120"/>
              </a:rPr>
              <a:t>：使用前先檢查指針是否歸零，調整歸零鈕。</a:t>
            </a:r>
            <a:endParaRPr lang="en-US" altLang="zh-TW" sz="2400" dirty="0">
              <a:latin typeface="+mn-ea"/>
              <a:cs typeface="Arial Unicode MS" pitchFamily="34" charset="-120"/>
            </a:endParaRPr>
          </a:p>
          <a:p>
            <a:pPr marL="457200" indent="-457200">
              <a:lnSpc>
                <a:spcPct val="120000"/>
              </a:lnSpc>
              <a:buFont typeface="+mj-lt"/>
              <a:buAutoNum type="arabicParenR"/>
            </a:pPr>
            <a:r>
              <a:rPr lang="zh-TW" altLang="en-US" sz="2400" dirty="0">
                <a:latin typeface="+mn-ea"/>
                <a:cs typeface="Arial Unicode MS" pitchFamily="34" charset="-120"/>
              </a:rPr>
              <a:t>選擇擬測量的項目及測量範圍，若範圍未知則建議先採最大檔位。</a:t>
            </a:r>
            <a:endParaRPr lang="en-US" altLang="zh-TW" sz="2400" dirty="0">
              <a:latin typeface="+mn-ea"/>
              <a:cs typeface="Arial Unicode MS" pitchFamily="34" charset="-120"/>
            </a:endParaRPr>
          </a:p>
          <a:p>
            <a:pPr marL="457200" indent="-457200">
              <a:lnSpc>
                <a:spcPct val="120000"/>
              </a:lnSpc>
              <a:buFont typeface="+mj-lt"/>
              <a:buAutoNum type="arabicParenR"/>
            </a:pPr>
            <a:r>
              <a:rPr lang="zh-TW" altLang="en-US" sz="2400" dirty="0">
                <a:latin typeface="+mn-ea"/>
                <a:cs typeface="Arial Unicode MS" pitchFamily="34" charset="-120"/>
              </a:rPr>
              <a:t>將兩探針接觸待測點。</a:t>
            </a:r>
          </a:p>
        </p:txBody>
      </p:sp>
      <p:sp>
        <p:nvSpPr>
          <p:cNvPr id="5" name="矩形 4"/>
          <p:cNvSpPr/>
          <p:nvPr/>
        </p:nvSpPr>
        <p:spPr>
          <a:xfrm>
            <a:off x="0" y="3099760"/>
            <a:ext cx="9001156" cy="3721019"/>
          </a:xfrm>
          <a:prstGeom prst="rect">
            <a:avLst/>
          </a:prstGeom>
        </p:spPr>
        <p:txBody>
          <a:bodyPr wrap="square">
            <a:spAutoFit/>
          </a:bodyPr>
          <a:lstStyle/>
          <a:p>
            <a:pPr marL="358775" indent="-173038">
              <a:lnSpc>
                <a:spcPct val="150000"/>
              </a:lnSpc>
            </a:pPr>
            <a:r>
              <a:rPr lang="zh-TW" altLang="en-US" sz="2400" b="1" dirty="0">
                <a:solidFill>
                  <a:srgbClr val="0000FF"/>
                </a:solidFill>
                <a:latin typeface="+mn-ea"/>
              </a:rPr>
              <a:t>二、電阻測量 </a:t>
            </a:r>
            <a:r>
              <a:rPr lang="en-US" altLang="zh-TW" sz="2400" b="1" dirty="0">
                <a:solidFill>
                  <a:srgbClr val="0000FF"/>
                </a:solidFill>
                <a:latin typeface="+mn-ea"/>
              </a:rPr>
              <a:t>(Ω/</a:t>
            </a:r>
            <a:r>
              <a:rPr lang="zh-TW" altLang="en-US" sz="2400" b="1" dirty="0">
                <a:solidFill>
                  <a:srgbClr val="0000FF"/>
                </a:solidFill>
                <a:latin typeface="+mn-ea"/>
              </a:rPr>
              <a:t>歐姆檔</a:t>
            </a:r>
            <a:r>
              <a:rPr lang="en-US" altLang="zh-TW" sz="2400" b="1" dirty="0">
                <a:solidFill>
                  <a:srgbClr val="0000FF"/>
                </a:solidFill>
                <a:latin typeface="+mn-ea"/>
              </a:rPr>
              <a:t>)</a:t>
            </a:r>
          </a:p>
          <a:p>
            <a:pPr marL="538163" indent="-363538">
              <a:lnSpc>
                <a:spcPct val="110000"/>
              </a:lnSpc>
              <a:spcBef>
                <a:spcPts val="600"/>
              </a:spcBef>
              <a:buFont typeface="+mj-lt"/>
              <a:buAutoNum type="arabicParenR"/>
            </a:pPr>
            <a:r>
              <a:rPr lang="zh-TW" altLang="en-US" sz="2400" dirty="0">
                <a:latin typeface="+mn-ea"/>
                <a:cs typeface="Arial Unicode MS" pitchFamily="34" charset="-120"/>
              </a:rPr>
              <a:t>將選擇鈕轉至</a:t>
            </a:r>
            <a:r>
              <a:rPr lang="en-US" altLang="zh-TW" sz="2400" dirty="0">
                <a:latin typeface="+mn-ea"/>
                <a:cs typeface="Arial Unicode MS" pitchFamily="34" charset="-120"/>
              </a:rPr>
              <a:t>Ω</a:t>
            </a:r>
            <a:r>
              <a:rPr lang="zh-TW" altLang="en-US" sz="2400" dirty="0">
                <a:latin typeface="+mn-ea"/>
                <a:cs typeface="Arial Unicode MS" pitchFamily="34" charset="-120"/>
              </a:rPr>
              <a:t>檔範圍，選適當測量檔位。若範圍未知，先取最大檔位。</a:t>
            </a:r>
            <a:endParaRPr lang="en-US" altLang="zh-TW" sz="2400" dirty="0">
              <a:latin typeface="+mn-ea"/>
              <a:cs typeface="Arial Unicode MS" pitchFamily="34" charset="-120"/>
            </a:endParaRPr>
          </a:p>
          <a:p>
            <a:pPr marL="538163" indent="-363538">
              <a:lnSpc>
                <a:spcPct val="110000"/>
              </a:lnSpc>
              <a:spcBef>
                <a:spcPts val="600"/>
              </a:spcBef>
              <a:buFont typeface="+mj-lt"/>
              <a:buAutoNum type="arabicParenR"/>
            </a:pPr>
            <a:r>
              <a:rPr lang="zh-TW" altLang="en-US" sz="2400" u="sng" dirty="0">
                <a:latin typeface="+mn-ea"/>
                <a:cs typeface="Arial Unicode MS" pitchFamily="34" charset="-120"/>
              </a:rPr>
              <a:t>歸零</a:t>
            </a:r>
            <a:r>
              <a:rPr lang="zh-TW" altLang="en-US" sz="2400" dirty="0">
                <a:latin typeface="+mn-ea"/>
                <a:cs typeface="Arial Unicode MS" pitchFamily="34" charset="-120"/>
              </a:rPr>
              <a:t>：將兩探針直接接觸，旋轉</a:t>
            </a:r>
            <a:r>
              <a:rPr lang="en-US" altLang="zh-TW" sz="2400" u="sng" dirty="0">
                <a:latin typeface="+mn-ea"/>
                <a:cs typeface="Arial Unicode MS" pitchFamily="34" charset="-120"/>
              </a:rPr>
              <a:t>ADJ</a:t>
            </a:r>
            <a:r>
              <a:rPr lang="zh-TW" altLang="en-US" sz="2400" u="sng" dirty="0">
                <a:latin typeface="+mn-ea"/>
                <a:cs typeface="Arial Unicode MS" pitchFamily="34" charset="-120"/>
              </a:rPr>
              <a:t>鈕</a:t>
            </a:r>
            <a:r>
              <a:rPr lang="en-US" altLang="zh-TW" sz="2400" u="sng" dirty="0">
                <a:latin typeface="+mn-ea"/>
                <a:cs typeface="Arial Unicode MS" pitchFamily="34" charset="-120"/>
              </a:rPr>
              <a:t>(</a:t>
            </a:r>
            <a:r>
              <a:rPr lang="zh-TW" altLang="en-US" sz="2400" u="sng" dirty="0">
                <a:latin typeface="+mn-ea"/>
                <a:cs typeface="Arial Unicode MS" pitchFamily="34" charset="-120"/>
              </a:rPr>
              <a:t>電阻檔專用的指針歸零調整旋鈕</a:t>
            </a:r>
            <a:r>
              <a:rPr lang="en-US" altLang="zh-TW" sz="2400" u="sng" dirty="0">
                <a:latin typeface="+mn-ea"/>
                <a:cs typeface="Arial Unicode MS" pitchFamily="34" charset="-120"/>
              </a:rPr>
              <a:t>)</a:t>
            </a:r>
            <a:r>
              <a:rPr lang="zh-TW" altLang="en-US" sz="2400" dirty="0">
                <a:latin typeface="+mn-ea"/>
                <a:cs typeface="Arial Unicode MS" pitchFamily="34" charset="-120"/>
              </a:rPr>
              <a:t>，使指針位指到於最右邊的零線上。</a:t>
            </a:r>
            <a:endParaRPr lang="en-US" altLang="zh-TW" sz="2400" dirty="0">
              <a:latin typeface="+mn-ea"/>
              <a:cs typeface="Arial Unicode MS" pitchFamily="34" charset="-120"/>
            </a:endParaRPr>
          </a:p>
          <a:p>
            <a:pPr marL="538163" indent="-363538">
              <a:lnSpc>
                <a:spcPct val="110000"/>
              </a:lnSpc>
              <a:spcBef>
                <a:spcPts val="600"/>
              </a:spcBef>
              <a:buFont typeface="+mj-lt"/>
              <a:buAutoNum type="arabicParenR"/>
            </a:pPr>
            <a:r>
              <a:rPr lang="zh-TW" altLang="en-US" sz="2400" dirty="0">
                <a:latin typeface="+mn-ea"/>
                <a:cs typeface="Arial Unicode MS" pitchFamily="34" charset="-120"/>
              </a:rPr>
              <a:t>部分電錶歐姆檔設有蜂鳴器，切換至該專用檔位可透過聲響得知線路是否導通，若蜂鳴器響起</a:t>
            </a:r>
            <a:r>
              <a:rPr lang="en-US" altLang="zh-TW" sz="2400" dirty="0">
                <a:latin typeface="+mn-ea"/>
                <a:cs typeface="Arial Unicode MS" pitchFamily="34" charset="-120"/>
              </a:rPr>
              <a:t>(</a:t>
            </a:r>
            <a:r>
              <a:rPr lang="zh-TW" altLang="en-US" sz="2400" dirty="0">
                <a:latin typeface="+mn-ea"/>
                <a:cs typeface="Arial Unicode MS" pitchFamily="34" charset="-120"/>
              </a:rPr>
              <a:t>不需看指針</a:t>
            </a:r>
            <a:r>
              <a:rPr lang="en-US" altLang="zh-TW" sz="2400" dirty="0">
                <a:latin typeface="+mn-ea"/>
                <a:cs typeface="Arial Unicode MS" pitchFamily="34" charset="-120"/>
              </a:rPr>
              <a:t>)</a:t>
            </a:r>
            <a:r>
              <a:rPr lang="zh-TW" altLang="en-US" sz="2400" dirty="0">
                <a:latin typeface="+mn-ea"/>
                <a:cs typeface="Arial Unicode MS" pitchFamily="34" charset="-120"/>
              </a:rPr>
              <a:t>錶示線路電阻夠小，為導通或短路，反之無聲即表斷路。</a:t>
            </a:r>
          </a:p>
        </p:txBody>
      </p:sp>
      <p:pic>
        <p:nvPicPr>
          <p:cNvPr id="6" name="圖片 5" descr="會動的清大校徽.gif"/>
          <p:cNvPicPr>
            <a:picLocks noChangeAspect="1"/>
          </p:cNvPicPr>
          <p:nvPr/>
        </p:nvPicPr>
        <p:blipFill>
          <a:blip r:embed="rId2" cstate="print"/>
          <a:stretch>
            <a:fillRect/>
          </a:stretch>
        </p:blipFill>
        <p:spPr>
          <a:xfrm>
            <a:off x="0" y="0"/>
            <a:ext cx="1656184" cy="1093081"/>
          </a:xfrm>
          <a:prstGeom prst="rect">
            <a:avLst/>
          </a:prstGeom>
        </p:spPr>
      </p:pic>
      <p:sp>
        <p:nvSpPr>
          <p:cNvPr id="7" name="副標題 2"/>
          <p:cNvSpPr txBox="1">
            <a:spLocks/>
          </p:cNvSpPr>
          <p:nvPr/>
        </p:nvSpPr>
        <p:spPr>
          <a:xfrm>
            <a:off x="6870700" y="6209928"/>
            <a:ext cx="2273300" cy="648072"/>
          </a:xfrm>
          <a:prstGeom prst="rect">
            <a:avLst/>
          </a:prstGeo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zh-TW" altLang="en-US" sz="3200" b="1" i="0" u="none" strike="noStrike" kern="1200" cap="all" spc="0" normalizeH="0" baseline="0" noProof="0" dirty="0">
                <a:ln/>
                <a:solidFill>
                  <a:srgbClr val="CCECFF"/>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n-ea"/>
                <a:cs typeface="+mn-cs"/>
              </a:rPr>
              <a:t>清華普物</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1.JPG"/>
          <p:cNvPicPr>
            <a:picLocks noChangeAspect="1"/>
          </p:cNvPicPr>
          <p:nvPr/>
        </p:nvPicPr>
        <p:blipFill>
          <a:blip r:embed="rId2" cstate="print">
            <a:lum bright="10000"/>
          </a:blip>
          <a:srcRect b="5381"/>
          <a:stretch>
            <a:fillRect/>
          </a:stretch>
        </p:blipFill>
        <p:spPr>
          <a:xfrm>
            <a:off x="1717984" y="2626593"/>
            <a:ext cx="6286544" cy="471490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圖片 4" descr="會動的清大校徽.gif"/>
          <p:cNvPicPr>
            <a:picLocks noChangeAspect="1"/>
          </p:cNvPicPr>
          <p:nvPr/>
        </p:nvPicPr>
        <p:blipFill>
          <a:blip r:embed="rId3" cstate="print"/>
          <a:stretch>
            <a:fillRect/>
          </a:stretch>
        </p:blipFill>
        <p:spPr>
          <a:xfrm>
            <a:off x="0" y="0"/>
            <a:ext cx="1656184" cy="1093081"/>
          </a:xfrm>
          <a:prstGeom prst="rect">
            <a:avLst/>
          </a:prstGeom>
        </p:spPr>
      </p:pic>
      <p:sp>
        <p:nvSpPr>
          <p:cNvPr id="6" name="副標題 2"/>
          <p:cNvSpPr txBox="1">
            <a:spLocks/>
          </p:cNvSpPr>
          <p:nvPr/>
        </p:nvSpPr>
        <p:spPr>
          <a:xfrm>
            <a:off x="5819930" y="6772272"/>
            <a:ext cx="2273300" cy="648072"/>
          </a:xfrm>
          <a:prstGeom prst="rect">
            <a:avLst/>
          </a:prstGeo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zh-TW" altLang="en-US" sz="3200" b="1" i="0" u="none" strike="noStrike" kern="1200" cap="all" spc="0" normalizeH="0" baseline="0" noProof="0" dirty="0">
                <a:ln/>
                <a:solidFill>
                  <a:srgbClr val="CCECFF"/>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n-lt"/>
                <a:ea typeface="+mn-ea"/>
                <a:cs typeface="+mn-cs"/>
              </a:rPr>
              <a:t>清華普物</a:t>
            </a:r>
          </a:p>
        </p:txBody>
      </p:sp>
      <p:sp>
        <p:nvSpPr>
          <p:cNvPr id="7" name="拱形 6"/>
          <p:cNvSpPr/>
          <p:nvPr/>
        </p:nvSpPr>
        <p:spPr>
          <a:xfrm>
            <a:off x="1133806" y="3186815"/>
            <a:ext cx="7454900" cy="5854700"/>
          </a:xfrm>
          <a:prstGeom prst="blockArc">
            <a:avLst>
              <a:gd name="adj1" fmla="val 12420599"/>
              <a:gd name="adj2" fmla="val 19894455"/>
              <a:gd name="adj3" fmla="val 14450"/>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矩形: 圓角 7">
            <a:extLst>
              <a:ext uri="{FF2B5EF4-FFF2-40B4-BE49-F238E27FC236}">
                <a16:creationId xmlns:a16="http://schemas.microsoft.com/office/drawing/2014/main" id="{057E5D30-C0B5-4D0F-B3F2-18CA9145D69C}"/>
              </a:ext>
            </a:extLst>
          </p:cNvPr>
          <p:cNvSpPr/>
          <p:nvPr/>
        </p:nvSpPr>
        <p:spPr>
          <a:xfrm>
            <a:off x="326576" y="546540"/>
            <a:ext cx="8817424" cy="2342060"/>
          </a:xfrm>
          <a:prstGeom prst="roundRect">
            <a:avLst>
              <a:gd name="adj" fmla="val 3856"/>
            </a:avLst>
          </a:prstGeom>
          <a:solidFill>
            <a:schemeClr val="bg1"/>
          </a:solidFill>
        </p:spPr>
        <p:txBody>
          <a:bodyPr wrap="square">
            <a:spAutoFit/>
          </a:bodyPr>
          <a:lstStyle/>
          <a:p>
            <a:pPr lvl="0" defTabSz="685800">
              <a:lnSpc>
                <a:spcPct val="120000"/>
              </a:lnSpc>
              <a:spcBef>
                <a:spcPts val="900"/>
              </a:spcBef>
              <a:spcAft>
                <a:spcPts val="150"/>
              </a:spcAft>
              <a:buClr>
                <a:srgbClr val="0000FF"/>
              </a:buClr>
              <a:buSzPct val="100000"/>
              <a:buFont typeface="Wingdings" pitchFamily="2" charset="2"/>
              <a:buChar char="u"/>
            </a:pPr>
            <a:r>
              <a:rPr lang="zh-TW" altLang="en-US" sz="2800" b="1" dirty="0">
                <a:solidFill>
                  <a:prstClr val="black"/>
                </a:solidFill>
                <a:latin typeface="標楷體" pitchFamily="65" charset="-120"/>
                <a:ea typeface="標楷體" pitchFamily="65" charset="-120"/>
              </a:rPr>
              <a:t>刻度換算</a:t>
            </a:r>
            <a:br>
              <a:rPr lang="zh-TW" altLang="en-US" sz="2800" b="1" dirty="0">
                <a:solidFill>
                  <a:prstClr val="black"/>
                </a:solidFill>
                <a:latin typeface="標楷體" pitchFamily="65" charset="-120"/>
                <a:ea typeface="標楷體" pitchFamily="65" charset="-120"/>
              </a:rPr>
            </a:br>
            <a:r>
              <a:rPr lang="zh-TW" altLang="en-US" sz="2800" b="1" dirty="0">
                <a:solidFill>
                  <a:prstClr val="black"/>
                </a:solidFill>
                <a:latin typeface="標楷體" pitchFamily="65" charset="-120"/>
                <a:ea typeface="標楷體" pitchFamily="65" charset="-120"/>
              </a:rPr>
              <a:t>以所選檔位對照指針面板之測量項目範圍</a:t>
            </a:r>
            <a:br>
              <a:rPr lang="zh-TW" altLang="en-US" sz="2800" b="1" dirty="0">
                <a:solidFill>
                  <a:prstClr val="black"/>
                </a:solidFill>
                <a:latin typeface="標楷體" pitchFamily="65" charset="-120"/>
                <a:ea typeface="標楷體" pitchFamily="65" charset="-120"/>
              </a:rPr>
            </a:br>
            <a:r>
              <a:rPr lang="zh-TW" altLang="en-US" sz="2800" b="1" dirty="0">
                <a:solidFill>
                  <a:prstClr val="black"/>
                </a:solidFill>
                <a:latin typeface="標楷體" pitchFamily="65" charset="-120"/>
                <a:ea typeface="標楷體" pitchFamily="65" charset="-120"/>
              </a:rPr>
              <a:t>例：若選擇鈕選擇</a:t>
            </a:r>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Ω</a:t>
            </a:r>
            <a:r>
              <a:rPr lang="zh-TW" altLang="en-US" sz="2800" b="1" dirty="0">
                <a:solidFill>
                  <a:prstClr val="black"/>
                </a:solidFill>
                <a:latin typeface="標楷體" pitchFamily="65" charset="-120"/>
                <a:ea typeface="標楷體" pitchFamily="65" charset="-120"/>
              </a:rPr>
              <a:t>檔</a:t>
            </a:r>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1k</a:t>
            </a:r>
            <a:r>
              <a:rPr lang="zh-TW" altLang="en-US" sz="2800" b="1" dirty="0">
                <a:solidFill>
                  <a:prstClr val="black"/>
                </a:solidFill>
                <a:latin typeface="標楷體" pitchFamily="65" charset="-120"/>
                <a:ea typeface="標楷體" pitchFamily="65" charset="-120"/>
              </a:rPr>
              <a:t>，指針指於</a:t>
            </a:r>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50</a:t>
            </a:r>
            <a:r>
              <a:rPr lang="zh-TW" altLang="en-US" sz="2800" b="1" dirty="0">
                <a:solidFill>
                  <a:prstClr val="black"/>
                </a:solidFill>
                <a:latin typeface="標楷體" pitchFamily="65" charset="-120"/>
                <a:ea typeface="標楷體" pitchFamily="65" charset="-120"/>
              </a:rPr>
              <a:t>的位置，則電阻為 </a:t>
            </a:r>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50*1000 = 50 </a:t>
            </a:r>
            <a:r>
              <a:rPr lang="en-US" altLang="zh-TW" sz="2800" b="1" dirty="0" err="1">
                <a:solidFill>
                  <a:prstClr val="black"/>
                </a:solidFill>
                <a:latin typeface="Times New Roman" panose="02020603050405020304" pitchFamily="18" charset="0"/>
                <a:ea typeface="標楷體" pitchFamily="65" charset="-120"/>
                <a:cs typeface="Times New Roman" panose="02020603050405020304" pitchFamily="18" charset="0"/>
              </a:rPr>
              <a:t>kΩ</a:t>
            </a:r>
            <a:endParaRPr lang="zh-TW" altLang="en-US" sz="28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E7111ABF-00C4-47E8-924F-900847DFDD9A}"/>
              </a:ext>
            </a:extLst>
          </p:cNvPr>
          <p:cNvSpPr/>
          <p:nvPr/>
        </p:nvSpPr>
        <p:spPr>
          <a:xfrm>
            <a:off x="1898114" y="3998984"/>
            <a:ext cx="513282" cy="584775"/>
          </a:xfrm>
          <a:prstGeom prst="rect">
            <a:avLst/>
          </a:prstGeom>
        </p:spPr>
        <p:txBody>
          <a:bodyPr wrap="none">
            <a:spAutoFit/>
          </a:bodyPr>
          <a:lstStyle/>
          <a:p>
            <a:r>
              <a:rPr lang="en-US" altLang="zh-TW" sz="3200" b="1" dirty="0">
                <a:solidFill>
                  <a:prstClr val="black"/>
                </a:solidFill>
                <a:latin typeface="Times New Roman" panose="02020603050405020304" pitchFamily="18" charset="0"/>
                <a:ea typeface="標楷體" pitchFamily="65" charset="-120"/>
                <a:cs typeface="Times New Roman" panose="02020603050405020304" pitchFamily="18" charset="0"/>
              </a:rPr>
              <a:t>Ω</a:t>
            </a:r>
            <a:endParaRPr lang="zh-TW" altLang="en-US" sz="3200" dirty="0"/>
          </a:p>
        </p:txBody>
      </p:sp>
      <p:sp>
        <p:nvSpPr>
          <p:cNvPr id="2" name="標題 1"/>
          <p:cNvSpPr>
            <a:spLocks noGrp="1"/>
          </p:cNvSpPr>
          <p:nvPr>
            <p:ph type="title"/>
          </p:nvPr>
        </p:nvSpPr>
        <p:spPr>
          <a:xfrm>
            <a:off x="2831511" y="0"/>
            <a:ext cx="4572000" cy="962016"/>
          </a:xfrm>
          <a:solidFill>
            <a:schemeClr val="bg1"/>
          </a:solidFill>
        </p:spPr>
        <p:txBody>
          <a:bodyPr>
            <a:noAutofit/>
          </a:bodyPr>
          <a:lstStyle/>
          <a:p>
            <a:pPr>
              <a:lnSpc>
                <a:spcPct val="130000"/>
              </a:lnSpc>
            </a:pPr>
            <a:r>
              <a:rPr lang="zh-TW" altLang="en-US" sz="4000" b="1" dirty="0">
                <a:solidFill>
                  <a:srgbClr val="0000FF"/>
                </a:solidFill>
                <a:effectLst/>
              </a:rPr>
              <a:t>電阻檔的刻度換算</a:t>
            </a:r>
            <a:endParaRPr lang="zh-TW" altLang="en-US" sz="4000" dirty="0">
              <a:solidFill>
                <a:srgbClr val="0000FF"/>
              </a:solidFill>
              <a:effectLs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a:hlinkClick r:id="" action="ppaction://noaction" highlightClick="1"/>
            <a:extLst>
              <a:ext uri="{FF2B5EF4-FFF2-40B4-BE49-F238E27FC236}">
                <a16:creationId xmlns:a16="http://schemas.microsoft.com/office/drawing/2014/main" id="{F42CF9A0-7D1D-4FB6-8BA2-A49E3A097CBE}"/>
              </a:ext>
            </a:extLst>
          </p:cNvPr>
          <p:cNvSpPr>
            <a:spLocks noChangeArrowheads="1"/>
          </p:cNvSpPr>
          <p:nvPr/>
        </p:nvSpPr>
        <p:spPr bwMode="auto">
          <a:xfrm>
            <a:off x="0" y="5867400"/>
            <a:ext cx="1447800" cy="9906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spcBef>
                <a:spcPct val="0"/>
              </a:spcBef>
              <a:buClrTx/>
              <a:buSzTx/>
              <a:buFontTx/>
              <a:buNone/>
            </a:pPr>
            <a:endParaRPr kumimoji="0" lang="zh-TW" altLang="en-US" sz="1800"/>
          </a:p>
        </p:txBody>
      </p:sp>
      <p:sp>
        <p:nvSpPr>
          <p:cNvPr id="14341" name="Rectangle 3">
            <a:extLst>
              <a:ext uri="{FF2B5EF4-FFF2-40B4-BE49-F238E27FC236}">
                <a16:creationId xmlns:a16="http://schemas.microsoft.com/office/drawing/2014/main" id="{FD61F06B-F574-4821-A202-C72CC7621D61}"/>
              </a:ext>
            </a:extLst>
          </p:cNvPr>
          <p:cNvSpPr>
            <a:spLocks noChangeArrowheads="1"/>
          </p:cNvSpPr>
          <p:nvPr/>
        </p:nvSpPr>
        <p:spPr bwMode="auto">
          <a:xfrm>
            <a:off x="464036" y="1192483"/>
            <a:ext cx="8461375" cy="65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新細明體" panose="02020500000000000000" pitchFamily="18" charset="-12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新細明體" panose="02020500000000000000" pitchFamily="18" charset="-12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新細明體" panose="02020500000000000000" pitchFamily="18" charset="-120"/>
              </a:defRPr>
            </a:lvl4pPr>
            <a:lvl5pPr marL="2057400" indent="-228600">
              <a:spcBef>
                <a:spcPts val="375"/>
              </a:spcBef>
              <a:buClr>
                <a:srgbClr val="A28E6A"/>
              </a:buClr>
              <a:buChar char="o"/>
              <a:defRPr sz="2000">
                <a:solidFill>
                  <a:schemeClr val="tx1"/>
                </a:solidFill>
                <a:latin typeface="Perpetua" panose="02020502060401020303" pitchFamily="18" charset="0"/>
                <a:ea typeface="新細明體" panose="02020500000000000000" pitchFamily="18" charset="-12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新細明體" panose="02020500000000000000" pitchFamily="18" charset="-120"/>
              </a:defRPr>
            </a:lvl9pPr>
          </a:lstStyle>
          <a:p>
            <a:pPr eaLnBrk="1" hangingPunct="1">
              <a:lnSpc>
                <a:spcPct val="110000"/>
              </a:lnSpc>
              <a:spcBef>
                <a:spcPct val="0"/>
              </a:spcBef>
              <a:spcAft>
                <a:spcPct val="30000"/>
              </a:spcAft>
              <a:buClrTx/>
              <a:buSzTx/>
              <a:buFontTx/>
              <a:buNone/>
              <a:defRPr/>
            </a:pPr>
            <a:r>
              <a:rPr kumimoji="0" lang="zh-TW" altLang="en-US" sz="3600" b="1" dirty="0">
                <a:latin typeface="微軟正黑體" panose="020B0604030504040204" pitchFamily="34" charset="-120"/>
                <a:ea typeface="微軟正黑體" panose="020B0604030504040204" pitchFamily="34" charset="-120"/>
              </a:rPr>
              <a:t>請設計一個實驗校正檢流計讀值的不準度</a:t>
            </a:r>
            <a:endParaRPr kumimoji="0" lang="en-US" altLang="zh-TW" sz="3600" b="1" dirty="0">
              <a:latin typeface="微軟正黑體" panose="020B0604030504040204" pitchFamily="34" charset="-120"/>
              <a:ea typeface="微軟正黑體" panose="020B0604030504040204" pitchFamily="34" charset="-120"/>
            </a:endParaRPr>
          </a:p>
        </p:txBody>
      </p:sp>
      <p:pic>
        <p:nvPicPr>
          <p:cNvPr id="36869" name="圖片 2">
            <a:extLst>
              <a:ext uri="{FF2B5EF4-FFF2-40B4-BE49-F238E27FC236}">
                <a16:creationId xmlns:a16="http://schemas.microsoft.com/office/drawing/2014/main" id="{0265FDBA-0A5C-410E-90EB-F774B6C8B8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469" y="1979614"/>
            <a:ext cx="3929062" cy="415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id="{BB91E4A8-A617-4505-8DB8-BF900C5054FB}"/>
              </a:ext>
            </a:extLst>
          </p:cNvPr>
          <p:cNvSpPr>
            <a:spLocks noGrp="1"/>
          </p:cNvSpPr>
          <p:nvPr>
            <p:ph type="title"/>
          </p:nvPr>
        </p:nvSpPr>
        <p:spPr/>
        <p:txBody>
          <a:bodyPr/>
          <a:lstStyle/>
          <a:p>
            <a:pPr rtl="0" eaLnBrk="1" latinLnBrk="0" hangingPunct="1"/>
            <a:r>
              <a:rPr lang="zh-TW" altLang="zh-TW" sz="4000" b="1" kern="1200" dirty="0">
                <a:solidFill>
                  <a:srgbClr val="0000CC"/>
                </a:solidFill>
                <a:effectLst/>
                <a:cs typeface="+mn-cs"/>
              </a:rPr>
              <a:t>檢流計校正</a:t>
            </a:r>
            <a:endParaRPr lang="zh-TW" altLang="en-US" sz="4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裝置, 儀錶 的圖片&#10;&#10;自動產生的描述">
            <a:extLst>
              <a:ext uri="{FF2B5EF4-FFF2-40B4-BE49-F238E27FC236}">
                <a16:creationId xmlns:a16="http://schemas.microsoft.com/office/drawing/2014/main" id="{4343E099-34A2-1D3F-ED48-32D3B9C685F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8" b="95873" l="9928" r="91426">
                        <a14:foregroundMark x1="18592" y1="6089" x2="18592" y2="6089"/>
                        <a14:foregroundMark x1="21841" y1="2774" x2="21841" y2="2774"/>
                        <a14:foregroundMark x1="18863" y1="2774" x2="20487" y2="21516"/>
                        <a14:foregroundMark x1="20217" y1="15359" x2="20758" y2="36198"/>
                        <a14:foregroundMark x1="19585" y1="37618" x2="19585" y2="53383"/>
                        <a14:foregroundMark x1="20397" y1="56834" x2="20668" y2="74290"/>
                        <a14:foregroundMark x1="21751" y1="76522" x2="23466" y2="92084"/>
                        <a14:foregroundMark x1="34296" y1="83424" x2="30957" y2="84912"/>
                        <a14:foregroundMark x1="49097" y1="82612" x2="51986" y2="82815"/>
                        <a14:foregroundMark x1="68141" y1="75034" x2="65704" y2="76861"/>
                        <a14:foregroundMark x1="76534" y1="73410" x2="77347" y2="85047"/>
                        <a14:foregroundMark x1="77347" y1="85047" x2="77347" y2="85047"/>
                        <a14:foregroundMark x1="27437" y1="95602" x2="48556" y2="95873"/>
                        <a14:foregroundMark x1="48556" y1="95873" x2="61191" y2="95535"/>
                        <a14:foregroundMark x1="81498" y1="29973" x2="77166" y2="72395"/>
                        <a14:foregroundMark x1="35560" y1="19080" x2="56769" y2="19080"/>
                        <a14:foregroundMark x1="31859" y1="8593" x2="43502" y2="893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9125" t="-2896" r="17177" b="-639"/>
          <a:stretch/>
        </p:blipFill>
        <p:spPr>
          <a:xfrm>
            <a:off x="2711017" y="-186658"/>
            <a:ext cx="3744943" cy="7018043"/>
          </a:xfrm>
          <a:prstGeom prst="rect">
            <a:avLst/>
          </a:prstGeom>
        </p:spPr>
      </p:pic>
      <p:sp>
        <p:nvSpPr>
          <p:cNvPr id="33" name="文字方塊 23">
            <a:extLst>
              <a:ext uri="{FF2B5EF4-FFF2-40B4-BE49-F238E27FC236}">
                <a16:creationId xmlns:a16="http://schemas.microsoft.com/office/drawing/2014/main" id="{E5E42A8B-8E44-29A9-77C7-4531F15180B7}"/>
              </a:ext>
            </a:extLst>
          </p:cNvPr>
          <p:cNvSpPr txBox="1">
            <a:spLocks noChangeArrowheads="1"/>
          </p:cNvSpPr>
          <p:nvPr/>
        </p:nvSpPr>
        <p:spPr bwMode="auto">
          <a:xfrm>
            <a:off x="1489492" y="3017226"/>
            <a:ext cx="1786712" cy="523220"/>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defTabSz="457200" eaLnBrk="1" hangingPunct="1">
              <a:spcBef>
                <a:spcPct val="0"/>
              </a:spcBef>
              <a:buNone/>
              <a:defRPr/>
            </a:pP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itchFamily="18" charset="0"/>
              </a:rPr>
              <a:t>電阻檔 </a:t>
            </a:r>
            <a:r>
              <a:rPr lang="el-GR"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Ω</a:t>
            </a:r>
            <a:endPar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36" name="拱形 35">
            <a:extLst>
              <a:ext uri="{FF2B5EF4-FFF2-40B4-BE49-F238E27FC236}">
                <a16:creationId xmlns:a16="http://schemas.microsoft.com/office/drawing/2014/main" id="{E39BB796-B311-E30E-4F2C-C1A58C2190A0}"/>
              </a:ext>
            </a:extLst>
          </p:cNvPr>
          <p:cNvSpPr/>
          <p:nvPr/>
        </p:nvSpPr>
        <p:spPr>
          <a:xfrm rot="16200000">
            <a:off x="3063376" y="2260715"/>
            <a:ext cx="3126003" cy="2754330"/>
          </a:xfrm>
          <a:prstGeom prst="blockArc">
            <a:avLst>
              <a:gd name="adj1" fmla="val 14556820"/>
              <a:gd name="adj2" fmla="val 21358299"/>
              <a:gd name="adj3" fmla="val 16266"/>
            </a:avLst>
          </a:prstGeom>
          <a:noFill/>
          <a:ln w="38100">
            <a:solidFill>
              <a:srgbClr val="FF0000"/>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拱形 36">
            <a:extLst>
              <a:ext uri="{FF2B5EF4-FFF2-40B4-BE49-F238E27FC236}">
                <a16:creationId xmlns:a16="http://schemas.microsoft.com/office/drawing/2014/main" id="{FB780786-396F-5B17-2A56-83652DA016DB}"/>
              </a:ext>
            </a:extLst>
          </p:cNvPr>
          <p:cNvSpPr/>
          <p:nvPr/>
        </p:nvSpPr>
        <p:spPr>
          <a:xfrm rot="16200000">
            <a:off x="3231858" y="2092612"/>
            <a:ext cx="3009782" cy="2754330"/>
          </a:xfrm>
          <a:prstGeom prst="blockArc">
            <a:avLst>
              <a:gd name="adj1" fmla="val 9320771"/>
              <a:gd name="adj2" fmla="val 13249237"/>
              <a:gd name="adj3" fmla="val 12441"/>
            </a:avLst>
          </a:prstGeom>
          <a:noFill/>
          <a:ln w="38100">
            <a:solidFill>
              <a:srgbClr val="0000FF"/>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文字方塊 23">
            <a:extLst>
              <a:ext uri="{FF2B5EF4-FFF2-40B4-BE49-F238E27FC236}">
                <a16:creationId xmlns:a16="http://schemas.microsoft.com/office/drawing/2014/main" id="{459B4FD4-D227-7B37-5166-F08F5C330B6D}"/>
              </a:ext>
            </a:extLst>
          </p:cNvPr>
          <p:cNvSpPr txBox="1">
            <a:spLocks noChangeArrowheads="1"/>
          </p:cNvSpPr>
          <p:nvPr/>
        </p:nvSpPr>
        <p:spPr bwMode="auto">
          <a:xfrm>
            <a:off x="3750743" y="3962947"/>
            <a:ext cx="1751267" cy="523220"/>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defTabSz="457200" eaLnBrk="1" hangingPunct="1">
              <a:spcBef>
                <a:spcPct val="0"/>
              </a:spcBef>
              <a:buNone/>
              <a:defRPr/>
            </a:pPr>
            <a:r>
              <a:rPr kumimoji="0" lang="zh-TW" altLang="en-US" sz="2800" b="1" i="0" u="none" strike="noStrike" kern="1200" cap="none" spc="0" normalizeH="0" baseline="0" noProof="0" dirty="0">
                <a:ln>
                  <a:noFill/>
                </a:ln>
                <a:solidFill>
                  <a:srgbClr val="0000FF"/>
                </a:solidFill>
                <a:effectLst>
                  <a:glow rad="139700">
                    <a:schemeClr val="bg1">
                      <a:alpha val="40000"/>
                    </a:schemeClr>
                  </a:glow>
                </a:effectLst>
                <a:uLnTx/>
                <a:uFillTx/>
                <a:latin typeface="微軟正黑體" panose="020B0604030504040204" pitchFamily="34" charset="-120"/>
                <a:ea typeface="微軟正黑體" panose="020B0604030504040204" pitchFamily="34" charset="-120"/>
                <a:cs typeface="Times New Roman" pitchFamily="18" charset="0"/>
              </a:rPr>
              <a:t>電流檔 </a:t>
            </a:r>
            <a:r>
              <a:rPr lang="en-US" altLang="zh-TW" sz="2800" b="1" dirty="0">
                <a:solidFill>
                  <a:srgbClr val="0000FF"/>
                </a:solidFill>
                <a:effectLst>
                  <a:glow rad="139700">
                    <a:schemeClr val="bg1">
                      <a:alpha val="40000"/>
                    </a:schemeClr>
                  </a:glow>
                </a:effectLst>
                <a:latin typeface="微軟正黑體" panose="020B0604030504040204" pitchFamily="34" charset="-120"/>
                <a:ea typeface="微軟正黑體" panose="020B0604030504040204" pitchFamily="34" charset="-120"/>
                <a:cs typeface="Times New Roman" pitchFamily="18" charset="0"/>
              </a:rPr>
              <a:t>A</a:t>
            </a:r>
            <a:endParaRPr kumimoji="0" lang="zh-TW" altLang="en-US" sz="2800" b="1" i="0" u="none" strike="noStrike" kern="1200" cap="none" spc="0" normalizeH="0" baseline="0" noProof="0" dirty="0">
              <a:ln>
                <a:noFill/>
              </a:ln>
              <a:solidFill>
                <a:srgbClr val="0000FF"/>
              </a:solidFill>
              <a:effectLst>
                <a:glow rad="139700">
                  <a:schemeClr val="bg1">
                    <a:alpha val="40000"/>
                  </a:schemeClr>
                </a:glow>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39" name="拱形 38">
            <a:extLst>
              <a:ext uri="{FF2B5EF4-FFF2-40B4-BE49-F238E27FC236}">
                <a16:creationId xmlns:a16="http://schemas.microsoft.com/office/drawing/2014/main" id="{5C404702-A47B-6358-C242-E7161324C762}"/>
              </a:ext>
            </a:extLst>
          </p:cNvPr>
          <p:cNvSpPr/>
          <p:nvPr/>
        </p:nvSpPr>
        <p:spPr>
          <a:xfrm rot="16200000">
            <a:off x="3083403" y="1949835"/>
            <a:ext cx="3009782" cy="3259870"/>
          </a:xfrm>
          <a:prstGeom prst="blockArc">
            <a:avLst>
              <a:gd name="adj1" fmla="val 885557"/>
              <a:gd name="adj2" fmla="val 5563738"/>
              <a:gd name="adj3" fmla="val 14538"/>
            </a:avLst>
          </a:prstGeom>
          <a:noFill/>
          <a:ln w="38100">
            <a:solidFill>
              <a:srgbClr val="FFFF00"/>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文字方塊 23">
            <a:extLst>
              <a:ext uri="{FF2B5EF4-FFF2-40B4-BE49-F238E27FC236}">
                <a16:creationId xmlns:a16="http://schemas.microsoft.com/office/drawing/2014/main" id="{AE203F89-EA2D-509D-8F4D-FB4EB83C0A9D}"/>
              </a:ext>
            </a:extLst>
          </p:cNvPr>
          <p:cNvSpPr txBox="1">
            <a:spLocks noChangeArrowheads="1"/>
          </p:cNvSpPr>
          <p:nvPr/>
        </p:nvSpPr>
        <p:spPr bwMode="auto">
          <a:xfrm>
            <a:off x="6272564" y="2786238"/>
            <a:ext cx="2776132" cy="523220"/>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defTabSz="457200" eaLnBrk="1" hangingPunct="1">
              <a:spcBef>
                <a:spcPct val="0"/>
              </a:spcBef>
              <a:buNone/>
              <a:defRPr/>
            </a:pPr>
            <a:r>
              <a:rPr kumimoji="0" lang="zh-TW" altLang="en-US" sz="2800" b="1" i="0" u="none" strike="noStrike" kern="1200" cap="none" spc="0" normalizeH="0" baseline="0" noProof="0" dirty="0">
                <a:ln>
                  <a:noFill/>
                </a:ln>
                <a:solidFill>
                  <a:srgbClr val="FFC000"/>
                </a:solidFill>
                <a:effectLst/>
                <a:uLnTx/>
                <a:uFillTx/>
                <a:latin typeface="微軟正黑體" pitchFamily="34" charset="-120"/>
                <a:ea typeface="微軟正黑體" pitchFamily="34" charset="-120"/>
                <a:cs typeface="Times New Roman" pitchFamily="18" charset="0"/>
              </a:rPr>
              <a:t>直流電壓檔</a:t>
            </a:r>
            <a:r>
              <a:rPr lang="en-US" altLang="zh-TW" sz="2800" b="1" dirty="0">
                <a:solidFill>
                  <a:srgbClr val="FFC000"/>
                </a:solidFill>
                <a:latin typeface="微軟正黑體" pitchFamily="34" charset="-120"/>
                <a:ea typeface="微軟正黑體" pitchFamily="34" charset="-120"/>
                <a:cs typeface="Times New Roman" pitchFamily="18" charset="0"/>
              </a:rPr>
              <a:t>V---</a:t>
            </a:r>
            <a:endParaRPr kumimoji="0" lang="zh-TW" altLang="en-US" sz="2800" b="1" i="0" u="none" strike="noStrike" kern="1200" cap="none" spc="0" normalizeH="0" baseline="0" noProof="0" dirty="0">
              <a:ln>
                <a:noFill/>
              </a:ln>
              <a:solidFill>
                <a:srgbClr val="FFC000"/>
              </a:solidFill>
              <a:effectLst/>
              <a:uLnTx/>
              <a:uFillTx/>
              <a:latin typeface="微軟正黑體" pitchFamily="34" charset="-120"/>
              <a:ea typeface="微軟正黑體" pitchFamily="34" charset="-120"/>
              <a:cs typeface="Times New Roman" pitchFamily="18" charset="0"/>
            </a:endParaRPr>
          </a:p>
        </p:txBody>
      </p:sp>
      <p:sp>
        <p:nvSpPr>
          <p:cNvPr id="10" name="文字方塊 11">
            <a:extLst>
              <a:ext uri="{FF2B5EF4-FFF2-40B4-BE49-F238E27FC236}">
                <a16:creationId xmlns:a16="http://schemas.microsoft.com/office/drawing/2014/main" id="{0ED6B9BD-E538-1F6C-9825-11A161282720}"/>
              </a:ext>
            </a:extLst>
          </p:cNvPr>
          <p:cNvSpPr txBox="1">
            <a:spLocks noChangeArrowheads="1"/>
          </p:cNvSpPr>
          <p:nvPr/>
        </p:nvSpPr>
        <p:spPr bwMode="auto">
          <a:xfrm>
            <a:off x="2689669" y="5339978"/>
            <a:ext cx="1182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w="3175">
                  <a:noFill/>
                </a:ln>
                <a:solidFill>
                  <a:srgbClr val="0000CC"/>
                </a:solidFill>
                <a:effectLst>
                  <a:glow rad="139700">
                    <a:schemeClr val="bg1">
                      <a:alpha val="40000"/>
                    </a:schemeClr>
                  </a:glow>
                </a:effectLst>
                <a:uLnTx/>
                <a:uFillTx/>
                <a:latin typeface="微軟正黑體" pitchFamily="34" charset="-120"/>
                <a:ea typeface="微軟正黑體" pitchFamily="34" charset="-120"/>
                <a:cs typeface="Times New Roman" pitchFamily="18" charset="0"/>
              </a:rPr>
              <a:t>10A</a:t>
            </a:r>
            <a:r>
              <a:rPr kumimoji="0" lang="zh-TW" altLang="en-US" sz="2800" b="1" i="0" u="none" strike="noStrike" kern="1200" cap="none" spc="0" normalizeH="0" baseline="0" noProof="0" dirty="0">
                <a:ln w="3175">
                  <a:noFill/>
                </a:ln>
                <a:solidFill>
                  <a:prstClr val="black"/>
                </a:solidFill>
                <a:effectLst>
                  <a:glow rad="139700">
                    <a:schemeClr val="bg1">
                      <a:alpha val="40000"/>
                    </a:schemeClr>
                  </a:glow>
                </a:effectLst>
                <a:uLnTx/>
                <a:uFillTx/>
                <a:latin typeface="微軟正黑體" pitchFamily="34" charset="-120"/>
                <a:ea typeface="微軟正黑體" pitchFamily="34" charset="-120"/>
                <a:cs typeface="Times New Roman" pitchFamily="18" charset="0"/>
              </a:rPr>
              <a:t> </a:t>
            </a:r>
            <a:endParaRPr kumimoji="0" lang="zh-TW" altLang="en-US" sz="2800" b="1" i="0" u="none" strike="noStrike" kern="1200" cap="none" spc="0" normalizeH="0" baseline="-25000" noProof="0" dirty="0">
              <a:ln w="3175">
                <a:noFill/>
              </a:ln>
              <a:solidFill>
                <a:prstClr val="black"/>
              </a:solidFill>
              <a:effectLst>
                <a:glow rad="139700">
                  <a:schemeClr val="bg1">
                    <a:alpha val="40000"/>
                  </a:schemeClr>
                </a:glow>
              </a:effectLst>
              <a:uLnTx/>
              <a:uFillTx/>
              <a:latin typeface="微軟正黑體" pitchFamily="34" charset="-120"/>
              <a:ea typeface="微軟正黑體" pitchFamily="34" charset="-120"/>
              <a:cs typeface="Times New Roman" pitchFamily="18" charset="0"/>
            </a:endParaRPr>
          </a:p>
        </p:txBody>
      </p:sp>
      <p:sp>
        <p:nvSpPr>
          <p:cNvPr id="13" name="文字方塊 22">
            <a:extLst>
              <a:ext uri="{FF2B5EF4-FFF2-40B4-BE49-F238E27FC236}">
                <a16:creationId xmlns:a16="http://schemas.microsoft.com/office/drawing/2014/main" id="{E5F24E66-546D-3FB5-9CAD-E4633DD6940C}"/>
              </a:ext>
            </a:extLst>
          </p:cNvPr>
          <p:cNvSpPr txBox="1">
            <a:spLocks noChangeArrowheads="1"/>
          </p:cNvSpPr>
          <p:nvPr/>
        </p:nvSpPr>
        <p:spPr bwMode="auto">
          <a:xfrm>
            <a:off x="602797" y="5084661"/>
            <a:ext cx="2295439" cy="987504"/>
          </a:xfrm>
          <a:prstGeom prst="round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6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mn-cs"/>
              </a:rPr>
              <a:t>大電流測量端點</a:t>
            </a:r>
            <a:r>
              <a:rPr kumimoji="0" lang="en-US" altLang="zh-TW" sz="26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mn-cs"/>
              </a:rPr>
              <a:t>(</a:t>
            </a:r>
            <a:r>
              <a:rPr kumimoji="0" lang="zh-TW" altLang="en-US" sz="26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mn-cs"/>
              </a:rPr>
              <a:t>最大</a:t>
            </a:r>
            <a:r>
              <a:rPr kumimoji="0" lang="en-US" altLang="zh-TW" sz="26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mn-cs"/>
              </a:rPr>
              <a:t>10 A)</a:t>
            </a:r>
            <a:endParaRPr kumimoji="0" lang="zh-TW" altLang="en-US" sz="2600" b="1" i="0" u="none" strike="noStrike" kern="1200" cap="none" spc="0" normalizeH="0" baseline="0" noProof="0" dirty="0">
              <a:ln>
                <a:noFill/>
              </a:ln>
              <a:solidFill>
                <a:srgbClr val="0000CC"/>
              </a:solidFill>
              <a:effectLst/>
              <a:uLnTx/>
              <a:uFillTx/>
              <a:latin typeface="微軟正黑體" pitchFamily="34" charset="-120"/>
              <a:ea typeface="微軟正黑體" pitchFamily="34" charset="-120"/>
              <a:cs typeface="+mn-cs"/>
            </a:endParaRPr>
          </a:p>
        </p:txBody>
      </p:sp>
      <p:sp>
        <p:nvSpPr>
          <p:cNvPr id="14" name="文字方塊 23">
            <a:extLst>
              <a:ext uri="{FF2B5EF4-FFF2-40B4-BE49-F238E27FC236}">
                <a16:creationId xmlns:a16="http://schemas.microsoft.com/office/drawing/2014/main" id="{8E9AE0BD-30A1-0C42-4359-C7917920F1B0}"/>
              </a:ext>
            </a:extLst>
          </p:cNvPr>
          <p:cNvSpPr txBox="1">
            <a:spLocks noChangeArrowheads="1"/>
          </p:cNvSpPr>
          <p:nvPr/>
        </p:nvSpPr>
        <p:spPr bwMode="auto">
          <a:xfrm>
            <a:off x="6016868" y="4860707"/>
            <a:ext cx="2932018" cy="544830"/>
          </a:xfrm>
          <a:prstGeom prst="round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6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rPr>
              <a:t>電壓測量輸入端點</a:t>
            </a:r>
          </a:p>
        </p:txBody>
      </p:sp>
      <p:sp>
        <p:nvSpPr>
          <p:cNvPr id="24" name="文字方塊 14">
            <a:extLst>
              <a:ext uri="{FF2B5EF4-FFF2-40B4-BE49-F238E27FC236}">
                <a16:creationId xmlns:a16="http://schemas.microsoft.com/office/drawing/2014/main" id="{5D4FDCDF-4958-DABB-6C3E-58EB0D0C10AC}"/>
              </a:ext>
            </a:extLst>
          </p:cNvPr>
          <p:cNvSpPr txBox="1">
            <a:spLocks noChangeArrowheads="1"/>
          </p:cNvSpPr>
          <p:nvPr/>
        </p:nvSpPr>
        <p:spPr bwMode="auto">
          <a:xfrm>
            <a:off x="5759758" y="5880088"/>
            <a:ext cx="3494550" cy="987504"/>
          </a:xfrm>
          <a:prstGeom prst="round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defTabSz="457200" eaLnBrk="1" hangingPunct="1">
              <a:spcBef>
                <a:spcPct val="0"/>
              </a:spcBef>
              <a:buNone/>
              <a:defRPr/>
            </a:pPr>
            <a:r>
              <a:rPr kumimoji="0" lang="el-GR" altLang="zh-TW" sz="2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itchFamily="18" charset="0"/>
              </a:rPr>
              <a:t>Ω</a:t>
            </a:r>
            <a:r>
              <a:rPr kumimoji="0" lang="zh-TW" altLang="en-US" sz="2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itchFamily="18" charset="0"/>
              </a:rPr>
              <a:t> </a:t>
            </a:r>
            <a:r>
              <a:rPr kumimoji="0" lang="en-US" altLang="zh-TW" sz="2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mA:</a:t>
            </a:r>
            <a:r>
              <a:rPr kumimoji="0" lang="zh-TW" altLang="en-US" sz="2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 電阻</a:t>
            </a:r>
            <a:r>
              <a:rPr kumimoji="0" lang="en-US" altLang="zh-TW" sz="2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a:t>
            </a:r>
            <a:r>
              <a:rPr kumimoji="0" lang="zh-TW" altLang="en-US" sz="2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電流</a:t>
            </a:r>
            <a:r>
              <a:rPr kumimoji="0" lang="en-US" altLang="zh-TW" sz="2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rPr>
              <a:t>(mA)</a:t>
            </a:r>
            <a:r>
              <a:rPr lang="zh-TW" altLang="en-US" sz="2600" b="1" dirty="0">
                <a:solidFill>
                  <a:srgbClr val="FF0000"/>
                </a:solidFill>
                <a:latin typeface="微軟正黑體" pitchFamily="34" charset="-120"/>
                <a:ea typeface="微軟正黑體" pitchFamily="34" charset="-120"/>
                <a:cs typeface="Times New Roman" pitchFamily="18" charset="0"/>
              </a:rPr>
              <a:t>測量輸入端點</a:t>
            </a:r>
            <a:endParaRPr kumimoji="0" lang="zh-TW" altLang="en-US" sz="2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itchFamily="18" charset="0"/>
            </a:endParaRPr>
          </a:p>
        </p:txBody>
      </p:sp>
      <p:sp>
        <p:nvSpPr>
          <p:cNvPr id="26" name="文字方塊 14">
            <a:extLst>
              <a:ext uri="{FF2B5EF4-FFF2-40B4-BE49-F238E27FC236}">
                <a16:creationId xmlns:a16="http://schemas.microsoft.com/office/drawing/2014/main" id="{78BBA8C9-96D1-F332-7AEB-5FAC1697C975}"/>
              </a:ext>
            </a:extLst>
          </p:cNvPr>
          <p:cNvSpPr txBox="1">
            <a:spLocks noChangeArrowheads="1"/>
          </p:cNvSpPr>
          <p:nvPr/>
        </p:nvSpPr>
        <p:spPr bwMode="auto">
          <a:xfrm>
            <a:off x="5883642" y="5230837"/>
            <a:ext cx="8082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2000" b="1" i="0" u="none" strike="noStrike" kern="1200" cap="none" spc="0" normalizeH="0" baseline="0" noProof="0" dirty="0">
                <a:solidFill>
                  <a:srgbClr val="0000CC"/>
                </a:solidFill>
                <a:effectLst>
                  <a:glow rad="63500">
                    <a:schemeClr val="bg1">
                      <a:alpha val="40000"/>
                    </a:schemeClr>
                  </a:glow>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itchFamily="18" charset="0"/>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2000" b="1" i="0" u="none" strike="noStrike" kern="1200" cap="none" spc="0" normalizeH="0" baseline="0" noProof="0" dirty="0" err="1">
                <a:solidFill>
                  <a:srgbClr val="0000CC"/>
                </a:solidFill>
                <a:effectLst>
                  <a:glow rad="63500">
                    <a:schemeClr val="bg1">
                      <a:alpha val="40000"/>
                    </a:schemeClr>
                  </a:glow>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rPr>
              <a:t>hFE</a:t>
            </a:r>
            <a:endParaRPr kumimoji="0" lang="zh-TW" altLang="en-US" sz="2000" b="1" i="0" u="none" strike="noStrike" kern="1200" cap="none" spc="0" normalizeH="0" baseline="0" noProof="0" dirty="0">
              <a:solidFill>
                <a:srgbClr val="0000CC"/>
              </a:solidFill>
              <a:effectLst>
                <a:glow rad="63500">
                  <a:schemeClr val="bg1">
                    <a:alpha val="40000"/>
                  </a:schemeClr>
                </a:glow>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endParaRPr>
          </a:p>
        </p:txBody>
      </p:sp>
      <p:sp>
        <p:nvSpPr>
          <p:cNvPr id="29" name="文字方塊 23">
            <a:extLst>
              <a:ext uri="{FF2B5EF4-FFF2-40B4-BE49-F238E27FC236}">
                <a16:creationId xmlns:a16="http://schemas.microsoft.com/office/drawing/2014/main" id="{AE203F89-EA2D-509D-8F4D-FB4EB83C0A9D}"/>
              </a:ext>
            </a:extLst>
          </p:cNvPr>
          <p:cNvSpPr txBox="1">
            <a:spLocks noChangeArrowheads="1"/>
          </p:cNvSpPr>
          <p:nvPr/>
        </p:nvSpPr>
        <p:spPr bwMode="auto">
          <a:xfrm>
            <a:off x="6146025" y="3727810"/>
            <a:ext cx="2538566" cy="523220"/>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defTabSz="457200" eaLnBrk="1" hangingPunct="1">
              <a:spcBef>
                <a:spcPct val="0"/>
              </a:spcBef>
              <a:buNone/>
              <a:defRPr/>
            </a:pPr>
            <a:r>
              <a:rPr kumimoji="0" lang="zh-TW" altLang="en-US" sz="28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rPr>
              <a:t>交流電壓檔</a:t>
            </a:r>
            <a:r>
              <a:rPr lang="en-US" altLang="zh-TW" sz="2800" b="1" dirty="0">
                <a:solidFill>
                  <a:srgbClr val="ED7D31">
                    <a:lumMod val="75000"/>
                  </a:srgbClr>
                </a:solidFill>
                <a:latin typeface="微軟正黑體" pitchFamily="34" charset="-120"/>
                <a:ea typeface="微軟正黑體" pitchFamily="34" charset="-120"/>
                <a:cs typeface="Times New Roman" pitchFamily="18" charset="0"/>
              </a:rPr>
              <a:t>V~</a:t>
            </a:r>
            <a:endParaRPr kumimoji="0" lang="zh-TW" altLang="en-US" sz="2800" b="1" i="0" u="none" strike="noStrike" kern="1200" cap="none" spc="0" normalizeH="0" baseline="0" noProof="0" dirty="0">
              <a:ln>
                <a:noFill/>
              </a:ln>
              <a:solidFill>
                <a:srgbClr val="ED7D31">
                  <a:lumMod val="75000"/>
                </a:srgbClr>
              </a:solidFill>
              <a:effectLst/>
              <a:uLnTx/>
              <a:uFillTx/>
              <a:latin typeface="微軟正黑體" pitchFamily="34" charset="-120"/>
              <a:ea typeface="微軟正黑體" pitchFamily="34" charset="-120"/>
              <a:cs typeface="Times New Roman" pitchFamily="18" charset="0"/>
            </a:endParaRPr>
          </a:p>
        </p:txBody>
      </p:sp>
      <p:sp>
        <p:nvSpPr>
          <p:cNvPr id="30" name="拱形 29">
            <a:extLst>
              <a:ext uri="{FF2B5EF4-FFF2-40B4-BE49-F238E27FC236}">
                <a16:creationId xmlns:a16="http://schemas.microsoft.com/office/drawing/2014/main" id="{5C404702-A47B-6358-C242-E7161324C762}"/>
              </a:ext>
            </a:extLst>
          </p:cNvPr>
          <p:cNvSpPr/>
          <p:nvPr/>
        </p:nvSpPr>
        <p:spPr>
          <a:xfrm rot="20200372">
            <a:off x="4162424" y="2660194"/>
            <a:ext cx="1922997" cy="2035334"/>
          </a:xfrm>
          <a:prstGeom prst="blockArc">
            <a:avLst>
              <a:gd name="adj1" fmla="val 1571590"/>
              <a:gd name="adj2" fmla="val 5131163"/>
              <a:gd name="adj3" fmla="val 15272"/>
            </a:avLst>
          </a:prstGeom>
          <a:noFill/>
          <a:ln w="38100">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62"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橢圓 31">
            <a:extLst>
              <a:ext uri="{FF2B5EF4-FFF2-40B4-BE49-F238E27FC236}">
                <a16:creationId xmlns:a16="http://schemas.microsoft.com/office/drawing/2014/main" id="{FD7B233E-0AAF-2EA5-4E0E-9010EB56EB91}"/>
              </a:ext>
            </a:extLst>
          </p:cNvPr>
          <p:cNvSpPr/>
          <p:nvPr/>
        </p:nvSpPr>
        <p:spPr>
          <a:xfrm>
            <a:off x="3174826" y="1838504"/>
            <a:ext cx="714006" cy="640872"/>
          </a:xfrm>
          <a:prstGeom prst="ellipse">
            <a:avLst/>
          </a:prstGeom>
          <a:noFill/>
          <a:ln w="3810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文字方塊 23">
            <a:extLst>
              <a:ext uri="{FF2B5EF4-FFF2-40B4-BE49-F238E27FC236}">
                <a16:creationId xmlns:a16="http://schemas.microsoft.com/office/drawing/2014/main" id="{E5E42A8B-8E44-29A9-77C7-4531F15180B7}"/>
              </a:ext>
            </a:extLst>
          </p:cNvPr>
          <p:cNvSpPr txBox="1">
            <a:spLocks noChangeArrowheads="1"/>
          </p:cNvSpPr>
          <p:nvPr/>
        </p:nvSpPr>
        <p:spPr bwMode="auto">
          <a:xfrm>
            <a:off x="1434900" y="1955275"/>
            <a:ext cx="1639796" cy="523220"/>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6600CC"/>
                </a:solidFill>
                <a:effectLst/>
                <a:uLnTx/>
                <a:uFillTx/>
                <a:latin typeface="微軟正黑體" pitchFamily="34" charset="-120"/>
                <a:ea typeface="微軟正黑體" pitchFamily="34" charset="-120"/>
                <a:cs typeface="Times New Roman" pitchFamily="18" charset="0"/>
              </a:rPr>
              <a:t>電源開關</a:t>
            </a:r>
          </a:p>
        </p:txBody>
      </p:sp>
      <p:sp>
        <p:nvSpPr>
          <p:cNvPr id="35" name="橢圓 34">
            <a:extLst>
              <a:ext uri="{FF2B5EF4-FFF2-40B4-BE49-F238E27FC236}">
                <a16:creationId xmlns:a16="http://schemas.microsoft.com/office/drawing/2014/main" id="{B7466A10-D255-9153-9635-EB365D48949B}"/>
              </a:ext>
            </a:extLst>
          </p:cNvPr>
          <p:cNvSpPr/>
          <p:nvPr/>
        </p:nvSpPr>
        <p:spPr>
          <a:xfrm>
            <a:off x="5515746" y="1792913"/>
            <a:ext cx="714006" cy="640872"/>
          </a:xfrm>
          <a:prstGeom prst="ellipse">
            <a:avLst/>
          </a:prstGeom>
          <a:noFill/>
          <a:ln w="3810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6600CC"/>
              </a:solidFill>
              <a:effectLst/>
              <a:uLnTx/>
              <a:uFillTx/>
              <a:latin typeface="Calibri" panose="020F0502020204030204"/>
              <a:ea typeface="新細明體" panose="02020500000000000000" pitchFamily="18" charset="-120"/>
              <a:cs typeface="+mn-cs"/>
            </a:endParaRPr>
          </a:p>
        </p:txBody>
      </p:sp>
      <p:sp>
        <p:nvSpPr>
          <p:cNvPr id="41" name="文字方塊 23">
            <a:extLst>
              <a:ext uri="{FF2B5EF4-FFF2-40B4-BE49-F238E27FC236}">
                <a16:creationId xmlns:a16="http://schemas.microsoft.com/office/drawing/2014/main" id="{3F822F15-3F25-A65F-2E90-9A62F1C807FB}"/>
              </a:ext>
            </a:extLst>
          </p:cNvPr>
          <p:cNvSpPr txBox="1">
            <a:spLocks noChangeArrowheads="1"/>
          </p:cNvSpPr>
          <p:nvPr/>
        </p:nvSpPr>
        <p:spPr bwMode="auto">
          <a:xfrm>
            <a:off x="6367136" y="1493936"/>
            <a:ext cx="1715738" cy="954107"/>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6600CC"/>
                </a:solidFill>
                <a:effectLst/>
                <a:uLnTx/>
                <a:uFillTx/>
                <a:latin typeface="微軟正黑體" pitchFamily="34" charset="-120"/>
                <a:ea typeface="微軟正黑體" pitchFamily="34" charset="-120"/>
                <a:cs typeface="Times New Roman" pitchFamily="18" charset="0"/>
              </a:rPr>
              <a:t>螢幕測量結果鎖定</a:t>
            </a:r>
          </a:p>
        </p:txBody>
      </p:sp>
      <p:sp>
        <p:nvSpPr>
          <p:cNvPr id="44" name="文字方塊 23">
            <a:extLst>
              <a:ext uri="{FF2B5EF4-FFF2-40B4-BE49-F238E27FC236}">
                <a16:creationId xmlns:a16="http://schemas.microsoft.com/office/drawing/2014/main" id="{8E9AE0BD-30A1-0C42-4359-C7917920F1B0}"/>
              </a:ext>
            </a:extLst>
          </p:cNvPr>
          <p:cNvSpPr txBox="1">
            <a:spLocks noChangeArrowheads="1"/>
          </p:cNvSpPr>
          <p:nvPr/>
        </p:nvSpPr>
        <p:spPr bwMode="auto">
          <a:xfrm>
            <a:off x="4014920" y="6053929"/>
            <a:ext cx="1305764" cy="919401"/>
          </a:xfrm>
          <a:prstGeom prst="roundRect">
            <a:avLst>
              <a:gd name="adj" fmla="val 9208"/>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TW" altLang="en-US" sz="2400" b="1" i="0" u="none" strike="noStrike" kern="1200" cap="none" spc="0" normalizeH="0" baseline="0" noProof="0" dirty="0">
                <a:ln w="3175">
                  <a:noFill/>
                </a:ln>
                <a:solidFill>
                  <a:prstClr val="black"/>
                </a:solidFill>
                <a:effectLst>
                  <a:glow rad="63500">
                    <a:schemeClr val="bg1">
                      <a:alpha val="40000"/>
                    </a:schemeClr>
                  </a:glow>
                </a:effectLst>
                <a:uLnTx/>
                <a:uFillTx/>
                <a:latin typeface="微軟正黑體" pitchFamily="34" charset="-120"/>
                <a:ea typeface="微軟正黑體" pitchFamily="34" charset="-120"/>
                <a:cs typeface="Times New Roman" pitchFamily="18" charset="0"/>
              </a:rPr>
              <a:t>接地點</a:t>
            </a:r>
            <a:r>
              <a:rPr kumimoji="0" lang="en-US" altLang="zh-TW" sz="2400" b="1" i="0" u="none" strike="noStrike" kern="1200" cap="none" spc="0" normalizeH="0" baseline="0" noProof="0" dirty="0">
                <a:ln w="3175">
                  <a:noFill/>
                </a:ln>
                <a:solidFill>
                  <a:prstClr val="black"/>
                </a:solidFill>
                <a:effectLst>
                  <a:glow rad="63500">
                    <a:schemeClr val="bg1">
                      <a:alpha val="40000"/>
                    </a:schemeClr>
                  </a:glow>
                </a:effectLst>
                <a:uLnTx/>
                <a:uFillTx/>
                <a:latin typeface="微軟正黑體" pitchFamily="34" charset="-120"/>
                <a:ea typeface="微軟正黑體" pitchFamily="34" charset="-120"/>
                <a:cs typeface="Times New Roman" pitchFamily="18" charset="0"/>
              </a:rPr>
              <a:t>/</a:t>
            </a:r>
            <a:r>
              <a:rPr kumimoji="0" lang="zh-TW" altLang="en-US" sz="2400" b="1" i="0" u="none" strike="noStrike" kern="1200" cap="none" spc="0" normalizeH="0" baseline="0" noProof="0" dirty="0">
                <a:ln w="3175">
                  <a:noFill/>
                </a:ln>
                <a:solidFill>
                  <a:prstClr val="black"/>
                </a:solidFill>
                <a:effectLst>
                  <a:glow rad="63500">
                    <a:schemeClr val="bg1">
                      <a:alpha val="40000"/>
                    </a:schemeClr>
                  </a:glow>
                </a:effectLst>
                <a:uLnTx/>
                <a:uFillTx/>
                <a:latin typeface="微軟正黑體" pitchFamily="34" charset="-120"/>
                <a:ea typeface="微軟正黑體" pitchFamily="34" charset="-120"/>
                <a:cs typeface="Times New Roman" pitchFamily="18" charset="0"/>
              </a:rPr>
              <a:t>負極</a:t>
            </a:r>
          </a:p>
        </p:txBody>
      </p:sp>
      <p:cxnSp>
        <p:nvCxnSpPr>
          <p:cNvPr id="65" name="直線接點 64"/>
          <p:cNvCxnSpPr/>
          <p:nvPr/>
        </p:nvCxnSpPr>
        <p:spPr>
          <a:xfrm flipV="1">
            <a:off x="4774992" y="5094271"/>
            <a:ext cx="872721" cy="500284"/>
          </a:xfrm>
          <a:prstGeom prst="line">
            <a:avLst/>
          </a:prstGeom>
          <a:ln w="476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4769716" y="5625692"/>
            <a:ext cx="924924" cy="448831"/>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a:off x="5615491" y="5134194"/>
            <a:ext cx="7246" cy="877505"/>
          </a:xfrm>
          <a:prstGeom prst="line">
            <a:avLst/>
          </a:prstGeom>
          <a:ln w="603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flipV="1">
            <a:off x="3839493" y="5590725"/>
            <a:ext cx="820474" cy="1"/>
          </a:xfrm>
          <a:prstGeom prst="line">
            <a:avLst/>
          </a:prstGeom>
          <a:ln w="603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a:off x="4758945" y="1678040"/>
            <a:ext cx="9836" cy="540762"/>
          </a:xfrm>
          <a:prstGeom prst="straightConnector1">
            <a:avLst/>
          </a:prstGeom>
          <a:ln w="34925">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cxnSpLocks/>
          </p:cNvCxnSpPr>
          <p:nvPr/>
        </p:nvCxnSpPr>
        <p:spPr>
          <a:xfrm flipH="1" flipV="1">
            <a:off x="5555358" y="4676879"/>
            <a:ext cx="873004" cy="6759"/>
          </a:xfrm>
          <a:prstGeom prst="straightConnector1">
            <a:avLst/>
          </a:prstGeom>
          <a:ln w="34925">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cxnSpLocks/>
            <a:endCxn id="3" idx="3"/>
          </p:cNvCxnSpPr>
          <p:nvPr/>
        </p:nvCxnSpPr>
        <p:spPr>
          <a:xfrm flipV="1">
            <a:off x="3864719" y="4687356"/>
            <a:ext cx="51294" cy="779998"/>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134B7D23-6D73-4CA1-8EAB-7E35FF2F1E1E}"/>
              </a:ext>
            </a:extLst>
          </p:cNvPr>
          <p:cNvSpPr>
            <a:spLocks noGrp="1"/>
          </p:cNvSpPr>
          <p:nvPr>
            <p:ph type="title"/>
          </p:nvPr>
        </p:nvSpPr>
        <p:spPr>
          <a:xfrm>
            <a:off x="-66466" y="362667"/>
            <a:ext cx="3111916" cy="1325563"/>
          </a:xfrm>
        </p:spPr>
        <p:txBody>
          <a:bodyPr>
            <a:normAutofit fontScale="90000"/>
          </a:bodyPr>
          <a:lstStyle/>
          <a:p>
            <a:pPr algn="ctr"/>
            <a:r>
              <a:rPr lang="en-US" altLang="zh-TW" b="1" i="0" kern="1200" spc="0" baseline="0" dirty="0">
                <a:ln>
                  <a:noFill/>
                </a:ln>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GDM-350B</a:t>
            </a:r>
            <a:br>
              <a:rPr lang="en-US" altLang="zh-TW" b="1" i="0" kern="1200" spc="0" baseline="0" dirty="0">
                <a:ln>
                  <a:noFill/>
                </a:ln>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萬用電錶</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43" name="文字方塊 14">
            <a:extLst>
              <a:ext uri="{FF2B5EF4-FFF2-40B4-BE49-F238E27FC236}">
                <a16:creationId xmlns:a16="http://schemas.microsoft.com/office/drawing/2014/main" id="{81AB2C1C-FABA-4930-9E01-087C44E86ED7}"/>
              </a:ext>
            </a:extLst>
          </p:cNvPr>
          <p:cNvSpPr txBox="1">
            <a:spLocks noChangeArrowheads="1"/>
          </p:cNvSpPr>
          <p:nvPr/>
        </p:nvSpPr>
        <p:spPr bwMode="auto">
          <a:xfrm>
            <a:off x="6287766" y="4491396"/>
            <a:ext cx="13897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eaLnBrk="1" hangingPunct="1">
              <a:spcBef>
                <a:spcPct val="0"/>
              </a:spcBef>
              <a:buNone/>
              <a:defRPr/>
            </a:pPr>
            <a:r>
              <a:rPr lang="zh-TW" altLang="en-US" sz="2400" b="1" dirty="0">
                <a:solidFill>
                  <a:srgbClr val="0000FF"/>
                </a:solidFill>
                <a:latin typeface="微軟正黑體" pitchFamily="34" charset="-120"/>
                <a:ea typeface="微軟正黑體" pitchFamily="34" charset="-120"/>
                <a:cs typeface="Times New Roman" pitchFamily="18" charset="0"/>
              </a:rPr>
              <a:t>溫度</a:t>
            </a:r>
            <a:r>
              <a:rPr lang="zh-TW" altLang="en-US" sz="2400" b="1" dirty="0">
                <a:solidFill>
                  <a:prstClr val="black"/>
                </a:solidFill>
                <a:latin typeface="微軟正黑體" pitchFamily="34" charset="-120"/>
                <a:ea typeface="微軟正黑體" pitchFamily="34" charset="-120"/>
                <a:cs typeface="Times New Roman" pitchFamily="18" charset="0"/>
              </a:rPr>
              <a:t> </a:t>
            </a:r>
            <a:r>
              <a:rPr kumimoji="0" lang="en-US" altLang="zh-TW" sz="24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itchFamily="18" charset="0"/>
              </a:rPr>
              <a:t>℃</a:t>
            </a:r>
            <a:endParaRPr kumimoji="0" lang="zh-TW" altLang="en-US" sz="24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endParaRPr>
          </a:p>
        </p:txBody>
      </p:sp>
      <p:sp>
        <p:nvSpPr>
          <p:cNvPr id="6" name="矩形 5">
            <a:extLst>
              <a:ext uri="{FF2B5EF4-FFF2-40B4-BE49-F238E27FC236}">
                <a16:creationId xmlns:a16="http://schemas.microsoft.com/office/drawing/2014/main" id="{5B160C99-3382-4943-9935-BC4BCC9FC83F}"/>
              </a:ext>
            </a:extLst>
          </p:cNvPr>
          <p:cNvSpPr/>
          <p:nvPr/>
        </p:nvSpPr>
        <p:spPr>
          <a:xfrm>
            <a:off x="4432560" y="1269923"/>
            <a:ext cx="1355593" cy="830997"/>
          </a:xfrm>
          <a:prstGeom prst="rect">
            <a:avLst/>
          </a:prstGeom>
          <a:noFill/>
        </p:spPr>
        <p:txBody>
          <a:bodyPr wrap="square">
            <a:spAutoFit/>
          </a:bodyPr>
          <a:lstStyle/>
          <a:p>
            <a:pPr lvl="0" algn="ctr" defTabSz="457200">
              <a:spcBef>
                <a:spcPct val="0"/>
              </a:spcBef>
              <a:defRPr/>
            </a:pPr>
            <a:r>
              <a:rPr lang="zh-TW" altLang="en-US" sz="2400" b="1" dirty="0">
                <a:solidFill>
                  <a:srgbClr val="0000CC"/>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電晶體</a:t>
            </a:r>
            <a:endParaRPr lang="en-US" altLang="zh-TW" sz="2400" b="1" dirty="0">
              <a:solidFill>
                <a:srgbClr val="0000CC"/>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endParaRPr>
          </a:p>
          <a:p>
            <a:pPr lvl="0" algn="ctr" defTabSz="457200">
              <a:spcBef>
                <a:spcPct val="0"/>
              </a:spcBef>
              <a:defRPr/>
            </a:pPr>
            <a:r>
              <a:rPr lang="en-US" altLang="zh-TW" sz="2400" b="1" dirty="0" err="1">
                <a:solidFill>
                  <a:srgbClr val="0000CC"/>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hFE</a:t>
            </a:r>
            <a:endParaRPr lang="zh-TW" altLang="en-US" dirty="0">
              <a:effectLst>
                <a:glow rad="139700">
                  <a:schemeClr val="bg1">
                    <a:alpha val="40000"/>
                  </a:schemeClr>
                </a:glow>
              </a:effectLst>
            </a:endParaRPr>
          </a:p>
        </p:txBody>
      </p:sp>
      <p:sp>
        <p:nvSpPr>
          <p:cNvPr id="3" name="橢圓 2">
            <a:extLst>
              <a:ext uri="{FF2B5EF4-FFF2-40B4-BE49-F238E27FC236}">
                <a16:creationId xmlns:a16="http://schemas.microsoft.com/office/drawing/2014/main" id="{DBA13055-7CE3-4527-8184-122F04EDF5E0}"/>
              </a:ext>
            </a:extLst>
          </p:cNvPr>
          <p:cNvSpPr/>
          <p:nvPr/>
        </p:nvSpPr>
        <p:spPr>
          <a:xfrm>
            <a:off x="3875044" y="4438675"/>
            <a:ext cx="279753" cy="291348"/>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5" name="直線單箭頭接點 44">
            <a:extLst>
              <a:ext uri="{FF2B5EF4-FFF2-40B4-BE49-F238E27FC236}">
                <a16:creationId xmlns:a16="http://schemas.microsoft.com/office/drawing/2014/main" id="{D32DE8F1-6DDF-4264-841E-0378A9D09C63}"/>
              </a:ext>
            </a:extLst>
          </p:cNvPr>
          <p:cNvCxnSpPr>
            <a:cxnSpLocks/>
            <a:stCxn id="46" idx="3"/>
          </p:cNvCxnSpPr>
          <p:nvPr/>
        </p:nvCxnSpPr>
        <p:spPr>
          <a:xfrm flipV="1">
            <a:off x="2587796" y="4436834"/>
            <a:ext cx="944033" cy="277156"/>
          </a:xfrm>
          <a:prstGeom prst="straightConnector1">
            <a:avLst/>
          </a:prstGeom>
          <a:ln w="34925">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文字方塊 14">
            <a:extLst>
              <a:ext uri="{FF2B5EF4-FFF2-40B4-BE49-F238E27FC236}">
                <a16:creationId xmlns:a16="http://schemas.microsoft.com/office/drawing/2014/main" id="{2D4BB9B4-753F-47EC-892F-73EAEB71FB9B}"/>
              </a:ext>
            </a:extLst>
          </p:cNvPr>
          <p:cNvSpPr txBox="1">
            <a:spLocks noChangeArrowheads="1"/>
          </p:cNvSpPr>
          <p:nvPr/>
        </p:nvSpPr>
        <p:spPr bwMode="auto">
          <a:xfrm>
            <a:off x="797165" y="4452380"/>
            <a:ext cx="1790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eaLnBrk="1" hangingPunct="1">
              <a:spcBef>
                <a:spcPct val="0"/>
              </a:spcBef>
              <a:buNone/>
              <a:defRPr/>
            </a:pPr>
            <a:r>
              <a:rPr lang="zh-TW" altLang="en-US" sz="2800" b="1" dirty="0">
                <a:solidFill>
                  <a:srgbClr val="FF3300"/>
                </a:solidFill>
                <a:latin typeface="微軟正黑體" pitchFamily="34" charset="-120"/>
                <a:ea typeface="微軟正黑體" pitchFamily="34" charset="-120"/>
                <a:cs typeface="Times New Roman" pitchFamily="18" charset="0"/>
              </a:rPr>
              <a:t>導通測試</a:t>
            </a:r>
            <a:endParaRPr kumimoji="0" lang="zh-TW" alt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Times New Roman" pitchFamily="18" charset="0"/>
            </a:endParaRPr>
          </a:p>
        </p:txBody>
      </p:sp>
      <p:pic>
        <p:nvPicPr>
          <p:cNvPr id="47" name="圖形 46" descr="首頁">
            <a:hlinkClick r:id="rId4" action="ppaction://hlinksldjump"/>
            <a:extLst>
              <a:ext uri="{FF2B5EF4-FFF2-40B4-BE49-F238E27FC236}">
                <a16:creationId xmlns:a16="http://schemas.microsoft.com/office/drawing/2014/main" id="{E4284113-22CD-4EA6-9974-BD486C1314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308" y="-53525"/>
            <a:ext cx="713692" cy="713692"/>
          </a:xfrm>
          <a:prstGeom prst="rect">
            <a:avLst/>
          </a:prstGeom>
        </p:spPr>
      </p:pic>
    </p:spTree>
    <p:extLst>
      <p:ext uri="{BB962C8B-B14F-4D97-AF65-F5344CB8AC3E}">
        <p14:creationId xmlns:p14="http://schemas.microsoft.com/office/powerpoint/2010/main" val="25544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ppt_x"/>
                                          </p:val>
                                        </p:tav>
                                        <p:tav tm="100000">
                                          <p:val>
                                            <p:strVal val="#ppt_x"/>
                                          </p:val>
                                        </p:tav>
                                      </p:tavLst>
                                    </p:anim>
                                    <p:anim calcmode="lin" valueType="num">
                                      <p:cBhvr additive="base">
                                        <p:cTn id="6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additive="base">
                                        <p:cTn id="69" dur="500" fill="hold"/>
                                        <p:tgtEl>
                                          <p:spTgt spid="38"/>
                                        </p:tgtEl>
                                        <p:attrNameLst>
                                          <p:attrName>ppt_x</p:attrName>
                                        </p:attrNameLst>
                                      </p:cBhvr>
                                      <p:tavLst>
                                        <p:tav tm="0">
                                          <p:val>
                                            <p:strVal val="#ppt_x"/>
                                          </p:val>
                                        </p:tav>
                                        <p:tav tm="100000">
                                          <p:val>
                                            <p:strVal val="#ppt_x"/>
                                          </p:val>
                                        </p:tav>
                                      </p:tavLst>
                                    </p:anim>
                                    <p:anim calcmode="lin" valueType="num">
                                      <p:cBhvr additive="base">
                                        <p:cTn id="7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94"/>
                                        </p:tgtEl>
                                        <p:attrNameLst>
                                          <p:attrName>style.visibility</p:attrName>
                                        </p:attrNameLst>
                                      </p:cBhvr>
                                      <p:to>
                                        <p:strVal val="visible"/>
                                      </p:to>
                                    </p:set>
                                    <p:anim calcmode="lin" valueType="num">
                                      <p:cBhvr additive="base">
                                        <p:cTn id="81" dur="500" fill="hold"/>
                                        <p:tgtEl>
                                          <p:spTgt spid="94"/>
                                        </p:tgtEl>
                                        <p:attrNameLst>
                                          <p:attrName>ppt_x</p:attrName>
                                        </p:attrNameLst>
                                      </p:cBhvr>
                                      <p:tavLst>
                                        <p:tav tm="0">
                                          <p:val>
                                            <p:strVal val="#ppt_x"/>
                                          </p:val>
                                        </p:tav>
                                        <p:tav tm="100000">
                                          <p:val>
                                            <p:strVal val="#ppt_x"/>
                                          </p:val>
                                        </p:tav>
                                      </p:tavLst>
                                    </p:anim>
                                    <p:anim calcmode="lin" valueType="num">
                                      <p:cBhvr additive="base">
                                        <p:cTn id="82" dur="500" fill="hold"/>
                                        <p:tgtEl>
                                          <p:spTgt spid="9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75"/>
                                        </p:tgtEl>
                                        <p:attrNameLst>
                                          <p:attrName>style.visibility</p:attrName>
                                        </p:attrNameLst>
                                      </p:cBhvr>
                                      <p:to>
                                        <p:strVal val="visible"/>
                                      </p:to>
                                    </p:set>
                                    <p:anim calcmode="lin" valueType="num">
                                      <p:cBhvr additive="base">
                                        <p:cTn id="91" dur="500" fill="hold"/>
                                        <p:tgtEl>
                                          <p:spTgt spid="75"/>
                                        </p:tgtEl>
                                        <p:attrNameLst>
                                          <p:attrName>ppt_x</p:attrName>
                                        </p:attrNameLst>
                                      </p:cBhvr>
                                      <p:tavLst>
                                        <p:tav tm="0">
                                          <p:val>
                                            <p:strVal val="#ppt_x"/>
                                          </p:val>
                                        </p:tav>
                                        <p:tav tm="100000">
                                          <p:val>
                                            <p:strVal val="#ppt_x"/>
                                          </p:val>
                                        </p:tav>
                                      </p:tavLst>
                                    </p:anim>
                                    <p:anim calcmode="lin" valueType="num">
                                      <p:cBhvr additive="base">
                                        <p:cTn id="9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additive="base">
                                        <p:cTn id="97" dur="500" fill="hold"/>
                                        <p:tgtEl>
                                          <p:spTgt spid="36"/>
                                        </p:tgtEl>
                                        <p:attrNameLst>
                                          <p:attrName>ppt_x</p:attrName>
                                        </p:attrNameLst>
                                      </p:cBhvr>
                                      <p:tavLst>
                                        <p:tav tm="0">
                                          <p:val>
                                            <p:strVal val="#ppt_x"/>
                                          </p:val>
                                        </p:tav>
                                        <p:tav tm="100000">
                                          <p:val>
                                            <p:strVal val="#ppt_x"/>
                                          </p:val>
                                        </p:tav>
                                      </p:tavLst>
                                    </p:anim>
                                    <p:anim calcmode="lin" valueType="num">
                                      <p:cBhvr additive="base">
                                        <p:cTn id="98" dur="500" fill="hold"/>
                                        <p:tgtEl>
                                          <p:spTgt spid="3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ppt_x"/>
                                          </p:val>
                                        </p:tav>
                                        <p:tav tm="100000">
                                          <p:val>
                                            <p:strVal val="#ppt_x"/>
                                          </p:val>
                                        </p:tav>
                                      </p:tavLst>
                                    </p:anim>
                                    <p:anim calcmode="lin" valueType="num">
                                      <p:cBhvr additive="base">
                                        <p:cTn id="10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additive="base">
                                        <p:cTn id="107" dur="500" fill="hold"/>
                                        <p:tgtEl>
                                          <p:spTgt spid="45"/>
                                        </p:tgtEl>
                                        <p:attrNameLst>
                                          <p:attrName>ppt_x</p:attrName>
                                        </p:attrNameLst>
                                      </p:cBhvr>
                                      <p:tavLst>
                                        <p:tav tm="0">
                                          <p:val>
                                            <p:strVal val="#ppt_x"/>
                                          </p:val>
                                        </p:tav>
                                        <p:tav tm="100000">
                                          <p:val>
                                            <p:strVal val="#ppt_x"/>
                                          </p:val>
                                        </p:tav>
                                      </p:tavLst>
                                    </p:anim>
                                    <p:anim calcmode="lin" valueType="num">
                                      <p:cBhvr additive="base">
                                        <p:cTn id="108" dur="500" fill="hold"/>
                                        <p:tgtEl>
                                          <p:spTgt spid="4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ppt_x"/>
                                          </p:val>
                                        </p:tav>
                                        <p:tav tm="100000">
                                          <p:val>
                                            <p:strVal val="#ppt_x"/>
                                          </p:val>
                                        </p:tav>
                                      </p:tavLst>
                                    </p:anim>
                                    <p:anim calcmode="lin" valueType="num">
                                      <p:cBhvr additive="base">
                                        <p:cTn id="1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69"/>
                                        </p:tgtEl>
                                        <p:attrNameLst>
                                          <p:attrName>style.visibility</p:attrName>
                                        </p:attrNameLst>
                                      </p:cBhvr>
                                      <p:to>
                                        <p:strVal val="visible"/>
                                      </p:to>
                                    </p:set>
                                    <p:anim calcmode="lin" valueType="num">
                                      <p:cBhvr additive="base">
                                        <p:cTn id="123" dur="500" fill="hold"/>
                                        <p:tgtEl>
                                          <p:spTgt spid="69"/>
                                        </p:tgtEl>
                                        <p:attrNameLst>
                                          <p:attrName>ppt_x</p:attrName>
                                        </p:attrNameLst>
                                      </p:cBhvr>
                                      <p:tavLst>
                                        <p:tav tm="0">
                                          <p:val>
                                            <p:strVal val="#ppt_x"/>
                                          </p:val>
                                        </p:tav>
                                        <p:tav tm="100000">
                                          <p:val>
                                            <p:strVal val="#ppt_x"/>
                                          </p:val>
                                        </p:tav>
                                      </p:tavLst>
                                    </p:anim>
                                    <p:anim calcmode="lin" valueType="num">
                                      <p:cBhvr additive="base">
                                        <p:cTn id="12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85"/>
                                        </p:tgtEl>
                                        <p:attrNameLst>
                                          <p:attrName>style.visibility</p:attrName>
                                        </p:attrNameLst>
                                      </p:cBhvr>
                                      <p:to>
                                        <p:strVal val="visible"/>
                                      </p:to>
                                    </p:set>
                                    <p:anim calcmode="lin" valueType="num">
                                      <p:cBhvr additive="base">
                                        <p:cTn id="129" dur="500" fill="hold"/>
                                        <p:tgtEl>
                                          <p:spTgt spid="85"/>
                                        </p:tgtEl>
                                        <p:attrNameLst>
                                          <p:attrName>ppt_x</p:attrName>
                                        </p:attrNameLst>
                                      </p:cBhvr>
                                      <p:tavLst>
                                        <p:tav tm="0">
                                          <p:val>
                                            <p:strVal val="#ppt_x"/>
                                          </p:val>
                                        </p:tav>
                                        <p:tav tm="100000">
                                          <p:val>
                                            <p:strVal val="#ppt_x"/>
                                          </p:val>
                                        </p:tav>
                                      </p:tavLst>
                                    </p:anim>
                                    <p:anim calcmode="lin" valueType="num">
                                      <p:cBhvr additive="base">
                                        <p:cTn id="130" dur="500" fill="hold"/>
                                        <p:tgtEl>
                                          <p:spTgt spid="85"/>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6"/>
                                        </p:tgtEl>
                                        <p:attrNameLst>
                                          <p:attrName>style.visibility</p:attrName>
                                        </p:attrNameLst>
                                      </p:cBhvr>
                                      <p:to>
                                        <p:strVal val="visible"/>
                                      </p:to>
                                    </p:set>
                                    <p:anim calcmode="lin" valueType="num">
                                      <p:cBhvr additive="base">
                                        <p:cTn id="133" dur="500" fill="hold"/>
                                        <p:tgtEl>
                                          <p:spTgt spid="6"/>
                                        </p:tgtEl>
                                        <p:attrNameLst>
                                          <p:attrName>ppt_x</p:attrName>
                                        </p:attrNameLst>
                                      </p:cBhvr>
                                      <p:tavLst>
                                        <p:tav tm="0">
                                          <p:val>
                                            <p:strVal val="#ppt_x"/>
                                          </p:val>
                                        </p:tav>
                                        <p:tav tm="100000">
                                          <p:val>
                                            <p:strVal val="#ppt_x"/>
                                          </p:val>
                                        </p:tav>
                                      </p:tavLst>
                                    </p:anim>
                                    <p:anim calcmode="lin" valueType="num">
                                      <p:cBhvr additive="base">
                                        <p:cTn id="134" dur="500" fill="hold"/>
                                        <p:tgtEl>
                                          <p:spTgt spid="6"/>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81"/>
                                        </p:tgtEl>
                                        <p:attrNameLst>
                                          <p:attrName>style.visibility</p:attrName>
                                        </p:attrNameLst>
                                      </p:cBhvr>
                                      <p:to>
                                        <p:strVal val="visible"/>
                                      </p:to>
                                    </p:set>
                                    <p:anim calcmode="lin" valueType="num">
                                      <p:cBhvr additive="base">
                                        <p:cTn id="137" dur="500" fill="hold"/>
                                        <p:tgtEl>
                                          <p:spTgt spid="81"/>
                                        </p:tgtEl>
                                        <p:attrNameLst>
                                          <p:attrName>ppt_x</p:attrName>
                                        </p:attrNameLst>
                                      </p:cBhvr>
                                      <p:tavLst>
                                        <p:tav tm="0">
                                          <p:val>
                                            <p:strVal val="#ppt_x"/>
                                          </p:val>
                                        </p:tav>
                                        <p:tav tm="100000">
                                          <p:val>
                                            <p:strVal val="#ppt_x"/>
                                          </p:val>
                                        </p:tav>
                                      </p:tavLst>
                                    </p:anim>
                                    <p:anim calcmode="lin" valueType="num">
                                      <p:cBhvr additive="base">
                                        <p:cTn id="138" dur="500" fill="hold"/>
                                        <p:tgtEl>
                                          <p:spTgt spid="81"/>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additive="base">
                                        <p:cTn id="141" dur="500" fill="hold"/>
                                        <p:tgtEl>
                                          <p:spTgt spid="43"/>
                                        </p:tgtEl>
                                        <p:attrNameLst>
                                          <p:attrName>ppt_x</p:attrName>
                                        </p:attrNameLst>
                                      </p:cBhvr>
                                      <p:tavLst>
                                        <p:tav tm="0">
                                          <p:val>
                                            <p:strVal val="#ppt_x"/>
                                          </p:val>
                                        </p:tav>
                                        <p:tav tm="100000">
                                          <p:val>
                                            <p:strVal val="#ppt_x"/>
                                          </p:val>
                                        </p:tav>
                                      </p:tavLst>
                                    </p:anim>
                                    <p:anim calcmode="lin" valueType="num">
                                      <p:cBhvr additive="base">
                                        <p:cTn id="1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26"/>
                                        </p:tgtEl>
                                        <p:attrNameLst>
                                          <p:attrName>style.visibility</p:attrName>
                                        </p:attrNameLst>
                                      </p:cBhvr>
                                      <p:to>
                                        <p:strVal val="visible"/>
                                      </p:to>
                                    </p:set>
                                    <p:anim calcmode="lin" valueType="num">
                                      <p:cBhvr additive="base">
                                        <p:cTn id="147" dur="500" fill="hold"/>
                                        <p:tgtEl>
                                          <p:spTgt spid="26"/>
                                        </p:tgtEl>
                                        <p:attrNameLst>
                                          <p:attrName>ppt_x</p:attrName>
                                        </p:attrNameLst>
                                      </p:cBhvr>
                                      <p:tavLst>
                                        <p:tav tm="0">
                                          <p:val>
                                            <p:strVal val="#ppt_x"/>
                                          </p:val>
                                        </p:tav>
                                        <p:tav tm="100000">
                                          <p:val>
                                            <p:strVal val="#ppt_x"/>
                                          </p:val>
                                        </p:tav>
                                      </p:tavLst>
                                    </p:anim>
                                    <p:anim calcmode="lin" valueType="num">
                                      <p:cBhvr additive="base">
                                        <p:cTn id="1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72"/>
                                        </p:tgtEl>
                                        <p:attrNameLst>
                                          <p:attrName>style.visibility</p:attrName>
                                        </p:attrNameLst>
                                      </p:cBhvr>
                                      <p:to>
                                        <p:strVal val="visible"/>
                                      </p:to>
                                    </p:set>
                                    <p:anim calcmode="lin" valueType="num">
                                      <p:cBhvr additive="base">
                                        <p:cTn id="153" dur="500" fill="hold"/>
                                        <p:tgtEl>
                                          <p:spTgt spid="72"/>
                                        </p:tgtEl>
                                        <p:attrNameLst>
                                          <p:attrName>ppt_x</p:attrName>
                                        </p:attrNameLst>
                                      </p:cBhvr>
                                      <p:tavLst>
                                        <p:tav tm="0">
                                          <p:val>
                                            <p:strVal val="#ppt_x"/>
                                          </p:val>
                                        </p:tav>
                                        <p:tav tm="100000">
                                          <p:val>
                                            <p:strVal val="#ppt_x"/>
                                          </p:val>
                                        </p:tav>
                                      </p:tavLst>
                                    </p:anim>
                                    <p:anim calcmode="lin" valueType="num">
                                      <p:cBhvr additive="base">
                                        <p:cTn id="15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37" grpId="0" animBg="1"/>
      <p:bldP spid="38" grpId="0"/>
      <p:bldP spid="39" grpId="0" animBg="1"/>
      <p:bldP spid="40" grpId="0"/>
      <p:bldP spid="10" grpId="0"/>
      <p:bldP spid="13" grpId="0" animBg="1"/>
      <p:bldP spid="14" grpId="0" animBg="1"/>
      <p:bldP spid="24" grpId="0" animBg="1"/>
      <p:bldP spid="26" grpId="0"/>
      <p:bldP spid="29" grpId="0"/>
      <p:bldP spid="30" grpId="0" animBg="1"/>
      <p:bldP spid="32" grpId="0" animBg="1"/>
      <p:bldP spid="34" grpId="0"/>
      <p:bldP spid="35" grpId="0" animBg="1"/>
      <p:bldP spid="41" grpId="0"/>
      <p:bldP spid="44" grpId="0" animBg="1"/>
      <p:bldP spid="43" grpId="0"/>
      <p:bldP spid="6" grpId="0"/>
      <p:bldP spid="46" grpId="0"/>
    </p:bldLst>
  </p:timing>
</p:sld>
</file>

<file path=ppt/theme/theme1.xml><?xml version="1.0" encoding="utf-8"?>
<a:theme xmlns:a="http://schemas.openxmlformats.org/drawingml/2006/main" name="110普物實驗室-3">
  <a:themeElements>
    <a:clrScheme name="自訂 2">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0000CC"/>
      </a:hlink>
      <a:folHlink>
        <a:srgbClr val="AD84C6"/>
      </a:folHlink>
    </a:clrScheme>
    <a:fontScheme name="清大">
      <a:majorFont>
        <a:latin typeface="Calibri Light"/>
        <a:ea typeface="微軟正黑體"/>
        <a:cs typeface=""/>
      </a:majorFont>
      <a:minorFont>
        <a:latin typeface="Calibri"/>
        <a:ea typeface="微軟正黑體"/>
        <a:cs typeface=""/>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110普物實驗室-3" id="{B1B6756C-1331-4E29-B566-7C4421066779}" vid="{68C15B00-4951-450F-B2BE-E7E2F1635E7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32161</TotalTime>
  <Words>10759</Words>
  <Application>Microsoft Office PowerPoint</Application>
  <PresentationFormat>如螢幕大小 (4:3)</PresentationFormat>
  <Paragraphs>2026</Paragraphs>
  <Slides>84</Slides>
  <Notes>25</Notes>
  <HiddenSlides>3</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84</vt:i4>
      </vt:variant>
    </vt:vector>
  </HeadingPairs>
  <TitlesOfParts>
    <vt:vector size="103" baseType="lpstr">
      <vt:lpstr>AR MinchoL JIS</vt:lpstr>
      <vt:lpstr>Arial Unicode MS</vt:lpstr>
      <vt:lpstr>微軟正黑體</vt:lpstr>
      <vt:lpstr>新細明體</vt:lpstr>
      <vt:lpstr>標楷體</vt:lpstr>
      <vt:lpstr>標楷體</vt:lpstr>
      <vt:lpstr>Arial</vt:lpstr>
      <vt:lpstr>Arial Black</vt:lpstr>
      <vt:lpstr>Calibri</vt:lpstr>
      <vt:lpstr>Calibri Light</vt:lpstr>
      <vt:lpstr>Cambria Math</vt:lpstr>
      <vt:lpstr>Perpetua</vt:lpstr>
      <vt:lpstr>Symbol</vt:lpstr>
      <vt:lpstr>Tahoma</vt:lpstr>
      <vt:lpstr>Times New Roman</vt:lpstr>
      <vt:lpstr>Verdana</vt:lpstr>
      <vt:lpstr>Wingdings</vt:lpstr>
      <vt:lpstr>Wingdings 2</vt:lpstr>
      <vt:lpstr>110普物實驗室-3</vt:lpstr>
      <vt:lpstr>安培計 伏特計 歐姆計  (The Ammeter, Voltmeter and Ohmmeter)</vt:lpstr>
      <vt:lpstr>目錄</vt:lpstr>
      <vt:lpstr>縮寫說明</vt:lpstr>
      <vt:lpstr>實驗目的</vt:lpstr>
      <vt:lpstr>指針式電錶簡介</vt:lpstr>
      <vt:lpstr>實驗器材介紹</vt:lpstr>
      <vt:lpstr>數位多功能用錶 -Digital Multi-Meter，簡稱DMM</vt:lpstr>
      <vt:lpstr>數位萬用電錶量測注意事項</vt:lpstr>
      <vt:lpstr>GDM-350B 萬用電錶</vt:lpstr>
      <vt:lpstr>注意事項</vt:lpstr>
      <vt:lpstr>PowerPoint 簡報</vt:lpstr>
      <vt:lpstr>PowerPoint 簡報</vt:lpstr>
      <vt:lpstr>測量方式 DC or AC Voltage</vt:lpstr>
      <vt:lpstr>測量方式 DC Current</vt:lpstr>
      <vt:lpstr>測量方式 Resistance</vt:lpstr>
      <vt:lpstr>DC or AC Voltage Measurement</vt:lpstr>
      <vt:lpstr>DC Current Measurement</vt:lpstr>
      <vt:lpstr>Resistance Measurement</vt:lpstr>
      <vt:lpstr>常用連接線</vt:lpstr>
      <vt:lpstr>認識電阻</vt:lpstr>
      <vt:lpstr>電阻 Resistor</vt:lpstr>
      <vt:lpstr>電阻器電阻值的色碼色環</vt:lpstr>
      <vt:lpstr>實驗用電阻</vt:lpstr>
      <vt:lpstr>麵包板介紹</vt:lpstr>
      <vt:lpstr>PowerPoint 簡報</vt:lpstr>
      <vt:lpstr>電阻串並聯測試</vt:lpstr>
      <vt:lpstr>電阻串並聯測試</vt:lpstr>
      <vt:lpstr>PowerPoint 簡報</vt:lpstr>
      <vt:lpstr>直流電源供應器 Linear Power Supply</vt:lpstr>
      <vt:lpstr>直流電源供應器LPS 305 規格</vt:lpstr>
      <vt:lpstr>基本操作設定區塊</vt:lpstr>
      <vt:lpstr>基本操作設定---Ex:正電壓源設定</vt:lpstr>
      <vt:lpstr>基本顯示</vt:lpstr>
      <vt:lpstr>原理(Principle)</vt:lpstr>
      <vt:lpstr>認識檢流計 Galvanometer</vt:lpstr>
      <vt:lpstr>認識檢流計</vt:lpstr>
      <vt:lpstr>PowerPoint 簡報</vt:lpstr>
      <vt:lpstr>檢流計(galvanometer, G)</vt:lpstr>
      <vt:lpstr>安培計(或電流計) </vt:lpstr>
      <vt:lpstr> 安培計(Ampere meter)/電流計(Ammeter) </vt:lpstr>
      <vt:lpstr>電流測量：安培計</vt:lpstr>
      <vt:lpstr>電流測量：安培計</vt:lpstr>
      <vt:lpstr>伏特計(或電壓計) </vt:lpstr>
      <vt:lpstr>伏特計(Voltmeter) / 電壓計(Potentiometer)</vt:lpstr>
      <vt:lpstr>電壓測量：伏特計(Voltmeter)</vt:lpstr>
      <vt:lpstr>電壓測量：伏特計(Voltmeter)</vt:lpstr>
      <vt:lpstr>歐姆計(Ohmmeter)/ 電阻計(Resistance meter)</vt:lpstr>
      <vt:lpstr>歐姆計</vt:lpstr>
      <vt:lpstr>歐姆計(Ohmmeter)/ 電阻計(Resistance meter)</vt:lpstr>
      <vt:lpstr>電阻測量 : 歐姆計(Ohmmeter)</vt:lpstr>
      <vt:lpstr>實驗開始</vt:lpstr>
      <vt:lpstr>實驗1-檢流計G內電阻RG (Coil Resistance)量測</vt:lpstr>
      <vt:lpstr>檢流計內電阻測試</vt:lpstr>
      <vt:lpstr>實驗1- 檢流計內電阻RG量測</vt:lpstr>
      <vt:lpstr>實驗2 安培計(或電流計) </vt:lpstr>
      <vt:lpstr>實驗2-安培計設計(增加檢測量程)</vt:lpstr>
      <vt:lpstr>實驗2安培計 I FS: 50 mA</vt:lpstr>
      <vt:lpstr>實驗2-安培計-測試</vt:lpstr>
      <vt:lpstr>實驗2-安培計 (IFS: 5 mA)</vt:lpstr>
      <vt:lpstr>50 mA安培計接線 (RG~1.6 k --依實驗0得值)</vt:lpstr>
      <vt:lpstr>實驗2 安培計 Data</vt:lpstr>
      <vt:lpstr>實驗3 伏特計(或電壓計) </vt:lpstr>
      <vt:lpstr>實驗3-伏特計設計</vt:lpstr>
      <vt:lpstr>實驗3-伏特計 VFS: 10 V</vt:lpstr>
      <vt:lpstr>實驗3-伏特計 -測試</vt:lpstr>
      <vt:lpstr>伏特計接線 (10 VFS)</vt:lpstr>
      <vt:lpstr>實驗3 伏特計Data</vt:lpstr>
      <vt:lpstr>實驗4 歐姆計</vt:lpstr>
      <vt:lpstr>實驗4 電阻測量 : 歐姆計(Ohmmeter)</vt:lpstr>
      <vt:lpstr>實驗4 歐姆計</vt:lpstr>
      <vt:lpstr>實驗4 歐姆計 </vt:lpstr>
      <vt:lpstr>歐姆計接線</vt:lpstr>
      <vt:lpstr>實驗4 歐姆計 Data</vt:lpstr>
      <vt:lpstr>Q 問 題</vt:lpstr>
      <vt:lpstr>PowerPoint 簡報</vt:lpstr>
      <vt:lpstr>低電阻電阻值測試  (DMM 電阻測試偏差)</vt:lpstr>
      <vt:lpstr>PowerPoint 簡報</vt:lpstr>
      <vt:lpstr>影片內容-多檔位歐姆計</vt:lpstr>
      <vt:lpstr> </vt:lpstr>
      <vt:lpstr>PowerPoint 簡報</vt:lpstr>
      <vt:lpstr>指針式三用電錶</vt:lpstr>
      <vt:lpstr>指針式電錶量測簡介</vt:lpstr>
      <vt:lpstr>電阻檔的刻度換算</vt:lpstr>
      <vt:lpstr>檢流計校正</vt:lpstr>
    </vt:vector>
  </TitlesOfParts>
  <Company>NTHU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 Ohm</dc:title>
  <dc:creator>GPL-FYLee</dc:creator>
  <cp:lastModifiedBy>W1111</cp:lastModifiedBy>
  <cp:revision>1151</cp:revision>
  <dcterms:created xsi:type="dcterms:W3CDTF">2013-07-25T07:06:31Z</dcterms:created>
  <dcterms:modified xsi:type="dcterms:W3CDTF">2024-02-22T08:58:36Z</dcterms:modified>
</cp:coreProperties>
</file>